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CC3300"/>
    <a:srgbClr val="9900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идетельство 005"/>
          <p:cNvPicPr>
            <a:picLocks noChangeAspect="1" noChangeArrowheads="1"/>
          </p:cNvPicPr>
          <p:nvPr/>
        </p:nvPicPr>
        <p:blipFill>
          <a:blip r:embed="rId2"/>
          <a:srcRect l="68268" t="25215" r="7808" b="49815"/>
          <a:stretch>
            <a:fillRect/>
          </a:stretch>
        </p:blipFill>
        <p:spPr bwMode="auto">
          <a:xfrm>
            <a:off x="914400" y="685800"/>
            <a:ext cx="264617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62400" y="685800"/>
            <a:ext cx="4419600" cy="1066801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4572000" cy="4191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учителя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</a:t>
            </a:r>
            <a:r>
              <a:rPr lang="ru-RU" dirty="0" err="1" smtClean="0">
                <a:solidFill>
                  <a:schemeClr val="tx1"/>
                </a:solidFill>
              </a:rPr>
              <a:t>Новоуренская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Анисимовой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Елены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Владимировны</a:t>
            </a:r>
          </a:p>
          <a:p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раздел</a:t>
            </a:r>
          </a:p>
          <a:p>
            <a:pPr algn="ctr">
              <a:buNone/>
            </a:pP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6764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</a:t>
            </a:r>
          </a:p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образовательной</a:t>
            </a:r>
          </a:p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Уровень </a:t>
            </a:r>
            <a:r>
              <a:rPr lang="ru-RU" sz="2400" b="1" dirty="0" err="1" smtClean="0"/>
              <a:t>обученности</a:t>
            </a:r>
            <a:r>
              <a:rPr lang="ru-RU" sz="2400" b="1" dirty="0" smtClean="0"/>
              <a:t> (успеваемости) учащихся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              Вывод: </a:t>
            </a:r>
            <a:r>
              <a:rPr lang="ru-RU" sz="2400" dirty="0" smtClean="0"/>
              <a:t>Как показывают результаты таблицы, </a:t>
            </a:r>
          </a:p>
          <a:p>
            <a:pPr algn="ctr">
              <a:buNone/>
            </a:pPr>
            <a:r>
              <a:rPr lang="ru-RU" sz="2400" dirty="0" smtClean="0"/>
              <a:t>                         успеваемость составляет 100%.</a:t>
            </a:r>
          </a:p>
          <a:p>
            <a:pPr algn="ctr">
              <a:buNone/>
            </a:pPr>
            <a:r>
              <a:rPr lang="ru-RU" sz="2400" dirty="0" smtClean="0"/>
              <a:t>                         Все учащиеся имеют положительные отметки</a:t>
            </a:r>
          </a:p>
          <a:p>
            <a:pPr algn="ctr">
              <a:buNone/>
            </a:pPr>
            <a:r>
              <a:rPr lang="ru-RU" sz="2400" dirty="0" smtClean="0"/>
              <a:t>                          по всем предметам, неуспевающих ребят нет.</a:t>
            </a: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1219200"/>
          <a:ext cx="723900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334"/>
                <a:gridCol w="804334"/>
                <a:gridCol w="804334"/>
                <a:gridCol w="804334"/>
                <a:gridCol w="804334"/>
                <a:gridCol w="804334"/>
                <a:gridCol w="804334"/>
                <a:gridCol w="804334"/>
                <a:gridCol w="804334"/>
              </a:tblGrid>
              <a:tr h="26219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2011-2012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8839">
                <a:tc rowSpan="5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 класс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 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успевае</a:t>
                      </a:r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err="1" smtClean="0"/>
                        <a:t>мость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 класс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предмет 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/>
                        <a:t>успевае</a:t>
                      </a: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/>
                        <a:t>мость</a:t>
                      </a:r>
                      <a:r>
                        <a:rPr lang="ru-RU" sz="1200" b="1" dirty="0" smtClean="0"/>
                        <a:t> 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 класс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предмет 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успевае</a:t>
                      </a:r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err="1" smtClean="0"/>
                        <a:t>мость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7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7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Степень </a:t>
            </a:r>
            <a:r>
              <a:rPr lang="ru-RU" sz="2400" b="1" dirty="0" err="1" smtClean="0"/>
              <a:t>обученности</a:t>
            </a:r>
            <a:r>
              <a:rPr lang="ru-RU" sz="2400" b="1" dirty="0" smtClean="0"/>
              <a:t> учащихся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800" b="1" dirty="0" smtClean="0"/>
              <a:t>      Вывод:   </a:t>
            </a:r>
            <a:r>
              <a:rPr lang="ru-RU" sz="2800" dirty="0" smtClean="0"/>
              <a:t>степень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 по всем  </a:t>
            </a:r>
          </a:p>
          <a:p>
            <a:pPr algn="ctr">
              <a:buNone/>
            </a:pPr>
            <a:r>
              <a:rPr lang="ru-RU" sz="2800" dirty="0" smtClean="0"/>
              <a:t>                   предметам повысилась.</a:t>
            </a:r>
            <a:endParaRPr lang="ru-RU" sz="28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597" y="1397000"/>
          <a:ext cx="7010406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4"/>
                <a:gridCol w="821269"/>
                <a:gridCol w="736599"/>
                <a:gridCol w="778934"/>
                <a:gridCol w="846667"/>
                <a:gridCol w="711201"/>
                <a:gridCol w="778934"/>
                <a:gridCol w="872065"/>
                <a:gridCol w="68580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2011-2012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СОУ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СОУ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СОУ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54403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Качество знаний учащихся </a:t>
            </a:r>
            <a:r>
              <a:rPr lang="ru-RU" sz="2800" b="1" dirty="0" err="1" smtClean="0"/>
              <a:t>учащихся</a:t>
            </a: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            Вывод: </a:t>
            </a:r>
            <a:r>
              <a:rPr lang="ru-RU" sz="2800" dirty="0" smtClean="0"/>
              <a:t>Из таблицы видно, </a:t>
            </a:r>
          </a:p>
          <a:p>
            <a:pPr algn="ctr">
              <a:buNone/>
            </a:pPr>
            <a:r>
              <a:rPr lang="ru-RU" sz="2800" dirty="0" smtClean="0"/>
              <a:t>              что в 1 и 2 классах качество знаний повысилось.</a:t>
            </a:r>
          </a:p>
          <a:p>
            <a:pPr algn="ctr"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6800" y="1397000"/>
          <a:ext cx="723899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2011-2012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качество знаний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качество знаний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предмет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качество знаний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язык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язык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Математ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Литерат</a:t>
                      </a:r>
                      <a:r>
                        <a:rPr lang="ru-RU" sz="1200" dirty="0" smtClean="0"/>
                        <a:t>. чтение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Окруж</a:t>
                      </a:r>
                      <a:r>
                        <a:rPr lang="ru-RU" sz="1200" dirty="0" smtClean="0"/>
                        <a:t>. мир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70%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62000"/>
            <a:ext cx="7924800" cy="5364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раздел</a:t>
            </a:r>
          </a:p>
          <a:p>
            <a:pPr algn="ctr">
              <a:buNone/>
            </a:pP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198120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</a:t>
            </a:r>
          </a:p>
          <a:p>
            <a:pPr algn="ctr"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</a:t>
            </a:r>
          </a:p>
          <a:p>
            <a:pPr algn="ctr"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предмету</a:t>
            </a:r>
            <a:endParaRPr lang="ru-RU" sz="6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Данные о победителях олимпиад, конкурсов</a:t>
            </a:r>
          </a:p>
          <a:p>
            <a:pPr algn="ctr">
              <a:buNone/>
            </a:pP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397000"/>
          <a:ext cx="8077200" cy="492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8017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60261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2011-2012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Международныйматемати</a:t>
                      </a:r>
                      <a:r>
                        <a:rPr lang="ru-RU" sz="1100" dirty="0" smtClean="0"/>
                        <a:t>-</a:t>
                      </a:r>
                    </a:p>
                    <a:p>
                      <a:pPr algn="ctr"/>
                      <a:r>
                        <a:rPr lang="ru-RU" sz="1100" dirty="0" err="1" smtClean="0"/>
                        <a:t>ческий</a:t>
                      </a:r>
                      <a:r>
                        <a:rPr lang="ru-RU" sz="1100" dirty="0" smtClean="0"/>
                        <a:t> конкурс  «Кенгуру»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– 1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Милош</a:t>
                      </a:r>
                      <a:r>
                        <a:rPr lang="ru-RU" sz="1100" dirty="0" smtClean="0"/>
                        <a:t> Анастасия – 2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610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Международный конкурс «Русский медвежонок – языкознание для всех»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– 1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Милош</a:t>
                      </a:r>
                      <a:r>
                        <a:rPr lang="ru-RU" sz="1100" dirty="0" smtClean="0"/>
                        <a:t> Анастасия – 2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610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Всероссийский конкурс </a:t>
                      </a:r>
                    </a:p>
                    <a:p>
                      <a:pPr algn="ctr"/>
                      <a:r>
                        <a:rPr lang="ru-RU" sz="1100" dirty="0" smtClean="0"/>
                        <a:t>«КИТ – компьютеры, информатика, технологии»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 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– 1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610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II </a:t>
                      </a:r>
                      <a:r>
                        <a:rPr lang="ru-RU" sz="1100" dirty="0" smtClean="0"/>
                        <a:t>Региональный Интернет-чемпионат «К вершинам профессии»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региональный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– 1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61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r>
                        <a:rPr lang="ru-RU" sz="1400" baseline="0" dirty="0" smtClean="0"/>
                        <a:t>-2014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Международныйматемати</a:t>
                      </a:r>
                      <a:r>
                        <a:rPr lang="ru-RU" sz="1100" dirty="0" smtClean="0"/>
                        <a:t>-</a:t>
                      </a:r>
                    </a:p>
                    <a:p>
                      <a:pPr algn="ctr"/>
                      <a:r>
                        <a:rPr lang="ru-RU" sz="1100" dirty="0" err="1" smtClean="0"/>
                        <a:t>ческий</a:t>
                      </a:r>
                      <a:r>
                        <a:rPr lang="ru-RU" sz="1100" dirty="0" smtClean="0"/>
                        <a:t> конкурс  «Кенгуру»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Юдин Егор – 1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Дияров</a:t>
                      </a:r>
                      <a:r>
                        <a:rPr lang="ru-RU" sz="1100" dirty="0" smtClean="0"/>
                        <a:t> Андрей – 1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Свиченко</a:t>
                      </a:r>
                      <a:r>
                        <a:rPr lang="ru-RU" sz="1100" dirty="0" smtClean="0"/>
                        <a:t> Роза – 3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116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Международный конкурс «Русский медвежонок – языкознание для всех»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 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Дияров</a:t>
                      </a:r>
                      <a:r>
                        <a:rPr lang="ru-RU" sz="1100" dirty="0" smtClean="0"/>
                        <a:t> Андрей – 2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5440363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раздел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05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качестве</a:t>
            </a:r>
          </a:p>
          <a:p>
            <a:pPr algn="ctr"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классного руководителя</a:t>
            </a:r>
            <a:endParaRPr lang="ru-RU" sz="60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-2"/>
          <a:ext cx="8991600" cy="661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290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Культурно-массовое направление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507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Участие в общешкольных традиционных праздниках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День знаний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День учителя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Праздник</a:t>
                      </a:r>
                      <a:r>
                        <a:rPr lang="ru-RU" sz="1000" baseline="0" dirty="0" smtClean="0"/>
                        <a:t> осени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День матери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Новый год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День защитника Отечества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Международный женский день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Последний звонок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Учебно-познавательное направление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154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Участие в международных конкурсах «Кенгуру» и «Русский медвежонок»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Участие в школьных</a:t>
                      </a:r>
                      <a:r>
                        <a:rPr lang="ru-RU" sz="1000" baseline="0" dirty="0" smtClean="0"/>
                        <a:t> предметных олимпиадах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Участие в конкурсах и викторинах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Эколого-биологическое и трудовое направление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77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Участие в конкурсах: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«</a:t>
                      </a:r>
                      <a:r>
                        <a:rPr lang="ru-RU" sz="1000" dirty="0" err="1" smtClean="0"/>
                        <a:t>Экофото</a:t>
                      </a:r>
                      <a:r>
                        <a:rPr lang="ru-RU" sz="1000" dirty="0" smtClean="0"/>
                        <a:t>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«Зеркало природы»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«Природа и мы»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«Экология и душа»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«День птиц»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Участие в акции «Самый лучший школьный двор»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Туристско-краеведческое направление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000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Экскурсии по историческим местам Ульяновской области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Участие в акции «Подарок школьному музею»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242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200" b="1" dirty="0" smtClean="0"/>
                        <a:t>Гражданско-патриотическое направление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154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1000" b="0" dirty="0" smtClean="0"/>
                        <a:t>Участие в мероприятиях в рамках месячника оборонно-массовой работы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1000" b="0" dirty="0" smtClean="0"/>
                        <a:t>Участие в акции «Письмо солдату»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1000" b="0" dirty="0" smtClean="0"/>
                        <a:t>Участие в операциях</a:t>
                      </a:r>
                      <a:r>
                        <a:rPr lang="ru-RU" sz="1000" b="0" baseline="0" dirty="0" smtClean="0"/>
                        <a:t> «Забота» и «Обелиск»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200" b="1" baseline="0" dirty="0" smtClean="0"/>
                        <a:t>Физкультурно-оздоровительное и спортивное направление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592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1000" b="0" baseline="0" dirty="0" smtClean="0"/>
                        <a:t>Участие в Днях здоровья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1000" b="0" baseline="0" dirty="0" smtClean="0"/>
                        <a:t>Участие в школьных осеннем и весеннем </a:t>
                      </a:r>
                      <a:r>
                        <a:rPr lang="ru-RU" sz="1000" b="0" baseline="0" smtClean="0"/>
                        <a:t>легкоатлетических кроссах</a:t>
                      </a:r>
                      <a:endParaRPr lang="ru-RU" sz="1000" b="0" baseline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609600"/>
          <a:ext cx="7848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362200"/>
                <a:gridCol w="1905000"/>
                <a:gridCol w="2286000"/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Муниципальный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Региональный уровень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«Открытие мира»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Талисман года</a:t>
                      </a:r>
                      <a:r>
                        <a:rPr lang="ru-RU" sz="1100" baseline="0" dirty="0" smtClean="0"/>
                        <a:t> «Дракоша-2012»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VII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Областной Рождественский фестиваль «Возродим Русь Святую»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«Зеркало природы»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«Природа и мы»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endParaRPr lang="ru-RU" sz="1100" baseline="0" dirty="0" smtClean="0"/>
                    </a:p>
                    <a:p>
                      <a:pPr algn="l"/>
                      <a:endParaRPr lang="ru-RU" sz="11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– 2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Синеева</a:t>
                      </a:r>
                      <a:r>
                        <a:rPr lang="ru-RU" sz="1100" dirty="0" smtClean="0"/>
                        <a:t> Мария – 1 место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err="1" smtClean="0"/>
                        <a:t>Тырцакова</a:t>
                      </a:r>
                      <a:r>
                        <a:rPr lang="ru-RU" sz="1100" dirty="0" smtClean="0"/>
                        <a:t> Влада – 1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Синеева</a:t>
                      </a:r>
                      <a:r>
                        <a:rPr lang="ru-RU" sz="1100" dirty="0" smtClean="0"/>
                        <a:t> Мария – 1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err="1" smtClean="0"/>
                        <a:t>Тырцакова</a:t>
                      </a:r>
                      <a:r>
                        <a:rPr lang="ru-RU" sz="1100" dirty="0" smtClean="0"/>
                        <a:t> Влада – благодарение</a:t>
                      </a:r>
                    </a:p>
                    <a:p>
                      <a:pPr algn="ctr"/>
                      <a:r>
                        <a:rPr lang="ru-RU" sz="1100" dirty="0" err="1" smtClean="0"/>
                        <a:t>Аббазова</a:t>
                      </a:r>
                      <a:r>
                        <a:rPr lang="ru-RU" sz="1100" dirty="0" smtClean="0"/>
                        <a:t> Дарья - благодарение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«Мой папа самый лучший»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IX</a:t>
                      </a:r>
                      <a:r>
                        <a:rPr lang="ru-RU" sz="1100" dirty="0" smtClean="0"/>
                        <a:t> Межрегиональный Рождественский фестиваль «Возродим Русь</a:t>
                      </a:r>
                      <a:r>
                        <a:rPr lang="ru-RU" sz="1100" baseline="0" dirty="0" smtClean="0"/>
                        <a:t> Святую</a:t>
                      </a:r>
                      <a:r>
                        <a:rPr lang="ru-RU" sz="1100" dirty="0" smtClean="0"/>
                        <a:t>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Межрегиональный</a:t>
                      </a:r>
                      <a:r>
                        <a:rPr lang="ru-RU" sz="1100" baseline="0" dirty="0" smtClean="0"/>
                        <a:t> творческий конкурс в рамках </a:t>
                      </a:r>
                      <a:r>
                        <a:rPr lang="en-US" sz="1100" baseline="0" dirty="0" smtClean="0"/>
                        <a:t>V </a:t>
                      </a:r>
                      <a:r>
                        <a:rPr lang="ru-RU" sz="1100" baseline="0" dirty="0" smtClean="0"/>
                        <a:t>Арских чтений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«Я рисую человека труда»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endParaRPr lang="ru-RU" sz="1100" baseline="0" dirty="0" smtClean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ru-RU" sz="1100" baseline="0" dirty="0" smtClean="0"/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«Эко</a:t>
                      </a:r>
                      <a:r>
                        <a:rPr lang="en-US" sz="1100" baseline="0" dirty="0" err="1" smtClean="0"/>
                        <a:t>Fishka</a:t>
                      </a:r>
                      <a:r>
                        <a:rPr lang="ru-RU" sz="1100" baseline="0" dirty="0" smtClean="0"/>
                        <a:t>»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Юдин Егор – 3 место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Юдин Егор – 2 место</a:t>
                      </a:r>
                    </a:p>
                    <a:p>
                      <a:pPr algn="ctr"/>
                      <a:r>
                        <a:rPr lang="ru-RU" sz="1100" dirty="0" err="1" smtClean="0"/>
                        <a:t>Дияров</a:t>
                      </a:r>
                      <a:r>
                        <a:rPr lang="ru-RU" sz="1100" dirty="0" smtClean="0"/>
                        <a:t> Андрей – 2 место 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Юдин Егор – 2 место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Юдин Егор – благодарение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Юдин Егор – благодарение 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7848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Сведения о работе с родителями</a:t>
            </a:r>
          </a:p>
          <a:p>
            <a:pPr algn="ctr">
              <a:buNone/>
            </a:pPr>
            <a:endParaRPr lang="ru-RU" sz="28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219200"/>
          <a:ext cx="77724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26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Изучение социально-бытовых условий учащихся класса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0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Просвещение родителей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Анкетирование родителей и учащихся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Конкурс рисунков и сочинений «Моя  семья»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Составление социального паспорта  класса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Педагогическое просвещение родителей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5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Проведение родительского лектория по  вопросам воспитания детей  младшего школьного возраста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Проведение родительских собраний, педагогических практикумов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Индивидуальные беседы с родителями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День открытых  дверей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Обзор педагогической литературы для родителей по вопросам воспитания детей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Привлечение родителей</a:t>
                      </a:r>
                      <a:r>
                        <a:rPr lang="ru-RU" sz="1400" b="1" baseline="0" dirty="0" smtClean="0"/>
                        <a:t> к участию в жизнедеятельности класса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Выбор родительского комитета, помощь в планировании и организации его деятельности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Организация и проведение КТД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Проведение совместных культурно- массовых мероприятий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Посещение театров, музеев города Ульяновска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Помощь в ремонтных работах и эстетическом оформлении классной комнаты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Помощь в благоустройстве и оформлении пришкольного участка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838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Общие сведения об учителе;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Сведения о работе;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Сведения о повышении квалификации;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Результаты образовательной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Внеурочная деятельность по предмету;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Работа в качестве классного руководителя;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Опыт работы учителя, обобщённый на различных уровнях;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Научно-методическая деятельность</a:t>
            </a:r>
            <a:endParaRPr lang="ru-RU" sz="20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4267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раздел</a:t>
            </a:r>
          </a:p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Обобщение </a:t>
            </a:r>
          </a:p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опыта работы</a:t>
            </a:r>
            <a:endParaRPr lang="ru-RU" sz="6600" dirty="0" smtClean="0"/>
          </a:p>
          <a:p>
            <a:pPr algn="ctr">
              <a:buNone/>
            </a:pP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1"/>
            <a:ext cx="77724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Тема самообразования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219200"/>
            <a:ext cx="7696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«Формирование универсальных учебных действий как средство эффективного обучения</a:t>
            </a:r>
          </a:p>
          <a:p>
            <a:pPr algn="ctr"/>
            <a:r>
              <a:rPr lang="ru-RU" sz="5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русскому языку»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40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Приоритетной целью школьного образования становится</a:t>
            </a:r>
          </a:p>
          <a:p>
            <a:pPr algn="just">
              <a:buNone/>
            </a:pPr>
            <a:r>
              <a:rPr lang="ru-RU" sz="2000" dirty="0" smtClean="0"/>
              <a:t>         формирование умения учиться. Если коротко сформулировать</a:t>
            </a:r>
          </a:p>
          <a:p>
            <a:pPr algn="just">
              <a:buNone/>
            </a:pPr>
            <a:r>
              <a:rPr lang="ru-RU" sz="2000" dirty="0" smtClean="0"/>
              <a:t>         задачу, которую ребёнок должен научиться ставить перед собой,</a:t>
            </a:r>
          </a:p>
          <a:p>
            <a:pPr algn="just">
              <a:buNone/>
            </a:pPr>
            <a:r>
              <a:rPr lang="ru-RU" sz="2000" dirty="0" smtClean="0"/>
              <a:t>        она будет звучать так: </a:t>
            </a:r>
            <a:r>
              <a:rPr lang="ru-RU" sz="2000" b="1" dirty="0" smtClean="0"/>
              <a:t>учить себя</a:t>
            </a:r>
            <a:r>
              <a:rPr lang="ru-RU" sz="2000" dirty="0" smtClean="0"/>
              <a:t>! </a:t>
            </a:r>
          </a:p>
          <a:p>
            <a:pPr algn="just">
              <a:buNone/>
            </a:pPr>
            <a:r>
              <a:rPr lang="ru-RU" sz="2000" dirty="0" smtClean="0"/>
              <a:t>И в решении этой задачи главное место занимает </a:t>
            </a:r>
          </a:p>
          <a:p>
            <a:pPr algn="just">
              <a:buNone/>
            </a:pPr>
            <a:r>
              <a:rPr lang="ru-RU" sz="2000" dirty="0" smtClean="0"/>
              <a:t>формирование системы универсальных учебных действий (УУД). </a:t>
            </a:r>
          </a:p>
          <a:p>
            <a:pPr algn="just">
              <a:buNone/>
            </a:pPr>
            <a:r>
              <a:rPr lang="ru-RU" sz="2000" dirty="0" smtClean="0"/>
              <a:t>Остановимся на предмете «русский язык» как одном из </a:t>
            </a:r>
          </a:p>
          <a:p>
            <a:pPr algn="just">
              <a:buNone/>
            </a:pPr>
            <a:r>
              <a:rPr lang="ru-RU" sz="2000" dirty="0" smtClean="0"/>
              <a:t>фундаментальных предметов начальной школы.</a:t>
            </a:r>
          </a:p>
          <a:p>
            <a:pPr algn="just">
              <a:buNone/>
            </a:pPr>
            <a:r>
              <a:rPr lang="ru-RU" sz="2000" dirty="0" smtClean="0"/>
              <a:t> Успехи в изучении русского языка во многом определяют результаты обучения школьника по  другим школьным предметам. </a:t>
            </a:r>
          </a:p>
          <a:p>
            <a:pPr algn="just">
              <a:buNone/>
            </a:pPr>
            <a:r>
              <a:rPr lang="ru-RU" sz="2000" dirty="0" smtClean="0"/>
              <a:t>      Учебный предмет «Русский язык» обеспечивает формирование </a:t>
            </a:r>
          </a:p>
          <a:p>
            <a:pPr algn="just">
              <a:buNone/>
            </a:pPr>
            <a:r>
              <a:rPr lang="ru-RU" sz="2000" dirty="0" smtClean="0"/>
              <a:t>      личностных, познавательных, коммуникативных и регулятивных  </a:t>
            </a:r>
          </a:p>
          <a:p>
            <a:pPr algn="just">
              <a:buNone/>
            </a:pPr>
            <a:r>
              <a:rPr lang="ru-RU" sz="2000" dirty="0" smtClean="0"/>
              <a:t>                                  действий.</a:t>
            </a:r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1"/>
            <a:ext cx="7924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УУД на уроках русского языка в начальной школе являются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Умение пользоваться языком с целью поиска необходимой информации в различных источниках для решения учебных задач;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Умение ориентироваться в целях, задачах, средствах и условиях общения;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Умение выбирать адекватные языковые средства для успешного решения коммуникативных задач (диалог, устные монологические высказывания, письменные тексты) с учётом особенностей разных видов речи и ситуаций общения;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Стремление к более точному выражению собственного мнения и позиции, умение задавать вопросы.</a:t>
            </a:r>
            <a:endParaRPr lang="ru-RU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64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Фотоприложение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_документы\мои фото\1 класс\прощание с 1 классом\DSCN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1752600" cy="1314380"/>
          </a:xfrm>
          <a:prstGeom prst="rect">
            <a:avLst/>
          </a:prstGeom>
          <a:noFill/>
        </p:spPr>
      </p:pic>
      <p:pic>
        <p:nvPicPr>
          <p:cNvPr id="1030" name="Picture 6" descr="D:\Мои_документы\мои фото\1 класс\День знаний\IMG_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1752600" cy="1314555"/>
          </a:xfrm>
          <a:prstGeom prst="rect">
            <a:avLst/>
          </a:prstGeom>
          <a:noFill/>
        </p:spPr>
      </p:pic>
      <p:pic>
        <p:nvPicPr>
          <p:cNvPr id="1031" name="Picture 7" descr="D:\Мои_документы\мои фото\1 класс\ави\4 класс праздники 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1905001" cy="1071886"/>
          </a:xfrm>
          <a:prstGeom prst="rect">
            <a:avLst/>
          </a:prstGeom>
          <a:noFill/>
        </p:spPr>
      </p:pic>
      <p:pic>
        <p:nvPicPr>
          <p:cNvPr id="1032" name="Picture 8" descr="D:\Мои_документы\мои фото\2 класс\мой класс\DSCN2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143000"/>
            <a:ext cx="1828897" cy="1371600"/>
          </a:xfrm>
          <a:prstGeom prst="rect">
            <a:avLst/>
          </a:prstGeom>
          <a:noFill/>
        </p:spPr>
      </p:pic>
      <p:pic>
        <p:nvPicPr>
          <p:cNvPr id="1033" name="Picture 9" descr="D:\Мои_документы\мои фото\2 класс\мой класс\DSCN2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0"/>
            <a:ext cx="1676400" cy="1257233"/>
          </a:xfrm>
          <a:prstGeom prst="rect">
            <a:avLst/>
          </a:prstGeom>
          <a:noFill/>
        </p:spPr>
      </p:pic>
      <p:pic>
        <p:nvPicPr>
          <p:cNvPr id="1034" name="Picture 10" descr="D:\Мои_документы\мои фото\2 класс\Покровская ярмарка\DSCN24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286000"/>
            <a:ext cx="1752600" cy="1314380"/>
          </a:xfrm>
          <a:prstGeom prst="rect">
            <a:avLst/>
          </a:prstGeom>
          <a:noFill/>
        </p:spPr>
      </p:pic>
      <p:pic>
        <p:nvPicPr>
          <p:cNvPr id="1035" name="Picture 11" descr="D:\Мои_документы\мои фото\2 класс\зимние забавы 2014\DSCN28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1" y="2057401"/>
            <a:ext cx="1600200" cy="1200086"/>
          </a:xfrm>
          <a:prstGeom prst="rect">
            <a:avLst/>
          </a:prstGeom>
          <a:noFill/>
        </p:spPr>
      </p:pic>
      <p:pic>
        <p:nvPicPr>
          <p:cNvPr id="1036" name="Picture 12" descr="D:\Мои_документы\мои фото\авито\конкурсы 2012 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590800"/>
            <a:ext cx="1828800" cy="1029010"/>
          </a:xfrm>
          <a:prstGeom prst="rect">
            <a:avLst/>
          </a:prstGeom>
          <a:noFill/>
        </p:spPr>
      </p:pic>
      <p:pic>
        <p:nvPicPr>
          <p:cNvPr id="1037" name="Picture 13" descr="D:\Мои_документы\мои фото\НЕДЕЛЯ НАЧАЛЬНЫХ КЛАССОВ\НЕДЕЛЯ НАЧАЛЬНЫХ КЛАССОВ 0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657600"/>
            <a:ext cx="1905000" cy="1071886"/>
          </a:xfrm>
          <a:prstGeom prst="rect">
            <a:avLst/>
          </a:prstGeom>
          <a:noFill/>
        </p:spPr>
      </p:pic>
      <p:pic>
        <p:nvPicPr>
          <p:cNvPr id="1039" name="Picture 15" descr="D:\Мои_документы\мои фото\субботник фото\IMG_40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429000"/>
            <a:ext cx="1585912" cy="1189472"/>
          </a:xfrm>
          <a:prstGeom prst="rect">
            <a:avLst/>
          </a:prstGeom>
          <a:noFill/>
        </p:spPr>
      </p:pic>
      <p:pic>
        <p:nvPicPr>
          <p:cNvPr id="1040" name="Picture 16" descr="D:\Мои_документы\мои фото\музей Языковых\языково -2011 0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3352800"/>
            <a:ext cx="1752600" cy="986135"/>
          </a:xfrm>
          <a:prstGeom prst="rect">
            <a:avLst/>
          </a:prstGeom>
          <a:noFill/>
        </p:spPr>
      </p:pic>
      <p:pic>
        <p:nvPicPr>
          <p:cNvPr id="1041" name="Picture 17" descr="D:\Мои_документы\мои фото\ИПК В2\IMG_42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3581400"/>
            <a:ext cx="1869085" cy="1401762"/>
          </a:xfrm>
          <a:prstGeom prst="rect">
            <a:avLst/>
          </a:prstGeom>
          <a:noFill/>
        </p:spPr>
      </p:pic>
      <p:pic>
        <p:nvPicPr>
          <p:cNvPr id="1042" name="Picture 18" descr="D:\Мои_документы\мои фото\прощание с начальной школой\DSCN071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4724400"/>
            <a:ext cx="1676400" cy="1257233"/>
          </a:xfrm>
          <a:prstGeom prst="rect">
            <a:avLst/>
          </a:prstGeom>
          <a:noFill/>
        </p:spPr>
      </p:pic>
      <p:pic>
        <p:nvPicPr>
          <p:cNvPr id="1043" name="Picture 19" descr="D:\Мои_документы\мои фото\МОЙ ПАПА САМЫЙ ЛУЧШИЙ 21.02.12\DSCN036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4572000"/>
            <a:ext cx="1927225" cy="14453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1"/>
            <a:ext cx="77724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 !</a:t>
            </a:r>
            <a:endParaRPr lang="ru-RU" sz="9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0292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раздел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1"/>
            <a:ext cx="8077200" cy="2743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ru-RU" sz="8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133600"/>
            <a:ext cx="6629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</a:t>
            </a:r>
          </a:p>
          <a:p>
            <a:pPr algn="ctr"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 учителе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516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u="sng" dirty="0" smtClean="0"/>
              <a:t>Фамилия </a:t>
            </a:r>
            <a:r>
              <a:rPr lang="ru-RU" dirty="0" smtClean="0"/>
              <a:t>      			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Анисимова</a:t>
            </a:r>
            <a:endParaRPr lang="ru-RU" sz="3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i="1" u="sng" dirty="0" smtClean="0"/>
              <a:t>Имя </a:t>
            </a:r>
            <a:r>
              <a:rPr lang="ru-RU" i="1" dirty="0" smtClean="0"/>
              <a:t> </a:t>
            </a:r>
            <a:r>
              <a:rPr lang="ru-RU" dirty="0" smtClean="0"/>
              <a:t>              		</a:t>
            </a:r>
            <a:r>
              <a:rPr lang="ru-RU" sz="3600" dirty="0" smtClean="0"/>
              <a:t>              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Елена</a:t>
            </a:r>
            <a:r>
              <a:rPr lang="ru-RU" sz="3600" b="1" dirty="0" smtClean="0">
                <a:solidFill>
                  <a:schemeClr val="hlink"/>
                </a:solidFill>
              </a:rPr>
              <a:t> </a:t>
            </a:r>
            <a:endParaRPr lang="ru-RU" sz="3600" b="1" u="sng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u="sng" dirty="0" smtClean="0"/>
              <a:t>Отчество</a:t>
            </a:r>
            <a:r>
              <a:rPr lang="ru-RU" dirty="0" smtClean="0"/>
              <a:t>    			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Владимировна</a:t>
            </a:r>
            <a:endParaRPr lang="ru-RU" sz="36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i="1" u="sng" dirty="0" smtClean="0"/>
              <a:t>Дата рождения</a:t>
            </a:r>
            <a:r>
              <a:rPr lang="ru-RU" b="1" u="sng" dirty="0" smtClean="0"/>
              <a:t> </a:t>
            </a:r>
            <a:r>
              <a:rPr lang="ru-RU" b="1" dirty="0" smtClean="0"/>
              <a:t>  	             1 июля 1970 года</a:t>
            </a:r>
            <a:endParaRPr lang="ru-RU" b="1" u="sng" dirty="0" smtClean="0"/>
          </a:p>
          <a:p>
            <a:pPr>
              <a:lnSpc>
                <a:spcPct val="80000"/>
              </a:lnSpc>
            </a:pPr>
            <a:r>
              <a:rPr lang="ru-RU" u="sng" dirty="0" smtClean="0"/>
              <a:t>Образование </a:t>
            </a:r>
            <a:r>
              <a:rPr lang="ru-RU" dirty="0" smtClean="0"/>
              <a:t>                   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средне-специальное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 </a:t>
            </a:r>
            <a:endParaRPr lang="ru-RU" u="sng" dirty="0" smtClean="0"/>
          </a:p>
          <a:p>
            <a:pPr>
              <a:lnSpc>
                <a:spcPct val="80000"/>
              </a:lnSpc>
            </a:pPr>
            <a:r>
              <a:rPr lang="ru-RU" i="1" u="sng" dirty="0" smtClean="0"/>
              <a:t>Какое учебное  заведение</a:t>
            </a:r>
            <a:r>
              <a:rPr lang="ru-RU" u="sng" dirty="0" smtClean="0"/>
              <a:t> </a:t>
            </a:r>
            <a:r>
              <a:rPr lang="ru-RU" dirty="0" smtClean="0"/>
              <a:t>           </a:t>
            </a:r>
            <a:r>
              <a:rPr lang="ru-RU" b="1" dirty="0" err="1" smtClean="0"/>
              <a:t>Сенгилеевское</a:t>
            </a:r>
            <a:r>
              <a:rPr lang="ru-RU" b="1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                                                 педагогическое училище </a:t>
            </a:r>
          </a:p>
          <a:p>
            <a:pPr>
              <a:lnSpc>
                <a:spcPct val="80000"/>
              </a:lnSpc>
            </a:pPr>
            <a:r>
              <a:rPr lang="ru-RU" i="1" u="sng" dirty="0" smtClean="0"/>
              <a:t>и  когда окончила</a:t>
            </a:r>
            <a:r>
              <a:rPr lang="ru-RU" u="sng" dirty="0" smtClean="0"/>
              <a:t> </a:t>
            </a:r>
            <a:r>
              <a:rPr lang="ru-RU" dirty="0" smtClean="0"/>
              <a:t>                             </a:t>
            </a:r>
            <a:r>
              <a:rPr lang="ru-RU" b="1" dirty="0" smtClean="0"/>
              <a:t> 1990 год</a:t>
            </a:r>
            <a:endParaRPr lang="ru-RU" u="sng" dirty="0" smtClean="0"/>
          </a:p>
          <a:p>
            <a:pPr>
              <a:lnSpc>
                <a:spcPct val="80000"/>
              </a:lnSpc>
            </a:pPr>
            <a:r>
              <a:rPr lang="ru-RU" u="sng" dirty="0" smtClean="0"/>
              <a:t>Специальность по диплому</a:t>
            </a: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 начальных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классов </a:t>
            </a:r>
            <a:endParaRPr lang="ru-RU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i="1" u="sng" dirty="0" smtClean="0"/>
              <a:t>Специальность в школе</a:t>
            </a:r>
            <a:r>
              <a:rPr lang="ru-RU" dirty="0" smtClean="0"/>
              <a:t>      </a:t>
            </a:r>
            <a:r>
              <a:rPr lang="ru-RU" b="1" dirty="0" smtClean="0"/>
              <a:t>учитель начальных классов</a:t>
            </a:r>
            <a:endParaRPr lang="ru-RU" b="1" u="sng" dirty="0" smtClean="0"/>
          </a:p>
          <a:p>
            <a:pPr>
              <a:lnSpc>
                <a:spcPct val="80000"/>
              </a:lnSpc>
            </a:pPr>
            <a:r>
              <a:rPr lang="ru-RU" u="sng" dirty="0" smtClean="0"/>
              <a:t>Общий стаж </a:t>
            </a:r>
            <a:r>
              <a:rPr lang="ru-RU" dirty="0" smtClean="0"/>
              <a:t>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24 года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i="1" u="sng" dirty="0" smtClean="0"/>
              <a:t>Педагогический стаж</a:t>
            </a:r>
            <a:r>
              <a:rPr lang="ru-RU" i="1" dirty="0" smtClean="0"/>
              <a:t>   </a:t>
            </a:r>
            <a:r>
              <a:rPr lang="ru-RU" dirty="0" smtClean="0"/>
              <a:t>                           </a:t>
            </a:r>
            <a:r>
              <a:rPr lang="ru-RU" b="1" dirty="0" smtClean="0"/>
              <a:t>18 лет</a:t>
            </a:r>
            <a:endParaRPr lang="ru-RU" u="sng" dirty="0" smtClean="0"/>
          </a:p>
          <a:p>
            <a:pPr>
              <a:lnSpc>
                <a:spcPct val="80000"/>
              </a:lnSpc>
            </a:pPr>
            <a:r>
              <a:rPr lang="ru-RU" u="sng" dirty="0" smtClean="0"/>
              <a:t>В данной школе</a:t>
            </a:r>
            <a:r>
              <a:rPr lang="ru-RU" dirty="0" smtClean="0"/>
              <a:t>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18 лет</a:t>
            </a:r>
            <a:endParaRPr lang="ru-RU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i="1" u="sng" dirty="0" smtClean="0"/>
              <a:t>Квалификационная  категория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вторая, декабрь 2010 г.</a:t>
            </a:r>
            <a:endParaRPr lang="ru-RU" u="sng" dirty="0" smtClean="0"/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324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раздел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68763"/>
          </a:xfrm>
        </p:spPr>
        <p:txBody>
          <a:bodyPr/>
          <a:lstStyle/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</a:t>
            </a:r>
          </a:p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работе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Преподаваемые предметы, </a:t>
            </a:r>
          </a:p>
          <a:p>
            <a:pPr algn="ctr">
              <a:buNone/>
            </a:pPr>
            <a:r>
              <a:rPr lang="ru-RU" sz="2000" b="1" dirty="0" smtClean="0"/>
              <a:t>предполагаемые начальное образование </a:t>
            </a:r>
          </a:p>
          <a:p>
            <a:pPr algn="ctr">
              <a:buNone/>
            </a:pPr>
            <a:r>
              <a:rPr lang="ru-RU" sz="2000" b="1" dirty="0" smtClean="0"/>
              <a:t>по основному виду деятельности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        Классное руководство – 3 класс</a:t>
            </a:r>
            <a:endParaRPr lang="ru-RU" sz="2400" b="1" dirty="0">
              <a:solidFill>
                <a:srgbClr val="CC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47800" y="1981200"/>
          <a:ext cx="63246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898"/>
                <a:gridCol w="1607503"/>
                <a:gridCol w="2108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Уровень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Литературное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чтение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Математика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Технология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Изобразит. искусство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базовый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Сведения о педагогической нагрузке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1905000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3238500"/>
                <a:gridCol w="25908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Учебный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часов по основному виду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Дополнительная информация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 час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ст. старшая вожатая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часа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музыки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2011-2012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 час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 часов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 часов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+ 3 часа внеурочной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0,5 ст. старшая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вожатая,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руководитель ШМО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раздел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57401"/>
            <a:ext cx="7467600" cy="29717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</a:t>
            </a:r>
          </a:p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повышении</a:t>
            </a:r>
          </a:p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квалификации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257800" cy="609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Курсовая переподготовка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295401"/>
          <a:ext cx="7543800" cy="327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/>
                <a:gridCol w="4526280"/>
                <a:gridCol w="1508760"/>
              </a:tblGrid>
              <a:tr h="5858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Тема курсов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часов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6043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Обучение в начальных классах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3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Воспитание учащихся в современных условиях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3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Обучение в начальных классах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(ФГОС второго поколения)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1233</Words>
  <PresentationFormat>Экран (4:3)</PresentationFormat>
  <Paragraphs>432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Портфолио</vt:lpstr>
      <vt:lpstr>Структура портфолио</vt:lpstr>
      <vt:lpstr>1 раздел</vt:lpstr>
      <vt:lpstr>Слайд 4</vt:lpstr>
      <vt:lpstr>2 раздел</vt:lpstr>
      <vt:lpstr>Слайд 6</vt:lpstr>
      <vt:lpstr>Слайд 7</vt:lpstr>
      <vt:lpstr>3 раздел</vt:lpstr>
      <vt:lpstr>Курсовая переподготовка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User</cp:lastModifiedBy>
  <cp:revision>61</cp:revision>
  <dcterms:created xsi:type="dcterms:W3CDTF">2013-10-20T14:43:13Z</dcterms:created>
  <dcterms:modified xsi:type="dcterms:W3CDTF">2014-08-21T16:22:33Z</dcterms:modified>
</cp:coreProperties>
</file>