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2" r:id="rId7"/>
    <p:sldId id="263" r:id="rId8"/>
    <p:sldId id="266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6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E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9000">
              <a:srgbClr val="FEE7F2"/>
            </a:gs>
            <a:gs pos="84000">
              <a:srgbClr val="FAC77D"/>
            </a:gs>
            <a:gs pos="87000">
              <a:srgbClr val="FBA97D"/>
            </a:gs>
            <a:gs pos="90000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node/492377" TargetMode="External"/><Relationship Id="rId2" Type="http://schemas.openxmlformats.org/officeDocument/2006/relationships/hyperlink" Target="http://nsportal.ru/node/492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gge.ru/etiket_pisma.html" TargetMode="External"/><Relationship Id="rId2" Type="http://schemas.openxmlformats.org/officeDocument/2006/relationships/hyperlink" Target="http://elhow.ru/ucheba/kak-pravilno-pisat-pis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4869160"/>
            <a:ext cx="5832648" cy="1800200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Автор: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у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читель начальных классов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ГБОУ 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Школа 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№ 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319</a:t>
            </a:r>
            <a:endParaRPr lang="ru-RU" sz="28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Баранова Оксана Геннадиевна</a:t>
            </a:r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C:\Users\Оксана\Desktop\konverty_pocht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24" y="1628800"/>
            <a:ext cx="5260095" cy="391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0336" y="188640"/>
            <a:ext cx="7848872" cy="206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Учебный проект по русскому языку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«Пишем письмо»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2 класс</a:t>
            </a:r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6597352"/>
          </a:xfrm>
        </p:spPr>
        <p:txBody>
          <a:bodyPr>
            <a:normAutofit/>
          </a:bodyPr>
          <a:lstStyle/>
          <a:p>
            <a:r>
              <a:rPr lang="ru-RU" sz="3700" dirty="0" smtClean="0">
                <a:solidFill>
                  <a:schemeClr val="tx2"/>
                </a:solidFill>
              </a:rPr>
              <a:t>Затем </a:t>
            </a:r>
            <a:r>
              <a:rPr lang="ru-RU" sz="3700" dirty="0">
                <a:solidFill>
                  <a:schemeClr val="tx2"/>
                </a:solidFill>
              </a:rPr>
              <a:t>надо ответить на все вопросы, заданные адресантом в его письме. Можно начать с фразы: «В своём письме ты спрашиваешь меня </a:t>
            </a:r>
            <a:r>
              <a:rPr lang="ru-RU" sz="3700" dirty="0" smtClean="0">
                <a:solidFill>
                  <a:schemeClr val="tx2"/>
                </a:solidFill>
              </a:rPr>
              <a:t>о…</a:t>
            </a:r>
            <a:endParaRPr lang="en-US" sz="3700" dirty="0" smtClean="0">
              <a:solidFill>
                <a:schemeClr val="tx2"/>
              </a:solidFill>
            </a:endParaRPr>
          </a:p>
          <a:p>
            <a:r>
              <a:rPr lang="ru-RU" sz="3700" dirty="0" smtClean="0">
                <a:solidFill>
                  <a:schemeClr val="tx2"/>
                </a:solidFill>
              </a:rPr>
              <a:t>Потом </a:t>
            </a:r>
            <a:r>
              <a:rPr lang="ru-RU" sz="3700" dirty="0">
                <a:solidFill>
                  <a:schemeClr val="tx2"/>
                </a:solidFill>
              </a:rPr>
              <a:t>Вы можете перейти к интересующей Вас теме, рассказать о том, что Вас волнует, поделиться своими радостями, проблемами и т.д. </a:t>
            </a:r>
          </a:p>
          <a:p>
            <a:pPr marL="0" indent="0" algn="just">
              <a:buNone/>
            </a:pPr>
            <a:endParaRPr lang="ru-RU" sz="3700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4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ru-RU" sz="3700" dirty="0">
                <a:solidFill>
                  <a:schemeClr val="tx2"/>
                </a:solidFill>
              </a:rPr>
              <a:t>После этого закономерным будет задать вопросы по теме переписки Вашему адресату, чтобы дать возможность продолжить общение. Если Вы рассказывали о своей жизни, неплохо было бы поинтересоваться, как у него обстоят дела</a:t>
            </a:r>
            <a:r>
              <a:rPr lang="ru-RU" sz="4400" dirty="0"/>
              <a:t>. </a:t>
            </a: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85000" lnSpcReduction="10000"/>
          </a:bodyPr>
          <a:lstStyle/>
          <a:p>
            <a:r>
              <a:rPr lang="ru-RU" sz="4400" dirty="0">
                <a:solidFill>
                  <a:schemeClr val="tx2"/>
                </a:solidFill>
              </a:rPr>
              <a:t>Затем следует написать фразу типа: «С нетерпением буду ждать твоего ответа», «Надеюсь вскоре получить от тебя весточку», «Пиши скорее!» и т.д. </a:t>
            </a:r>
          </a:p>
          <a:p>
            <a:r>
              <a:rPr lang="ru-RU" sz="4400" dirty="0">
                <a:solidFill>
                  <a:schemeClr val="tx2"/>
                </a:solidFill>
              </a:rPr>
              <a:t>В конце письма хорошо бы поставить клише («С любовью, Ольга», «Искренне Ваш, Олег Евгеньевич», «С наилучшими пожеланиями, Маша» и т.д.) и свою личную подпись. </a:t>
            </a: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5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Правила написания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электронного письма</a:t>
            </a:r>
          </a:p>
          <a:p>
            <a:pPr algn="just">
              <a:spcBef>
                <a:spcPts val="0"/>
              </a:spcBef>
            </a:pPr>
            <a:endParaRPr lang="ru-RU" sz="3700" dirty="0" smtClean="0"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3700" dirty="0" smtClean="0">
                <a:solidFill>
                  <a:schemeClr val="tx2"/>
                </a:solidFill>
              </a:rPr>
              <a:t>Любому человеку будет приятно, если к нему обратятся лично. Обращение к адресату по имени продемонстрирует, прежде всего, Ваше уважение к человеку и, конечно же, вызовет у него положительные эмоции.</a:t>
            </a:r>
          </a:p>
          <a:p>
            <a:pPr algn="just">
              <a:spcBef>
                <a:spcPts val="0"/>
              </a:spcBef>
            </a:pPr>
            <a:r>
              <a:rPr lang="ru-RU" sz="3700" dirty="0" smtClean="0">
                <a:solidFill>
                  <a:schemeClr val="tx2"/>
                </a:solidFill>
              </a:rPr>
              <a:t>Писать инициалы и такие слова, как «уважаемый», «дорогой»… нужно писать полностью. Иначе об уважении никакой речи быть не может.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700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4400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ru-RU" sz="3700" dirty="0" smtClean="0">
                <a:solidFill>
                  <a:schemeClr val="tx2"/>
                </a:solidFill>
              </a:rPr>
              <a:t>В теме письма надо кратко раскрыть содержание письма – озаглавить.</a:t>
            </a:r>
          </a:p>
          <a:p>
            <a:pPr algn="just"/>
            <a:r>
              <a:rPr lang="ru-RU" sz="3700" dirty="0" smtClean="0">
                <a:solidFill>
                  <a:schemeClr val="tx2"/>
                </a:solidFill>
              </a:rPr>
              <a:t>Старайтесь писать без грамматических ошибок и опечаток.</a:t>
            </a:r>
          </a:p>
          <a:p>
            <a:pPr algn="just"/>
            <a:r>
              <a:rPr lang="ru-RU" sz="3700" dirty="0" smtClean="0">
                <a:solidFill>
                  <a:schemeClr val="tx2"/>
                </a:solidFill>
              </a:rPr>
              <a:t>Не стоит писать письмо в плохом настроении. Лучше отложить его написание, еще раз обдумав.</a:t>
            </a:r>
            <a:endParaRPr lang="ru-RU" sz="3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Правила подписи конверта</a:t>
            </a:r>
            <a:endParaRPr lang="ru-RU" sz="37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C:\Users\Оксана\Desktop\Оформление конверт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09506"/>
            <a:ext cx="7905751" cy="52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52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389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Пишем письмо Деду Морозу</a:t>
            </a:r>
            <a:endParaRPr lang="ru-RU" sz="37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Gloom\Desktop\Оксана\Школа 2014-2015\№ 12 Учебные проекты 2 класс\Проекты по русскому языку 2 класс\Пишем письмо\Великий Устю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819887" cy="511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18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Публикации учеников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сети социальных работников образования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Проект для одарённых детей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«Алые паруса»</a:t>
            </a: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FF0000"/>
                </a:solidFill>
                <a:latin typeface="Monotype Corsiva" panose="03010101010201010101" pitchFamily="66" charset="0"/>
                <a:hlinkClick r:id="rId2"/>
              </a:rPr>
              <a:t>Кулайн</a:t>
            </a:r>
            <a:r>
              <a:rPr lang="ru-RU" sz="2400" b="1" dirty="0" smtClean="0">
                <a:solidFill>
                  <a:srgbClr val="FF0000"/>
                </a:solidFill>
                <a:latin typeface="Monotype Corsiva" panose="03010101010201010101" pitchFamily="66" charset="0"/>
                <a:hlinkClick r:id="rId2"/>
              </a:rPr>
              <a:t> Наталия "С Днём именин, Дед Мороз!"</a:t>
            </a:r>
            <a:endParaRPr lang="ru-RU" sz="24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tx2"/>
                </a:solidFill>
                <a:latin typeface="Monotype Corsiva" panose="03010101010201010101" pitchFamily="66" charset="0"/>
                <a:hlinkClick r:id="rId3"/>
              </a:rPr>
              <a:t>Сенаторова</a:t>
            </a:r>
            <a:r>
              <a:rPr lang="ru-RU" sz="2400" b="1" dirty="0" smtClean="0">
                <a:solidFill>
                  <a:schemeClr val="tx2"/>
                </a:solidFill>
                <a:latin typeface="Monotype Corsiva" panose="03010101010201010101" pitchFamily="66" charset="0"/>
                <a:hlinkClick r:id="rId3"/>
              </a:rPr>
              <a:t> Виктория "С Днём именин, Дед Мороз!"</a:t>
            </a:r>
            <a:endParaRPr lang="ru-RU" sz="2400" b="1" dirty="0" smtClean="0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1" name="Picture 3" descr="C:\Users\Оксана\Desktop\6346478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8254"/>
            <a:ext cx="4209987" cy="305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Оксана\Desktop\TyuN_9VVqf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88254"/>
            <a:ext cx="2088232" cy="296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66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Источники</a:t>
            </a:r>
          </a:p>
          <a:p>
            <a:pPr marL="0" indent="0" algn="just">
              <a:buNone/>
            </a:pPr>
            <a:r>
              <a:rPr lang="en-US" sz="3700" b="1" dirty="0">
                <a:solidFill>
                  <a:srgbClr val="FF0000"/>
                </a:solidFill>
                <a:latin typeface="Monotype Corsiva" panose="03010101010201010101" pitchFamily="66" charset="0"/>
                <a:hlinkClick r:id="rId2"/>
              </a:rPr>
              <a:t>http://</a:t>
            </a:r>
            <a:r>
              <a:rPr lang="en-US" sz="3700" b="1" dirty="0" smtClean="0">
                <a:solidFill>
                  <a:srgbClr val="FF0000"/>
                </a:solidFill>
                <a:latin typeface="Monotype Corsiva" panose="03010101010201010101" pitchFamily="66" charset="0"/>
                <a:hlinkClick r:id="rId2"/>
              </a:rPr>
              <a:t>elhow.ru/ucheba/kak-pravilno-pisat-pisma</a:t>
            </a:r>
            <a:endParaRPr lang="ru-RU" sz="37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0" indent="0" algn="just">
              <a:buNone/>
            </a:pPr>
            <a:r>
              <a:rPr lang="en-US" sz="3700" b="1" dirty="0">
                <a:solidFill>
                  <a:srgbClr val="FF0000"/>
                </a:solidFill>
                <a:latin typeface="Monotype Corsiva" panose="03010101010201010101" pitchFamily="66" charset="0"/>
                <a:hlinkClick r:id="rId3"/>
              </a:rPr>
              <a:t>http://</a:t>
            </a:r>
            <a:r>
              <a:rPr lang="en-US" sz="3700" b="1" dirty="0" smtClean="0">
                <a:solidFill>
                  <a:srgbClr val="FF0000"/>
                </a:solidFill>
                <a:latin typeface="Monotype Corsiva" panose="03010101010201010101" pitchFamily="66" charset="0"/>
                <a:hlinkClick r:id="rId3"/>
              </a:rPr>
              <a:t>www.knigge.ru/etiket_pisma.html</a:t>
            </a:r>
            <a:endParaRPr lang="ru-RU" sz="37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0" indent="0" algn="just">
              <a:buNone/>
            </a:pPr>
            <a:endParaRPr lang="ru-RU" sz="37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7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Понятийный словарь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Этикет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нормы </a:t>
            </a:r>
            <a:r>
              <a:rPr lang="ru-RU" dirty="0">
                <a:solidFill>
                  <a:srgbClr val="002060"/>
                </a:solidFill>
              </a:rPr>
              <a:t>и правила поведения людей в обществе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Жанр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вид, тип искусства, произведения.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Эпистолярный жанр </a:t>
            </a:r>
            <a:r>
              <a:rPr lang="ru-RU" dirty="0" smtClean="0">
                <a:solidFill>
                  <a:srgbClr val="002060"/>
                </a:solidFill>
              </a:rPr>
              <a:t>– текст, имеющий форму письма, открытки, телеграммы.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Рукописные письма </a:t>
            </a:r>
            <a:r>
              <a:rPr lang="ru-RU" dirty="0" smtClean="0">
                <a:solidFill>
                  <a:srgbClr val="002060"/>
                </a:solidFill>
              </a:rPr>
              <a:t>– письма, написанные от руки.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Электронное письмо </a:t>
            </a:r>
            <a:r>
              <a:rPr lang="ru-RU" dirty="0" smtClean="0">
                <a:solidFill>
                  <a:srgbClr val="002060"/>
                </a:solidFill>
              </a:rPr>
              <a:t>– письмо отправленное по электронной почте.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Отправитель </a:t>
            </a:r>
            <a:r>
              <a:rPr lang="ru-RU" dirty="0" smtClean="0">
                <a:solidFill>
                  <a:srgbClr val="002060"/>
                </a:solidFill>
              </a:rPr>
              <a:t>–  человек, который пишет  и отправляет письмо.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Адресат </a:t>
            </a:r>
            <a:r>
              <a:rPr lang="ru-RU" dirty="0" smtClean="0">
                <a:solidFill>
                  <a:srgbClr val="002060"/>
                </a:solidFill>
              </a:rPr>
              <a:t>– человек, который получает письмо.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3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0336" y="188640"/>
            <a:ext cx="7848872" cy="206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Этикет письма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XXI веке эпистолярный жанр утратил былую популярность. Сегодня люди редко отправляют друг другу рукописные письма. На смену обычной почте пришла электронная, а также Интернет-форумы, </a:t>
            </a:r>
            <a:r>
              <a:rPr lang="ru-RU" dirty="0" err="1">
                <a:solidFill>
                  <a:srgbClr val="002060"/>
                </a:solidFill>
              </a:rPr>
              <a:t>sms</a:t>
            </a:r>
            <a:r>
              <a:rPr lang="ru-RU" dirty="0">
                <a:solidFill>
                  <a:srgbClr val="002060"/>
                </a:solidFill>
              </a:rPr>
              <a:t>, ICQ.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Конечно, новейшие технологии в миллионы раз быстрее… </a:t>
            </a:r>
            <a:r>
              <a:rPr lang="ru-RU" dirty="0" smtClean="0">
                <a:solidFill>
                  <a:srgbClr val="002060"/>
                </a:solidFill>
              </a:rPr>
              <a:t>Но, </a:t>
            </a:r>
            <a:r>
              <a:rPr lang="ru-RU" dirty="0">
                <a:solidFill>
                  <a:srgbClr val="002060"/>
                </a:solidFill>
              </a:rPr>
              <a:t>согласитесь, от близких людей гораздо приятнее получать именно рукописные письма. Только традиционные письма позволяют увидеть почерк дорогого человека, ощутить настроение, которое владело им во время написания послания. Кроме того, письма – одна из наиболее романтичных форм общения между влюблёнными людьми.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01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Виды писем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Открытка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Личное письмо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Деловое письмо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Письмо-напоминание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Благодарственное письмо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Письмо-извинение</a:t>
            </a: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Письмо-соболезнование</a:t>
            </a:r>
          </a:p>
          <a:p>
            <a:pPr marL="0" indent="0" algn="just">
              <a:buNone/>
            </a:pPr>
            <a:endParaRPr lang="ru-RU" sz="44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C:\Users\Оксана\Desktop\Новая папка (2)\image004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8369"/>
            <a:ext cx="31683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57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Правила написания письма</a:t>
            </a:r>
          </a:p>
          <a:p>
            <a:pPr lvl="0"/>
            <a:r>
              <a:rPr lang="ru-RU" sz="4400" dirty="0">
                <a:solidFill>
                  <a:srgbClr val="002060"/>
                </a:solidFill>
              </a:rPr>
              <a:t>Необходимо отвечать на все полученные письма. </a:t>
            </a:r>
          </a:p>
          <a:p>
            <a:pPr lvl="0"/>
            <a:r>
              <a:rPr lang="ru-RU" sz="4400" dirty="0">
                <a:solidFill>
                  <a:srgbClr val="002060"/>
                </a:solidFill>
              </a:rPr>
              <a:t>Ответ на письмо не следует писать сразу же: надо всё хорошенько обдумать, но нельзя слишком затягивать с письмом: рискуете испортить отношения с адресатом. 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 algn="just"/>
            <a:r>
              <a:rPr lang="ru-RU" sz="4400" dirty="0">
                <a:solidFill>
                  <a:srgbClr val="002060"/>
                </a:solidFill>
              </a:rPr>
              <a:t>Читать чужие письма без разрешения адресата или адресанта неприемлемо. </a:t>
            </a:r>
          </a:p>
          <a:p>
            <a:pPr lvl="0" algn="just"/>
            <a:r>
              <a:rPr lang="ru-RU" sz="4400" dirty="0">
                <a:solidFill>
                  <a:srgbClr val="002060"/>
                </a:solidFill>
              </a:rPr>
              <a:t>Недопустимо вскрывать конверт с письмом, которое не Вам адресовано. </a:t>
            </a:r>
          </a:p>
          <a:p>
            <a:pPr lvl="0"/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lvl="0" algn="just"/>
            <a:r>
              <a:rPr lang="ru-RU" dirty="0">
                <a:solidFill>
                  <a:srgbClr val="002060"/>
                </a:solidFill>
              </a:rPr>
              <a:t>Личную переписку необходимо хранить в недоступном для посторонних месте.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Если Вы набрали письмо на компьютере, следует добавить подпись или финальную строчку своим почерком.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Напечатанная подпись свидетельствует о невоспитанности человека. Ни в коем случае так не делайте!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Личные письма следует писать тогда, когда Вы находитесь в одиночестве. </a:t>
            </a:r>
          </a:p>
          <a:p>
            <a:pPr lvl="0" algn="just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Оксана\Desktop\konverty_pocht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08548"/>
            <a:ext cx="2726432" cy="20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8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</a:rPr>
              <a:t>Даже личное письмо обязательно должно быть композиционно выстроенным.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Прежде чем упаковывать письмо в конверт, его необходимо тщательно проверить.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Писать письмо надо тогда, когда Вы пребываете в хорошем расположении духа. Недопустимо отправлять письма, содержащие гневные высказывания или ироничные намёки.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Писать анонимные письма неприлично.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43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</a:rPr>
              <a:t>Если требуется сделать какое-то отвлечённое замечание или дополнение к письму, следует поставить перед ним обозначение PS (</a:t>
            </a:r>
            <a:r>
              <a:rPr lang="ru-RU" dirty="0" err="1">
                <a:solidFill>
                  <a:srgbClr val="002060"/>
                </a:solidFill>
              </a:rPr>
              <a:t>post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skriptum</a:t>
            </a:r>
            <a:r>
              <a:rPr lang="ru-RU" dirty="0">
                <a:solidFill>
                  <a:srgbClr val="002060"/>
                </a:solidFill>
              </a:rPr>
              <a:t>). В конце этого дополнения необходимо указать свои инициалы. 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Рукописное письмо следует писать разборчивым почерком, чтобы не огорчать и не злить адресата.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Оксана\Desktop\s3img_13079322_1174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619375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5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Правила написания личных писем</a:t>
            </a:r>
          </a:p>
          <a:p>
            <a:pPr algn="just"/>
            <a:r>
              <a:rPr lang="ru-RU" sz="4400" dirty="0">
                <a:solidFill>
                  <a:schemeClr val="tx2"/>
                </a:solidFill>
              </a:rPr>
              <a:t>Начинать письмо следует с обращения к адресату. </a:t>
            </a:r>
          </a:p>
          <a:p>
            <a:pPr algn="just"/>
            <a:r>
              <a:rPr lang="ru-RU" sz="4400" dirty="0">
                <a:solidFill>
                  <a:schemeClr val="tx2"/>
                </a:solidFill>
              </a:rPr>
              <a:t>Если это ответное письмо, необходимо поблагодарить адресанта за ранее полученную корреспонденцию. </a:t>
            </a:r>
          </a:p>
          <a:p>
            <a:pPr algn="just"/>
            <a:r>
              <a:rPr lang="ru-RU" sz="4400" dirty="0">
                <a:solidFill>
                  <a:schemeClr val="tx2"/>
                </a:solidFill>
              </a:rPr>
              <a:t>Если Вы задержались с ответом, следует извиниться за то, что не могли написать раньше. Упомянуть о причинах. </a:t>
            </a: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753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Пишем письмо Деду Морозу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Баранова</dc:creator>
  <cp:lastModifiedBy>Андрей Баранова</cp:lastModifiedBy>
  <cp:revision>24</cp:revision>
  <dcterms:created xsi:type="dcterms:W3CDTF">2014-07-27T06:28:39Z</dcterms:created>
  <dcterms:modified xsi:type="dcterms:W3CDTF">2015-02-13T14:47:18Z</dcterms:modified>
</cp:coreProperties>
</file>