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62" r:id="rId3"/>
    <p:sldId id="266" r:id="rId4"/>
    <p:sldId id="268" r:id="rId5"/>
    <p:sldId id="272" r:id="rId6"/>
    <p:sldId id="27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E8545-CEDB-4777-B826-A4C363E19B3D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316C9-1B8A-4AA0-8AD0-AC240A32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F2E261-D9E4-4721-B70D-EB366550852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1071546"/>
            <a:ext cx="7358114" cy="385765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33CC"/>
                </a:solidFill>
              </a:rPr>
              <a:t>Корень учения горек, а плод сладок.</a:t>
            </a:r>
          </a:p>
          <a:p>
            <a:r>
              <a:rPr lang="ru-RU" sz="6000" b="1" i="1" dirty="0" smtClean="0">
                <a:solidFill>
                  <a:srgbClr val="0033CC"/>
                </a:solidFill>
              </a:rPr>
              <a:t> </a:t>
            </a:r>
            <a:endParaRPr lang="ru-RU" sz="6000" b="1" dirty="0" smtClean="0">
              <a:solidFill>
                <a:srgbClr val="0033CC"/>
              </a:solidFill>
            </a:endParaRPr>
          </a:p>
          <a:p>
            <a:endParaRPr lang="ru-RU" dirty="0"/>
          </a:p>
        </p:txBody>
      </p:sp>
      <p:sp>
        <p:nvSpPr>
          <p:cNvPr id="5" name="Рисун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tx2">
                    <a:satMod val="130000"/>
                  </a:schemeClr>
                </a:solidFill>
              </a:rPr>
              <a:t>Корень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79388" y="2133600"/>
            <a:ext cx="28082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latin typeface="Corbel" pitchFamily="34" charset="0"/>
              </a:rPr>
              <a:t>Подземная часть растения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3132138" y="2060575"/>
            <a:ext cx="28797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latin typeface="Corbel" pitchFamily="34" charset="0"/>
              </a:rPr>
              <a:t>Внутренняя, находящаяся в теле часть зуба, волоса, ногтя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6516688" y="2060575"/>
            <a:ext cx="18002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latin typeface="Corbel" pitchFamily="34" charset="0"/>
              </a:rPr>
              <a:t>Часть слова</a:t>
            </a:r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 flipH="1">
            <a:off x="2051050" y="1052513"/>
            <a:ext cx="20161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4500563" y="1052513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5148263" y="1052513"/>
            <a:ext cx="20875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6516688" y="479742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0070C0"/>
                </a:solidFill>
                <a:latin typeface="Corbel" pitchFamily="34" charset="0"/>
              </a:rPr>
              <a:t>домик</a:t>
            </a:r>
          </a:p>
        </p:txBody>
      </p:sp>
      <p:sp>
        <p:nvSpPr>
          <p:cNvPr id="12298" name="Freeform 13"/>
          <p:cNvSpPr>
            <a:spLocks/>
          </p:cNvSpPr>
          <p:nvPr/>
        </p:nvSpPr>
        <p:spPr bwMode="auto">
          <a:xfrm>
            <a:off x="7000892" y="4786322"/>
            <a:ext cx="865188" cy="155575"/>
          </a:xfrm>
          <a:custGeom>
            <a:avLst/>
            <a:gdLst>
              <a:gd name="T0" fmla="*/ 0 w 545"/>
              <a:gd name="T1" fmla="*/ 155575 h 98"/>
              <a:gd name="T2" fmla="*/ 431800 w 545"/>
              <a:gd name="T3" fmla="*/ 11112 h 98"/>
              <a:gd name="T4" fmla="*/ 865188 w 545"/>
              <a:gd name="T5" fmla="*/ 84137 h 98"/>
              <a:gd name="T6" fmla="*/ 0 60000 65536"/>
              <a:gd name="T7" fmla="*/ 0 60000 65536"/>
              <a:gd name="T8" fmla="*/ 0 60000 65536"/>
              <a:gd name="T9" fmla="*/ 0 w 545"/>
              <a:gd name="T10" fmla="*/ 0 h 98"/>
              <a:gd name="T11" fmla="*/ 545 w 545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98">
                <a:moveTo>
                  <a:pt x="0" y="98"/>
                </a:moveTo>
                <a:cubicBezTo>
                  <a:pt x="90" y="56"/>
                  <a:pt x="181" y="14"/>
                  <a:pt x="272" y="7"/>
                </a:cubicBezTo>
                <a:cubicBezTo>
                  <a:pt x="363" y="0"/>
                  <a:pt x="500" y="45"/>
                  <a:pt x="545" y="53"/>
                </a:cubicBezTo>
              </a:path>
            </a:pathLst>
          </a:custGeom>
          <a:noFill/>
          <a:ln w="762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2299" name="Picture 14" descr="07-02-04-1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071942"/>
            <a:ext cx="2894001" cy="2326849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5" descr="Root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48" y="4572008"/>
            <a:ext cx="1117600" cy="18161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 build="p"/>
      <p:bldP spid="12293" grpId="0" build="p"/>
      <p:bldP spid="12297" grpId="0" build="p"/>
      <p:bldP spid="122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2150740"/>
            <a:ext cx="7858180" cy="36009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урока: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ruthCYR Regular" pitchFamily="50" charset="-52"/>
              </a:rPr>
              <a:t>узнать, что называют корнем слова, однокоренные слова;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i="1" dirty="0" smtClean="0">
                <a:latin typeface="TruthCYR Regular" pitchFamily="50" charset="-52"/>
              </a:rPr>
              <a:t>уметь находить и выделять корень слова;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i="1" dirty="0" smtClean="0">
                <a:latin typeface="TruthCYR Regular" pitchFamily="50" charset="-52"/>
              </a:rPr>
              <a:t>учиться подбирать однокоренные слова</a:t>
            </a:r>
            <a:r>
              <a:rPr lang="ru-RU" sz="3200" i="1" dirty="0" smtClean="0"/>
              <a:t>.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571480"/>
            <a:ext cx="66779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Корень слова 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Однокоренные слова</a:t>
            </a:r>
            <a:endParaRPr lang="ru-RU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uild="p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928794" y="571480"/>
            <a:ext cx="5509878" cy="1922205"/>
          </a:xfrm>
          <a:prstGeom prst="bevel">
            <a:avLst/>
          </a:prstGeom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</a:rPr>
              <a:t>Однокоренные</a:t>
            </a:r>
          </a:p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</a:rPr>
              <a:t>родственные слова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42976" y="3929076"/>
            <a:ext cx="3000395" cy="23836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Близкие по смыслу</a:t>
            </a:r>
          </a:p>
          <a:p>
            <a:pPr algn="ctr"/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7686" y="4000504"/>
            <a:ext cx="3816000" cy="21452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Общая часть</a:t>
            </a:r>
          </a:p>
          <a:p>
            <a:pPr algn="ctr"/>
            <a:endParaRPr lang="ru-RU" sz="4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корень</a:t>
            </a:r>
          </a:p>
        </p:txBody>
      </p:sp>
      <p:sp>
        <p:nvSpPr>
          <p:cNvPr id="6" name="Стрелка вниз 5"/>
          <p:cNvSpPr/>
          <p:nvPr/>
        </p:nvSpPr>
        <p:spPr>
          <a:xfrm rot="2375930">
            <a:off x="2917071" y="2484699"/>
            <a:ext cx="484632" cy="148218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273453">
            <a:off x="5444378" y="2478707"/>
            <a:ext cx="484632" cy="151745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8967876">
            <a:off x="7118705" y="5618516"/>
            <a:ext cx="914400" cy="9144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072198" y="4714884"/>
            <a:ext cx="357190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303367"/>
            <a:ext cx="78581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uthCYR Regular" pitchFamily="50" charset="-52"/>
                <a:ea typeface="Times New Roman" pitchFamily="18" charset="0"/>
                <a:cs typeface="Times New Roman" pitchFamily="18" charset="0"/>
              </a:rPr>
              <a:t>Дождь, дождливый, дождевой, дождик.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i="1" dirty="0" smtClean="0">
              <a:solidFill>
                <a:srgbClr val="000000"/>
              </a:solidFill>
              <a:latin typeface="TruthCYR Regular" pitchFamily="50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uthCYR Regular" pitchFamily="50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uthCYR Regular" pitchFamily="50" charset="-52"/>
                <a:ea typeface="Times New Roman" pitchFamily="18" charset="0"/>
                <a:cs typeface="Times New Roman" pitchFamily="18" charset="0"/>
              </a:rPr>
              <a:t>Кормить, корм, кормушка, кормовые (травы).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uthCYR Regular" pitchFamily="50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2150740"/>
            <a:ext cx="7858180" cy="36009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урока: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ruthCYR Regular" pitchFamily="50" charset="-52"/>
              </a:rPr>
              <a:t>узнать, что называют корнем слова, однокоренные слова;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i="1" dirty="0" smtClean="0">
                <a:latin typeface="TruthCYR Regular" pitchFamily="50" charset="-52"/>
              </a:rPr>
              <a:t>уметь находить и выделять корень слова;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i="1" dirty="0" smtClean="0">
                <a:latin typeface="TruthCYR Regular" pitchFamily="50" charset="-52"/>
              </a:rPr>
              <a:t>учиться подбирать однокоренные слова</a:t>
            </a:r>
            <a:r>
              <a:rPr lang="ru-RU" sz="3200" i="1" dirty="0" smtClean="0"/>
              <a:t>.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5717" y="357166"/>
            <a:ext cx="740106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Корень слова </a:t>
            </a:r>
          </a:p>
          <a:p>
            <a:pPr algn="ctr"/>
            <a:r>
              <a:rPr lang="ru-RU" sz="6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Однокоренные слова</a:t>
            </a:r>
            <a:endParaRPr lang="ru-RU" sz="6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108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Корень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</cp:revision>
  <dcterms:modified xsi:type="dcterms:W3CDTF">2015-02-15T12:30:39Z</dcterms:modified>
</cp:coreProperties>
</file>