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70" r:id="rId6"/>
    <p:sldId id="272" r:id="rId7"/>
    <p:sldId id="268" r:id="rId8"/>
    <p:sldId id="269" r:id="rId9"/>
    <p:sldId id="271" r:id="rId10"/>
    <p:sldId id="273" r:id="rId11"/>
    <p:sldId id="264" r:id="rId12"/>
    <p:sldId id="262" r:id="rId13"/>
    <p:sldId id="263" r:id="rId14"/>
    <p:sldId id="265" r:id="rId15"/>
    <p:sldId id="266" r:id="rId16"/>
    <p:sldId id="267" r:id="rId17"/>
    <p:sldId id="257" r:id="rId18"/>
    <p:sldId id="26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81D9-169D-42CF-9BBF-C7DDC7914104}" type="datetimeFigureOut">
              <a:rPr lang="ru-RU" smtClean="0"/>
              <a:t>20.07.2014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6CF9-8970-43FC-970D-F6450CA397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81D9-169D-42CF-9BBF-C7DDC7914104}" type="datetimeFigureOut">
              <a:rPr lang="ru-RU" smtClean="0"/>
              <a:t>20.07.2014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6CF9-8970-43FC-970D-F6450CA39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81D9-169D-42CF-9BBF-C7DDC7914104}" type="datetimeFigureOut">
              <a:rPr lang="ru-RU" smtClean="0"/>
              <a:t>20.07.2014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6CF9-8970-43FC-970D-F6450CA39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81D9-169D-42CF-9BBF-C7DDC7914104}" type="datetimeFigureOut">
              <a:rPr lang="ru-RU" smtClean="0"/>
              <a:t>20.07.2014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6CF9-8970-43FC-970D-F6450CA39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81D9-169D-42CF-9BBF-C7DDC7914104}" type="datetimeFigureOut">
              <a:rPr lang="ru-RU" smtClean="0"/>
              <a:t>20.07.2014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2FF6CF9-8970-43FC-970D-F6450CA3979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81D9-169D-42CF-9BBF-C7DDC7914104}" type="datetimeFigureOut">
              <a:rPr lang="ru-RU" smtClean="0"/>
              <a:t>20.07.2014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6CF9-8970-43FC-970D-F6450CA39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81D9-169D-42CF-9BBF-C7DDC7914104}" type="datetimeFigureOut">
              <a:rPr lang="ru-RU" smtClean="0"/>
              <a:t>20.07.2014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6CF9-8970-43FC-970D-F6450CA39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81D9-169D-42CF-9BBF-C7DDC7914104}" type="datetimeFigureOut">
              <a:rPr lang="ru-RU" smtClean="0"/>
              <a:t>20.07.2014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6CF9-8970-43FC-970D-F6450CA39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81D9-169D-42CF-9BBF-C7DDC7914104}" type="datetimeFigureOut">
              <a:rPr lang="ru-RU" smtClean="0"/>
              <a:t>20.07.2014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6CF9-8970-43FC-970D-F6450CA39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81D9-169D-42CF-9BBF-C7DDC7914104}" type="datetimeFigureOut">
              <a:rPr lang="ru-RU" smtClean="0"/>
              <a:t>20.07.2014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6CF9-8970-43FC-970D-F6450CA39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381D9-169D-42CF-9BBF-C7DDC7914104}" type="datetimeFigureOut">
              <a:rPr lang="ru-RU" smtClean="0"/>
              <a:t>20.07.2014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6CF9-8970-43FC-970D-F6450CA397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0B381D9-169D-42CF-9BBF-C7DDC7914104}" type="datetimeFigureOut">
              <a:rPr lang="ru-RU" smtClean="0"/>
              <a:t>20.07.2014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FF6CF9-8970-43FC-970D-F6450CA3979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y2020.ru/" TargetMode="External"/><Relationship Id="rId2" Type="http://schemas.openxmlformats.org/officeDocument/2006/relationships/hyperlink" Target="http://elektroas.ru/v-kazaxstane-ot-elektricheskogo-razryada-pogib-dvuxletnij-rebeno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rezentacii.com/detskie/page/2/" TargetMode="External"/><Relationship Id="rId4" Type="http://schemas.openxmlformats.org/officeDocument/2006/relationships/hyperlink" Target="http://moesk.ru/press/public/dobroeel/pravila/Pravila%20elektrobezopasnosti%20detyam.php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hyperlink" Target="http://elektroas.ru/wp-content/uploads/2012/04/tok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4894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суй в розетку пальчик-</a:t>
            </a:r>
            <a:br>
              <a:rPr lang="ru-RU" dirty="0" smtClean="0"/>
            </a:br>
            <a:r>
              <a:rPr lang="ru-RU" dirty="0" smtClean="0"/>
              <a:t>ни девочка, ни мальчик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solidFill>
                  <a:srgbClr val="FFC000"/>
                </a:solidFill>
              </a:rPr>
              <a:t>внеклассное мероприятие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725144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Андросова Наталья </a:t>
            </a:r>
            <a:r>
              <a:rPr lang="ru-RU" dirty="0" err="1" smtClean="0"/>
              <a:t>Зосимовна</a:t>
            </a:r>
            <a:endParaRPr lang="ru-RU" dirty="0"/>
          </a:p>
          <a:p>
            <a:r>
              <a:rPr lang="ru-RU" dirty="0"/>
              <a:t>учитель начальных классов</a:t>
            </a:r>
          </a:p>
          <a:p>
            <a:r>
              <a:rPr lang="ru-RU" dirty="0"/>
              <a:t>МОУ </a:t>
            </a:r>
            <a:r>
              <a:rPr lang="ru-RU" dirty="0" smtClean="0"/>
              <a:t>«ООШ №13»</a:t>
            </a:r>
            <a:endParaRPr lang="ru-RU" dirty="0"/>
          </a:p>
          <a:p>
            <a:r>
              <a:rPr lang="ru-RU" dirty="0" err="1" smtClean="0"/>
              <a:t>х.Всадник</a:t>
            </a:r>
            <a:r>
              <a:rPr lang="ru-RU" dirty="0" smtClean="0"/>
              <a:t> </a:t>
            </a:r>
          </a:p>
          <a:p>
            <a:r>
              <a:rPr lang="ru-RU" dirty="0" smtClean="0"/>
              <a:t>Александровского р-на</a:t>
            </a:r>
            <a:endParaRPr lang="ru-RU" dirty="0"/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2521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Противозаконные действия и их последствия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ru-RU" dirty="0"/>
              <a:t>Особо стоит сказать о кражах проводов, цветных и </a:t>
            </a:r>
            <a:r>
              <a:rPr lang="ru-RU" dirty="0" err="1" smtClean="0"/>
              <a:t>чер-ных</a:t>
            </a:r>
            <a:r>
              <a:rPr lang="ru-RU" dirty="0" smtClean="0"/>
              <a:t> </a:t>
            </a:r>
            <a:r>
              <a:rPr lang="ru-RU" dirty="0"/>
              <a:t>металлов с </a:t>
            </a:r>
            <a:r>
              <a:rPr lang="ru-RU" dirty="0" err="1"/>
              <a:t>энергообъектов</a:t>
            </a:r>
            <a:r>
              <a:rPr lang="ru-RU" dirty="0"/>
              <a:t>. Эти противозаконные действия провоцируют аварийные ситуации и ставят под угрозу надежность электроснабжения учреждений здравоохранения, детских садов, школ. </a:t>
            </a:r>
            <a:endParaRPr lang="ru-RU" dirty="0" smtClean="0"/>
          </a:p>
          <a:p>
            <a:pPr marL="137160" indent="0">
              <a:buNone/>
            </a:pPr>
            <a:r>
              <a:rPr lang="ru-RU" dirty="0"/>
              <a:t> </a:t>
            </a:r>
            <a:r>
              <a:rPr lang="ru-RU" dirty="0" smtClean="0"/>
              <a:t>   При </a:t>
            </a:r>
            <a:r>
              <a:rPr lang="ru-RU" dirty="0"/>
              <a:t>этом воры подвергают свое здоровье, а подчас и жизнь, серьезной опасности. Очень часто, проникновение злоумышленников на </a:t>
            </a:r>
            <a:r>
              <a:rPr lang="ru-RU" dirty="0" err="1"/>
              <a:t>энергообъекты</a:t>
            </a:r>
            <a:r>
              <a:rPr lang="ru-RU" dirty="0"/>
              <a:t> приводит к гибели, среди погибших есть дети и подростки. </a:t>
            </a:r>
          </a:p>
          <a:p>
            <a:pPr marL="137160" indent="0">
              <a:buNone/>
            </a:pPr>
            <a:r>
              <a:rPr lang="ru-RU" dirty="0" smtClean="0"/>
              <a:t>   Лица</a:t>
            </a:r>
            <a:r>
              <a:rPr lang="ru-RU" dirty="0"/>
              <a:t>, виновные в повреждении электрических сетей возмещают причиненный ущерб, а также привлекаются к ответственности в установленном Законом порядке. </a:t>
            </a:r>
          </a:p>
        </p:txBody>
      </p:sp>
    </p:spTree>
    <p:extLst>
      <p:ext uri="{BB962C8B-B14F-4D97-AF65-F5344CB8AC3E}">
        <p14:creationId xmlns:p14="http://schemas.microsoft.com/office/powerpoint/2010/main" val="193093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Правила поведения вблизи </a:t>
            </a:r>
            <a:r>
              <a:rPr lang="ru-RU" dirty="0" err="1"/>
              <a:t>энергообъектов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Энергообъекты</a:t>
            </a:r>
            <a:r>
              <a:rPr lang="ru-RU" dirty="0"/>
              <a:t> – это воздушные и кабельные линии электропередачи, подстанции, трансформаторные подстанции, распределительные пункты.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Воздушные и кабельные линии предназначены для электроснабжения городов, поселков. </a:t>
            </a:r>
          </a:p>
        </p:txBody>
      </p:sp>
    </p:spTree>
    <p:extLst>
      <p:ext uri="{BB962C8B-B14F-4D97-AF65-F5344CB8AC3E}">
        <p14:creationId xmlns:p14="http://schemas.microsoft.com/office/powerpoint/2010/main" val="296530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поведения вблизи </a:t>
            </a:r>
            <a:r>
              <a:rPr lang="ru-RU" dirty="0" err="1" smtClean="0"/>
              <a:t>энергообъектов</a:t>
            </a:r>
            <a:endParaRPr lang="ru-RU" dirty="0"/>
          </a:p>
        </p:txBody>
      </p:sp>
      <p:pic>
        <p:nvPicPr>
          <p:cNvPr id="4" name="Объект 3" descr="http://moesk.ru/press/dobroeel/pravila/plakat2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95753"/>
            <a:ext cx="2808312" cy="27624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59024" y="5013176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       Никогда </a:t>
            </a:r>
            <a:r>
              <a:rPr lang="ru-RU" sz="2400" b="1" dirty="0">
                <a:solidFill>
                  <a:srgbClr val="C00000"/>
                </a:solidFill>
              </a:rPr>
              <a:t>не заходите на территорию и в помещения электросетевых сооружений. Не открывайте двери ограждения электроустановок и не проникайте за ограждения и барьеры. Это может привести к печальным последствиям.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пк\Pictures\энергобезопасность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40768"/>
            <a:ext cx="244013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29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Правила поведения вблизи </a:t>
            </a:r>
            <a:r>
              <a:rPr lang="ru-RU" dirty="0" err="1"/>
              <a:t>энергообъектов</a:t>
            </a:r>
            <a:endParaRPr lang="ru-RU" dirty="0"/>
          </a:p>
        </p:txBody>
      </p:sp>
      <p:pic>
        <p:nvPicPr>
          <p:cNvPr id="7" name="Объект 6" descr="http://moesk.ru/press/dobroeel/pravila/plakat2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767" y="1484784"/>
            <a:ext cx="3097010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79512" y="1484784"/>
            <a:ext cx="56886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При обнаружении провисшего, а также оборванного провода, упавшего на землю, открытых дверей и люков электроустановок, а также поврежденной опоры необходимо немедленно сообщить об этом в местное отделение электросетей. Приближение к оборванному проводу ближе чем на 10 метров, а тем более прикосновение к нему опасно для жизни.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http://moesk.ru/press/dobroeel/pravila/plakat2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56" y="3563015"/>
            <a:ext cx="3181350" cy="31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Прямоугольник 10"/>
          <p:cNvSpPr/>
          <p:nvPr/>
        </p:nvSpPr>
        <p:spPr>
          <a:xfrm>
            <a:off x="3563888" y="5496411"/>
            <a:ext cx="54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Нельзя набрасывать на провода проволоку и другие предметы, разбивать изоляторы, открывать лестничные электрощиты и вводные щиты, находящиеся в подъездах домов.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376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Правила поведения вблизи </a:t>
            </a:r>
            <a:r>
              <a:rPr lang="ru-RU" dirty="0" err="1" smtClean="0"/>
              <a:t>энергообъектов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>
              <a:solidFill>
                <a:srgbClr val="C00000"/>
              </a:solidFill>
            </a:endParaRPr>
          </a:p>
          <a:p>
            <a:pPr marL="137160" indent="0">
              <a:buNone/>
            </a:pPr>
            <a:r>
              <a:rPr lang="ru-RU" b="1" dirty="0">
                <a:solidFill>
                  <a:srgbClr val="C00000"/>
                </a:solidFill>
              </a:rPr>
              <a:t>Не крадите и не помогайте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13716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красть </a:t>
            </a:r>
            <a:r>
              <a:rPr lang="ru-RU" b="1" dirty="0">
                <a:solidFill>
                  <a:srgbClr val="C00000"/>
                </a:solidFill>
              </a:rPr>
              <a:t>провода!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http://moesk.ru/press/dobroeel/pravila/plakat2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84784"/>
            <a:ext cx="3219450" cy="3190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419873" y="4902030"/>
            <a:ext cx="56166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Опасно для жизни влезать на опоры линий электропередачи, проникать в трансформаторные подстанции или подвалы, где находятся электрические провода.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http://moesk.ru/press/dobroeel/pravila/plakat2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3152775" cy="3111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907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Предупреждающие знаки по электробезопасности </a:t>
            </a:r>
            <a:endParaRPr lang="ru-RU" dirty="0"/>
          </a:p>
        </p:txBody>
      </p:sp>
      <p:pic>
        <p:nvPicPr>
          <p:cNvPr id="4" name="Рисунок 3" descr="25072012_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98568"/>
            <a:ext cx="1800201" cy="16184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4509120"/>
            <a:ext cx="84969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indent="0">
              <a:buNone/>
            </a:pPr>
            <a:r>
              <a:rPr lang="ru-RU" sz="2400" b="1" dirty="0" smtClean="0">
                <a:solidFill>
                  <a:srgbClr val="FFC000"/>
                </a:solidFill>
              </a:rPr>
              <a:t>На </a:t>
            </a:r>
            <a:r>
              <a:rPr lang="ru-RU" sz="2400" b="1" dirty="0" err="1" smtClean="0">
                <a:solidFill>
                  <a:srgbClr val="FFC000"/>
                </a:solidFill>
              </a:rPr>
              <a:t>энергообъектах</a:t>
            </a:r>
            <a:r>
              <a:rPr lang="ru-RU" sz="2400" b="1" dirty="0" smtClean="0">
                <a:solidFill>
                  <a:srgbClr val="FFC000"/>
                </a:solidFill>
              </a:rPr>
              <a:t> имеются предупредительные знаки и плакаты. Бывают случаи, что их снимают из озорства. Не делайте этого – не подвергайте опасности жизнь других людей.</a:t>
            </a:r>
          </a:p>
        </p:txBody>
      </p:sp>
      <p:pic>
        <p:nvPicPr>
          <p:cNvPr id="6" name="Рисунок 5" descr="25072012_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240360" cy="174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25072012_3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166" y="2708920"/>
            <a:ext cx="3125306" cy="1728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86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Вывод: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/>
          <a:lstStyle/>
          <a:p>
            <a:pPr marL="137160" indent="0">
              <a:lnSpc>
                <a:spcPct val="150000"/>
              </a:lnSpc>
              <a:buNone/>
            </a:pPr>
            <a:r>
              <a:rPr lang="ru-RU" b="1" dirty="0" smtClean="0"/>
              <a:t>   Порой </a:t>
            </a:r>
            <a:r>
              <a:rPr lang="ru-RU" b="1" dirty="0"/>
              <a:t>кажется</a:t>
            </a:r>
            <a:r>
              <a:rPr lang="ru-RU" dirty="0"/>
              <a:t>, </a:t>
            </a:r>
            <a:r>
              <a:rPr lang="ru-RU" b="1" dirty="0"/>
              <a:t>что беда может произойти с кем </a:t>
            </a:r>
            <a:r>
              <a:rPr lang="ru-RU" b="1" dirty="0" smtClean="0"/>
              <a:t>угодно</a:t>
            </a:r>
            <a:r>
              <a:rPr lang="ru-RU" dirty="0" smtClean="0"/>
              <a:t>, </a:t>
            </a:r>
            <a:r>
              <a:rPr lang="ru-RU" b="1" dirty="0" smtClean="0"/>
              <a:t>только </a:t>
            </a:r>
            <a:r>
              <a:rPr lang="ru-RU" b="1" dirty="0"/>
              <a:t>не с нами. Это обманчивое впечатление</a:t>
            </a:r>
            <a:r>
              <a:rPr lang="ru-RU" dirty="0"/>
              <a:t>!</a:t>
            </a:r>
          </a:p>
          <a:p>
            <a:pPr marL="137160" indent="0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  Будьте </a:t>
            </a:r>
            <a:r>
              <a:rPr lang="ru-RU" sz="4000" b="1" dirty="0">
                <a:solidFill>
                  <a:srgbClr val="C00000"/>
                </a:solidFill>
              </a:rPr>
              <a:t>осторожны ребята</a:t>
            </a:r>
            <a:r>
              <a:rPr lang="ru-RU" sz="4000" dirty="0">
                <a:solidFill>
                  <a:srgbClr val="C00000"/>
                </a:solidFill>
              </a:rPr>
              <a:t>! </a:t>
            </a:r>
            <a:endParaRPr lang="ru-RU" sz="4000" dirty="0" smtClean="0">
              <a:solidFill>
                <a:srgbClr val="C00000"/>
              </a:solidFill>
            </a:endParaRPr>
          </a:p>
          <a:p>
            <a:pPr marL="13716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Берегите </a:t>
            </a:r>
            <a:r>
              <a:rPr lang="ru-RU" sz="4000" b="1" dirty="0">
                <a:solidFill>
                  <a:srgbClr val="C00000"/>
                </a:solidFill>
              </a:rPr>
              <a:t>свою жизнь и жизнь своих друзей</a:t>
            </a:r>
            <a:r>
              <a:rPr lang="ru-RU" sz="4000" dirty="0">
                <a:solidFill>
                  <a:srgbClr val="C00000"/>
                </a:solidFill>
              </a:rPr>
              <a:t>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587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WordArt 4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7921625" cy="2016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Спасибо</a:t>
            </a:r>
          </a:p>
        </p:txBody>
      </p:sp>
      <p:sp>
        <p:nvSpPr>
          <p:cNvPr id="48133" name="WordArt 5"/>
          <p:cNvSpPr>
            <a:spLocks noChangeArrowheads="1" noChangeShapeType="1" noTextEdit="1"/>
          </p:cNvSpPr>
          <p:nvPr/>
        </p:nvSpPr>
        <p:spPr bwMode="auto">
          <a:xfrm>
            <a:off x="684213" y="2565400"/>
            <a:ext cx="7416800" cy="31686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gradFill rotWithShape="0">
                  <a:gsLst>
                    <a:gs pos="0">
                      <a:srgbClr val="000082"/>
                    </a:gs>
                    <a:gs pos="15000">
                      <a:srgbClr val="66008F"/>
                    </a:gs>
                    <a:gs pos="32499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1">
                      <a:srgbClr val="FF0000"/>
                    </a:gs>
                    <a:gs pos="67501">
                      <a:srgbClr val="BA0066"/>
                    </a:gs>
                    <a:gs pos="85000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3700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>
                <a:latin typeface="Monotype Corsiva" pitchFamily="66" charset="0"/>
              </a:rPr>
              <a:t>Информационные ресурсы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>
                <a:hlinkClick r:id="rId2"/>
              </a:rPr>
              <a:t>http://elektroas.ru/v-kazaxstane-ot-elektricheskogo-razryada-pogib-dvuxletnij-rebenok</a:t>
            </a:r>
            <a:endParaRPr lang="ru-RU" dirty="0"/>
          </a:p>
          <a:p>
            <a:r>
              <a:rPr lang="ru-RU" u="sng" dirty="0">
                <a:hlinkClick r:id="rId3"/>
              </a:rPr>
              <a:t>http://www.energy2020.ru/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u="sng" dirty="0">
                <a:hlinkClick r:id="rId4"/>
              </a:rPr>
              <a:t>http://</a:t>
            </a:r>
            <a:r>
              <a:rPr lang="ru-RU" u="sng" dirty="0" smtClean="0">
                <a:hlinkClick r:id="rId4"/>
              </a:rPr>
              <a:t>moesk.ru/press/public/dobroeel/pravila/Pravila%20elektrobezopasnosti%20detyam.php</a:t>
            </a:r>
            <a:endParaRPr lang="ru-RU" u="sng" dirty="0" smtClean="0"/>
          </a:p>
          <a:p>
            <a:r>
              <a:rPr lang="ru-RU" u="sng" dirty="0">
                <a:hlinkClick r:id="rId5"/>
              </a:rPr>
              <a:t>http://prezentacii.com/detskie/page/2/</a:t>
            </a:r>
            <a:endParaRPr lang="ru-RU" dirty="0"/>
          </a:p>
          <a:p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685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18461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Tx/>
              <a:buNone/>
            </a:pPr>
            <a:r>
              <a:rPr lang="ru-RU" dirty="0" smtClean="0"/>
              <a:t>   - формирование </a:t>
            </a:r>
            <a:r>
              <a:rPr lang="ru-RU" dirty="0"/>
              <a:t>у младших </a:t>
            </a:r>
            <a:r>
              <a:rPr lang="ru-RU" dirty="0" smtClean="0"/>
              <a:t>школьников знаний  и представлений о правилах электробезопасности в быту и вне дома;</a:t>
            </a:r>
            <a:endParaRPr lang="ru-RU" dirty="0"/>
          </a:p>
          <a:p>
            <a:pPr marL="137160" indent="0">
              <a:buNone/>
            </a:pPr>
            <a:r>
              <a:rPr lang="ru-RU" dirty="0" smtClean="0"/>
              <a:t>    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ru-RU" dirty="0"/>
              <a:t> </a:t>
            </a:r>
            <a:r>
              <a:rPr lang="ru-RU" dirty="0" smtClean="0"/>
              <a:t>   - обучение </a:t>
            </a:r>
            <a:r>
              <a:rPr lang="ru-RU" dirty="0"/>
              <a:t>детей правилам </a:t>
            </a:r>
            <a:r>
              <a:rPr lang="ru-RU" dirty="0" err="1"/>
              <a:t>электробезопаности</a:t>
            </a:r>
            <a:r>
              <a:rPr lang="ru-RU" dirty="0"/>
              <a:t>, </a:t>
            </a:r>
            <a:r>
              <a:rPr lang="ru-RU" dirty="0" smtClean="0"/>
              <a:t> про- 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ru-RU" dirty="0"/>
              <a:t> </a:t>
            </a:r>
            <a:r>
              <a:rPr lang="ru-RU" dirty="0" smtClean="0"/>
              <a:t>     </a:t>
            </a:r>
            <a:r>
              <a:rPr lang="ru-RU" dirty="0" err="1" smtClean="0"/>
              <a:t>филактика</a:t>
            </a:r>
            <a:r>
              <a:rPr lang="ru-RU" dirty="0" smtClean="0"/>
              <a:t> </a:t>
            </a:r>
            <a:r>
              <a:rPr lang="ru-RU" dirty="0" err="1"/>
              <a:t>электротравматизма</a:t>
            </a:r>
            <a:r>
              <a:rPr lang="ru-RU" dirty="0"/>
              <a:t>,  </a:t>
            </a:r>
            <a:r>
              <a:rPr lang="ru-RU" dirty="0" smtClean="0"/>
              <a:t>профилактика </a:t>
            </a:r>
          </a:p>
          <a:p>
            <a:pPr marL="137160" indent="0">
              <a:lnSpc>
                <a:spcPct val="150000"/>
              </a:lnSpc>
              <a:buNone/>
            </a:pPr>
            <a:r>
              <a:rPr lang="ru-RU" dirty="0"/>
              <a:t> </a:t>
            </a:r>
            <a:r>
              <a:rPr lang="ru-RU" dirty="0" smtClean="0"/>
              <a:t>     хищений </a:t>
            </a:r>
            <a:r>
              <a:rPr lang="ru-RU" dirty="0"/>
              <a:t>оборудования с </a:t>
            </a:r>
            <a:r>
              <a:rPr lang="ru-RU" dirty="0" err="1"/>
              <a:t>энергообъектов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956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- выяснить с учащимися: чем является для нас электричество – другом или врагом;</a:t>
            </a:r>
          </a:p>
          <a:p>
            <a:pPr marL="137160" indent="0">
              <a:buNone/>
            </a:pPr>
            <a:r>
              <a:rPr lang="ru-RU" dirty="0" smtClean="0"/>
              <a:t>- дать представление об опасности электрического тока;</a:t>
            </a:r>
          </a:p>
          <a:p>
            <a:pPr marL="137160" indent="0">
              <a:buNone/>
            </a:pPr>
            <a:r>
              <a:rPr lang="ru-RU" dirty="0" smtClean="0"/>
              <a:t>- познакомить с действием электрического тока на организм человека;</a:t>
            </a:r>
          </a:p>
          <a:p>
            <a:pPr marL="137160" indent="0">
              <a:buNone/>
            </a:pPr>
            <a:r>
              <a:rPr lang="ru-RU" dirty="0" smtClean="0"/>
              <a:t>- объяснить, почему нельзя приближаться к </a:t>
            </a:r>
            <a:r>
              <a:rPr lang="ru-RU" dirty="0" err="1" smtClean="0"/>
              <a:t>энергообъектам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927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Электричество друг или враг?</a:t>
            </a:r>
            <a:endParaRPr lang="ru-RU" dirty="0"/>
          </a:p>
        </p:txBody>
      </p:sp>
      <p:pic>
        <p:nvPicPr>
          <p:cNvPr id="1026" name="Picture 2" descr="C:\Users\пк\Pictures\энергобезопасность\tok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" y="1248327"/>
            <a:ext cx="1805100" cy="135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пк\Pictures\энергобезопасность\316e72900d0c0ce986fea109514b18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41168"/>
            <a:ext cx="2307225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пк\Pictures\энергобезопасность\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75" y="1268761"/>
            <a:ext cx="163110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пк\Pictures\энергобезопасность\0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3374" y="5088192"/>
            <a:ext cx="2291118" cy="169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пк\Pictures\энергобезопасность\01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1333055"/>
            <a:ext cx="2338734" cy="17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http://elektroas.ru/wp-content/uploads/2012/04/tok2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72" y="2889001"/>
            <a:ext cx="1973982" cy="1810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Picture 10" descr="C:\Users\пк\Pictures\приборы электрич\розетка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899" y="4313348"/>
            <a:ext cx="1800200" cy="210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90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Электричество в быту</a:t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7170" name="Picture 2" descr="C:\Users\пк\Pictures\приборы электрич\кипятиль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784" y="3224026"/>
            <a:ext cx="1842474" cy="137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к\Pictures\приборы электрич\микроволновк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7" t="11543" r="10492" b="14524"/>
          <a:stretch/>
        </p:blipFill>
        <p:spPr bwMode="auto">
          <a:xfrm>
            <a:off x="179511" y="922774"/>
            <a:ext cx="2592289" cy="185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пк\Pictures\приборы электрич\настольная ламп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071939"/>
            <a:ext cx="1822658" cy="182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пк\Pictures\приборы электрич\стирал маш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439" y="4077073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пк\Pictures\приборы электрич\тосте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55" y="4797153"/>
            <a:ext cx="170034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пк\Pictures\приборы электрич\утюг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36" y="3282653"/>
            <a:ext cx="976429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пк\Pictures\приборы электрич\электрич швейная машинка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578" y="4907337"/>
            <a:ext cx="2286000" cy="17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C:\Users\пк\Pictures\приборы электрич\фен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750" y="1407944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87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       Это опасно!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пк\Pictures\приборы электрич\телевизор сгорел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61" y="4415466"/>
            <a:ext cx="279823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пк\Pictures\приборы электрич\не суй в розетку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83"/>
          <a:stretch/>
        </p:blipFill>
        <p:spPr bwMode="auto">
          <a:xfrm>
            <a:off x="4355976" y="1628800"/>
            <a:ext cx="4125561" cy="207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пк\Pictures\приборы электрич\миксе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16" y="4325559"/>
            <a:ext cx="3282183" cy="214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пк\Pictures\энергобезопасность\32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t="6130" r="4663" b="14176"/>
          <a:stretch/>
        </p:blipFill>
        <p:spPr bwMode="auto">
          <a:xfrm>
            <a:off x="395536" y="950985"/>
            <a:ext cx="2609274" cy="27558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8943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357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Правила обращения с электрическими приборами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284984"/>
            <a:ext cx="87849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2</a:t>
            </a:r>
            <a:r>
              <a:rPr lang="ru-RU" sz="2000" dirty="0"/>
              <a:t>). Нельзя пользоваться выключателями, розетками, вилками, кнопками звонков с разбитыми крышками, а также бытовыми приборами с поврежденными, обуглившимися и перекрученными шнурами. Это очень опасно</a:t>
            </a:r>
            <a:r>
              <a:rPr lang="ru-RU" sz="2000" dirty="0" smtClean="0"/>
              <a:t>!</a:t>
            </a:r>
          </a:p>
          <a:p>
            <a:endParaRPr lang="ru-RU" sz="2000" dirty="0" smtClean="0"/>
          </a:p>
        </p:txBody>
      </p:sp>
      <p:pic>
        <p:nvPicPr>
          <p:cNvPr id="6146" name="Picture 2" descr="C:\Users\пк\Pictures\энергобезопасность\3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9"/>
          <a:stretch/>
        </p:blipFill>
        <p:spPr bwMode="auto">
          <a:xfrm>
            <a:off x="251520" y="1201788"/>
            <a:ext cx="2133600" cy="182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99792" y="1535548"/>
            <a:ext cx="6264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1</a:t>
            </a:r>
            <a:r>
              <a:rPr lang="ru-RU" sz="2000" dirty="0"/>
              <a:t>). Вы не должны самостоятельно производить ремонт электропроводки и бытовых приборов, открывать задние крышки телевизоров и радиоприемников, устанавливать звонки, выключатели и розетки.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4440" y="4839295"/>
            <a:ext cx="87129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3</a:t>
            </a:r>
            <a:r>
              <a:rPr lang="ru-RU" sz="2000" dirty="0"/>
              <a:t>). Если вы, прикоснувшись к корпусу электроприбора, трубам и кранам водопровода, газа, отопления, ванне и другим металлическим предметам почувствуете «покалывание» или «пощипывание», то это значит, что данный предмет находится под напряжением в результате какого-то повреждения электрической сети. Это сигнал серьезной опасности!</a:t>
            </a:r>
          </a:p>
        </p:txBody>
      </p:sp>
    </p:spTree>
    <p:extLst>
      <p:ext uri="{BB962C8B-B14F-4D97-AF65-F5344CB8AC3E}">
        <p14:creationId xmlns:p14="http://schemas.microsoft.com/office/powerpoint/2010/main" val="405593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Правила обращения с электрическими приборами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709160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      Вы </a:t>
            </a:r>
            <a:r>
              <a:rPr lang="ru-RU" dirty="0"/>
              <a:t>не должны проходить мимо подобных фактов. Своевременно сообщайте взрослым о повреждениях</a:t>
            </a:r>
            <a:r>
              <a:rPr lang="ru-RU" dirty="0" smtClean="0"/>
              <a:t>!</a:t>
            </a:r>
            <a:r>
              <a:rPr lang="ru-RU" dirty="0"/>
              <a:t> </a:t>
            </a:r>
          </a:p>
          <a:p>
            <a:pPr marL="137160" indent="0">
              <a:buNone/>
            </a:pPr>
            <a:r>
              <a:rPr lang="ru-RU" dirty="0" smtClean="0"/>
              <a:t>     Запомните</a:t>
            </a:r>
            <a:r>
              <a:rPr lang="ru-RU" dirty="0"/>
              <a:t>, разбивая из озорства крышки </a:t>
            </a:r>
            <a:r>
              <a:rPr lang="ru-RU" dirty="0" err="1" smtClean="0"/>
              <a:t>выключа-телей</a:t>
            </a:r>
            <a:r>
              <a:rPr lang="ru-RU" dirty="0"/>
              <a:t>, звонков, розеток, повреждая электропроводку, вы, тем самым, совершаете проступок равный преступлению, так как это может привести к гибели людей. </a:t>
            </a:r>
          </a:p>
          <a:p>
            <a:pPr marL="13716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581128"/>
            <a:ext cx="8856984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Что необходимо сделать в этих случаях:</a:t>
            </a:r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 </a:t>
            </a:r>
          </a:p>
          <a:p>
            <a:r>
              <a:rPr lang="ru-RU" sz="2800" dirty="0" smtClean="0"/>
              <a:t>- немедленно отключить  поврежденный  электроприбор от сети;</a:t>
            </a:r>
          </a:p>
          <a:p>
            <a:r>
              <a:rPr lang="ru-RU" sz="2800" dirty="0" smtClean="0"/>
              <a:t>- предупредить окружающих об опасности.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1338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Помощь пострадавшему от электрического тока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124744"/>
            <a:ext cx="882047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2800" dirty="0" smtClean="0"/>
              <a:t>Нередко человек страдает от действия электрического тока. Необходимо </a:t>
            </a:r>
            <a:r>
              <a:rPr lang="ru-RU" sz="2800" dirty="0"/>
              <a:t>помнить, человека, пораженного электрическим током можно спасти, вернуть к жизни, если правильно и главное, быстро оказать ему помощь. </a:t>
            </a:r>
          </a:p>
          <a:p>
            <a:r>
              <a:rPr lang="ru-RU" sz="2800" dirty="0"/>
              <a:t> </a:t>
            </a:r>
            <a:r>
              <a:rPr lang="ru-RU" sz="2800" dirty="0" smtClean="0"/>
              <a:t>Вернуть </a:t>
            </a:r>
            <a:r>
              <a:rPr lang="ru-RU" sz="2800" dirty="0"/>
              <a:t>его к жизни возможно в течение первых 5 минут. 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Помощь должны оказывать взрослые. Позовите их</a:t>
            </a:r>
            <a:r>
              <a:rPr lang="ru-RU" sz="2800" dirty="0">
                <a:solidFill>
                  <a:srgbClr val="C00000"/>
                </a:solidFill>
              </a:rPr>
              <a:t>! </a:t>
            </a:r>
          </a:p>
          <a:p>
            <a:r>
              <a:rPr lang="ru-RU" sz="2800" dirty="0">
                <a:solidFill>
                  <a:srgbClr val="C00000"/>
                </a:solidFill>
              </a:rPr>
              <a:t> </a:t>
            </a:r>
          </a:p>
          <a:p>
            <a:r>
              <a:rPr lang="ru-RU" sz="2800" dirty="0"/>
              <a:t>Если поблизости нет взрослых, то необходимо запомнить: </a:t>
            </a:r>
            <a:r>
              <a:rPr lang="ru-RU" sz="2800" dirty="0">
                <a:solidFill>
                  <a:srgbClr val="00B050"/>
                </a:solidFill>
              </a:rPr>
              <a:t>нельзя приближаться к пострадавшему</a:t>
            </a:r>
            <a:r>
              <a:rPr lang="ru-RU" sz="2800" dirty="0"/>
              <a:t>. </a:t>
            </a:r>
            <a:endParaRPr lang="ru-RU" sz="2800" dirty="0" smtClean="0"/>
          </a:p>
          <a:p>
            <a:r>
              <a:rPr lang="ru-RU" sz="2800" dirty="0" smtClean="0"/>
              <a:t>Если </a:t>
            </a:r>
            <a:r>
              <a:rPr lang="ru-RU" sz="2800" dirty="0"/>
              <a:t>не выполнить это условие, то кто окажет помощь вам и пострадавшему?</a:t>
            </a:r>
          </a:p>
        </p:txBody>
      </p:sp>
    </p:spTree>
    <p:extLst>
      <p:ext uri="{BB962C8B-B14F-4D97-AF65-F5344CB8AC3E}">
        <p14:creationId xmlns:p14="http://schemas.microsoft.com/office/powerpoint/2010/main" val="4381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435</TotalTime>
  <Words>626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 Не суй в розетку пальчик- ни девочка, ни мальчик  внеклассное мероприятие</vt:lpstr>
      <vt:lpstr>Цели:</vt:lpstr>
      <vt:lpstr>Задачи:</vt:lpstr>
      <vt:lpstr>Электричество друг или враг?</vt:lpstr>
      <vt:lpstr>Электричество в быту </vt:lpstr>
      <vt:lpstr>        Это опасно!</vt:lpstr>
      <vt:lpstr>Правила обращения с электрическими приборами</vt:lpstr>
      <vt:lpstr>Правила обращения с электрическими приборами</vt:lpstr>
      <vt:lpstr>Помощь пострадавшему от электрического тока </vt:lpstr>
      <vt:lpstr>Противозаконные действия и их последствия</vt:lpstr>
      <vt:lpstr>Правила поведения вблизи энергообъектов</vt:lpstr>
      <vt:lpstr>Правила поведения вблизи энергообъектов</vt:lpstr>
      <vt:lpstr>Правила поведения вблизи энергообъектов</vt:lpstr>
      <vt:lpstr>Правила поведения вблизи энергообъектов</vt:lpstr>
      <vt:lpstr>Предупреждающие знаки по электробезопасности </vt:lpstr>
      <vt:lpstr>Вывод:</vt:lpstr>
      <vt:lpstr>Презентация PowerPoint</vt:lpstr>
      <vt:lpstr>Информационные ресурсы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 суй в розетку пальчик- ни девочка, ни мальчик</dc:title>
  <dc:creator>пк</dc:creator>
  <cp:lastModifiedBy>SamLab.ws</cp:lastModifiedBy>
  <cp:revision>30</cp:revision>
  <dcterms:created xsi:type="dcterms:W3CDTF">2012-11-01T08:01:16Z</dcterms:created>
  <dcterms:modified xsi:type="dcterms:W3CDTF">2014-07-20T08:10:52Z</dcterms:modified>
</cp:coreProperties>
</file>