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FB9249A-605D-4A9C-A02B-3B068AFAD337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7570052-2B96-4859-A4DF-23A391042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A-605D-4A9C-A02B-3B068AFAD337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052-2B96-4859-A4DF-23A391042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A-605D-4A9C-A02B-3B068AFAD337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052-2B96-4859-A4DF-23A391042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FB9249A-605D-4A9C-A02B-3B068AFAD337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052-2B96-4859-A4DF-23A391042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FB9249A-605D-4A9C-A02B-3B068AFAD337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7570052-2B96-4859-A4DF-23A3910428D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B9249A-605D-4A9C-A02B-3B068AFAD337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570052-2B96-4859-A4DF-23A391042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FB9249A-605D-4A9C-A02B-3B068AFAD337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7570052-2B96-4859-A4DF-23A3910428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A-605D-4A9C-A02B-3B068AFAD337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052-2B96-4859-A4DF-23A391042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B9249A-605D-4A9C-A02B-3B068AFAD337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570052-2B96-4859-A4DF-23A3910428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FB9249A-605D-4A9C-A02B-3B068AFAD337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7570052-2B96-4859-A4DF-23A3910428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FB9249A-605D-4A9C-A02B-3B068AFAD337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7570052-2B96-4859-A4DF-23A3910428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FB9249A-605D-4A9C-A02B-3B068AFAD337}" type="datetimeFigureOut">
              <a:rPr lang="ru-RU" smtClean="0"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7570052-2B96-4859-A4DF-23A3910428D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8062912" cy="1470025"/>
          </a:xfrm>
        </p:spPr>
        <p:txBody>
          <a:bodyPr>
            <a:prstTxWarp prst="textTriangle">
              <a:avLst/>
            </a:prstTxWarp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Русский язык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642536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sz="6000" b="1" dirty="0" smtClean="0">
                <a:ln/>
                <a:solidFill>
                  <a:schemeClr val="accent3"/>
                </a:solidFill>
              </a:rPr>
              <a:t>1. С. 86, упр. 119</a:t>
            </a:r>
          </a:p>
          <a:p>
            <a:pPr>
              <a:buNone/>
            </a:pPr>
            <a:r>
              <a:rPr lang="ru-RU" sz="6000" b="1" dirty="0" smtClean="0">
                <a:ln/>
                <a:solidFill>
                  <a:schemeClr val="accent3"/>
                </a:solidFill>
              </a:rPr>
              <a:t>2. 11 группа</a:t>
            </a:r>
          </a:p>
          <a:p>
            <a:pPr>
              <a:buNone/>
            </a:pPr>
            <a:r>
              <a:rPr lang="ru-RU" sz="6000" b="1" dirty="0" smtClean="0">
                <a:ln/>
                <a:solidFill>
                  <a:schemeClr val="accent3"/>
                </a:solidFill>
              </a:rPr>
              <a:t>словарных слов</a:t>
            </a:r>
            <a:endParaRPr lang="ru-RU" sz="60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Корень - это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690208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578358" indent="-514350">
              <a:buAutoNum type="arabicPeriod"/>
            </a:pPr>
            <a:r>
              <a:rPr lang="ru-RU" sz="4000" b="1" dirty="0" smtClean="0">
                <a:ln/>
                <a:solidFill>
                  <a:schemeClr val="accent3"/>
                </a:solidFill>
              </a:rPr>
              <a:t>Подземная часть растения</a:t>
            </a:r>
          </a:p>
          <a:p>
            <a:pPr marL="578358" indent="-514350">
              <a:buAutoNum type="arabicPeriod"/>
            </a:pPr>
            <a:r>
              <a:rPr lang="ru-RU" sz="4000" b="1" dirty="0" smtClean="0">
                <a:ln/>
                <a:solidFill>
                  <a:schemeClr val="accent3"/>
                </a:solidFill>
              </a:rPr>
              <a:t>Внутренняя, находящееся часть зуба, волоса, ногтя</a:t>
            </a:r>
            <a:endParaRPr lang="ru-RU" sz="40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Рисунок 3" descr="TreeRo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861048"/>
            <a:ext cx="3096344" cy="23222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46001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3789040"/>
            <a:ext cx="2088232" cy="2632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pPr algn="ctr"/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266272"/>
          </a:xfrm>
        </p:spPr>
        <p:txBody>
          <a:bodyPr>
            <a:prstTxWarp prst="textCurveDown">
              <a:avLst/>
            </a:prstTxWarp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3200" b="1" dirty="0" smtClean="0">
                <a:ln/>
                <a:solidFill>
                  <a:schemeClr val="accent3"/>
                </a:solidFill>
              </a:rPr>
              <a:t>Определение корня слова</a:t>
            </a:r>
            <a:endParaRPr lang="ru-RU" sz="32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0528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b="1" dirty="0" smtClean="0">
                <a:ln/>
                <a:solidFill>
                  <a:schemeClr val="accent3"/>
                </a:solidFill>
              </a:rPr>
              <a:t>Узнать что такое корень слова, формировать умение подбирать однокоренные слова, выделять в них корень.</a:t>
            </a:r>
          </a:p>
          <a:p>
            <a:pPr>
              <a:buNone/>
            </a:pP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judy2001_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764704"/>
            <a:ext cx="3672408" cy="53481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19872" y="5373216"/>
            <a:ext cx="19543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САД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08" y="3068960"/>
            <a:ext cx="284404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САД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2420888"/>
            <a:ext cx="2962671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САД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ОВОД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904" y="1484784"/>
            <a:ext cx="3139001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САД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ОВНИК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5301208"/>
            <a:ext cx="3578224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</a:t>
            </a:r>
            <a:r>
              <a:rPr lang="ru-RU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… 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636912"/>
            <a:ext cx="3525324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… 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ОВОД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4005064"/>
            <a:ext cx="382188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… 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ОВНИК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>
            <a:prstTxWarp prst="textTriangle">
              <a:avLst/>
            </a:prstTxWarp>
          </a:bodyPr>
          <a:lstStyle/>
          <a:p>
            <a:r>
              <a:rPr lang="ru-RU" dirty="0" smtClean="0"/>
              <a:t>Попробуй прочесть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/>
            </a:prstTxWarp>
          </a:bodyPr>
          <a:lstStyle/>
          <a:p>
            <a:r>
              <a:rPr lang="ru-RU" dirty="0" smtClean="0"/>
              <a:t>Знак корня</a:t>
            </a:r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880217" y="2058112"/>
            <a:ext cx="7614303" cy="4043585"/>
          </a:xfrm>
          <a:custGeom>
            <a:avLst/>
            <a:gdLst>
              <a:gd name="connsiteX0" fmla="*/ 0 w 7614303"/>
              <a:gd name="connsiteY0" fmla="*/ 3983765 h 4043585"/>
              <a:gd name="connsiteX1" fmla="*/ 3512321 w 7614303"/>
              <a:gd name="connsiteY1" fmla="*/ 9970 h 4043585"/>
              <a:gd name="connsiteX2" fmla="*/ 7614303 w 7614303"/>
              <a:gd name="connsiteY2" fmla="*/ 4043585 h 4043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14303" h="4043585">
                <a:moveTo>
                  <a:pt x="0" y="3983765"/>
                </a:moveTo>
                <a:cubicBezTo>
                  <a:pt x="1121635" y="1991882"/>
                  <a:pt x="2243271" y="0"/>
                  <a:pt x="3512321" y="9970"/>
                </a:cubicBezTo>
                <a:cubicBezTo>
                  <a:pt x="4781371" y="19940"/>
                  <a:pt x="6981914" y="3478138"/>
                  <a:pt x="7614303" y="4043585"/>
                </a:cubicBezTo>
              </a:path>
            </a:pathLst>
          </a:custGeom>
          <a:ln w="1270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764704"/>
            <a:ext cx="3312125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</a:rPr>
              <a:t>ВОДИТЕЛЬ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5013176"/>
            <a:ext cx="2565126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</a:rPr>
              <a:t>ВОДИТЬ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3717032"/>
            <a:ext cx="2874505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</a:rPr>
              <a:t>ВОДИЦА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8024" y="2492896"/>
            <a:ext cx="3254417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</a:rPr>
              <a:t>ВОДЯНОЙ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2276872"/>
            <a:ext cx="2896947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dirty="0" smtClean="0">
                <a:ln/>
                <a:solidFill>
                  <a:schemeClr val="accent3"/>
                </a:solidFill>
              </a:rPr>
              <a:t>ВОДНЫЙ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0" name="Рисунок 9" descr="medium_200910201015545592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60648"/>
            <a:ext cx="2650182" cy="19876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Рисунок 10" descr="f_4d4d702a6d6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221088"/>
            <a:ext cx="1440180" cy="23637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Полилиния 11"/>
          <p:cNvSpPr/>
          <p:nvPr/>
        </p:nvSpPr>
        <p:spPr>
          <a:xfrm>
            <a:off x="1835696" y="260648"/>
            <a:ext cx="1273324" cy="623843"/>
          </a:xfrm>
          <a:custGeom>
            <a:avLst/>
            <a:gdLst>
              <a:gd name="connsiteX0" fmla="*/ 0 w 1273324"/>
              <a:gd name="connsiteY0" fmla="*/ 623843 h 623843"/>
              <a:gd name="connsiteX1" fmla="*/ 598206 w 1273324"/>
              <a:gd name="connsiteY1" fmla="*/ 0 h 623843"/>
              <a:gd name="connsiteX2" fmla="*/ 1273324 w 1273324"/>
              <a:gd name="connsiteY2" fmla="*/ 623843 h 62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3324" h="623843">
                <a:moveTo>
                  <a:pt x="0" y="623843"/>
                </a:moveTo>
                <a:cubicBezTo>
                  <a:pt x="192992" y="311921"/>
                  <a:pt x="385985" y="0"/>
                  <a:pt x="598206" y="0"/>
                </a:cubicBezTo>
                <a:cubicBezTo>
                  <a:pt x="810427" y="0"/>
                  <a:pt x="1163653" y="521294"/>
                  <a:pt x="1273324" y="623843"/>
                </a:cubicBezTo>
              </a:path>
            </a:pathLst>
          </a:cu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899592" y="1772816"/>
            <a:ext cx="1273324" cy="623843"/>
          </a:xfrm>
          <a:custGeom>
            <a:avLst/>
            <a:gdLst>
              <a:gd name="connsiteX0" fmla="*/ 0 w 1273324"/>
              <a:gd name="connsiteY0" fmla="*/ 623843 h 623843"/>
              <a:gd name="connsiteX1" fmla="*/ 598206 w 1273324"/>
              <a:gd name="connsiteY1" fmla="*/ 0 h 623843"/>
              <a:gd name="connsiteX2" fmla="*/ 1273324 w 1273324"/>
              <a:gd name="connsiteY2" fmla="*/ 623843 h 62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3324" h="623843">
                <a:moveTo>
                  <a:pt x="0" y="623843"/>
                </a:moveTo>
                <a:cubicBezTo>
                  <a:pt x="192992" y="311921"/>
                  <a:pt x="385985" y="0"/>
                  <a:pt x="598206" y="0"/>
                </a:cubicBezTo>
                <a:cubicBezTo>
                  <a:pt x="810427" y="0"/>
                  <a:pt x="1163653" y="521294"/>
                  <a:pt x="1273324" y="623843"/>
                </a:cubicBezTo>
              </a:path>
            </a:pathLst>
          </a:cu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4860032" y="2060848"/>
            <a:ext cx="1273324" cy="623843"/>
          </a:xfrm>
          <a:custGeom>
            <a:avLst/>
            <a:gdLst>
              <a:gd name="connsiteX0" fmla="*/ 0 w 1273324"/>
              <a:gd name="connsiteY0" fmla="*/ 623843 h 623843"/>
              <a:gd name="connsiteX1" fmla="*/ 598206 w 1273324"/>
              <a:gd name="connsiteY1" fmla="*/ 0 h 623843"/>
              <a:gd name="connsiteX2" fmla="*/ 1273324 w 1273324"/>
              <a:gd name="connsiteY2" fmla="*/ 623843 h 62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3324" h="623843">
                <a:moveTo>
                  <a:pt x="0" y="623843"/>
                </a:moveTo>
                <a:cubicBezTo>
                  <a:pt x="192992" y="311921"/>
                  <a:pt x="385985" y="0"/>
                  <a:pt x="598206" y="0"/>
                </a:cubicBezTo>
                <a:cubicBezTo>
                  <a:pt x="810427" y="0"/>
                  <a:pt x="1163653" y="521294"/>
                  <a:pt x="1273324" y="623843"/>
                </a:cubicBezTo>
              </a:path>
            </a:pathLst>
          </a:cu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2339752" y="3212976"/>
            <a:ext cx="1273324" cy="623843"/>
          </a:xfrm>
          <a:custGeom>
            <a:avLst/>
            <a:gdLst>
              <a:gd name="connsiteX0" fmla="*/ 0 w 1273324"/>
              <a:gd name="connsiteY0" fmla="*/ 623843 h 623843"/>
              <a:gd name="connsiteX1" fmla="*/ 598206 w 1273324"/>
              <a:gd name="connsiteY1" fmla="*/ 0 h 623843"/>
              <a:gd name="connsiteX2" fmla="*/ 1273324 w 1273324"/>
              <a:gd name="connsiteY2" fmla="*/ 623843 h 62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3324" h="623843">
                <a:moveTo>
                  <a:pt x="0" y="623843"/>
                </a:moveTo>
                <a:cubicBezTo>
                  <a:pt x="192992" y="311921"/>
                  <a:pt x="385985" y="0"/>
                  <a:pt x="598206" y="0"/>
                </a:cubicBezTo>
                <a:cubicBezTo>
                  <a:pt x="810427" y="0"/>
                  <a:pt x="1163653" y="521294"/>
                  <a:pt x="1273324" y="623843"/>
                </a:cubicBezTo>
              </a:path>
            </a:pathLst>
          </a:cu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5292080" y="4509120"/>
            <a:ext cx="1273324" cy="623843"/>
          </a:xfrm>
          <a:custGeom>
            <a:avLst/>
            <a:gdLst>
              <a:gd name="connsiteX0" fmla="*/ 0 w 1273324"/>
              <a:gd name="connsiteY0" fmla="*/ 623843 h 623843"/>
              <a:gd name="connsiteX1" fmla="*/ 598206 w 1273324"/>
              <a:gd name="connsiteY1" fmla="*/ 0 h 623843"/>
              <a:gd name="connsiteX2" fmla="*/ 1273324 w 1273324"/>
              <a:gd name="connsiteY2" fmla="*/ 623843 h 62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3324" h="623843">
                <a:moveTo>
                  <a:pt x="0" y="623843"/>
                </a:moveTo>
                <a:cubicBezTo>
                  <a:pt x="192992" y="311921"/>
                  <a:pt x="385985" y="0"/>
                  <a:pt x="598206" y="0"/>
                </a:cubicBezTo>
                <a:cubicBezTo>
                  <a:pt x="810427" y="0"/>
                  <a:pt x="1163653" y="521294"/>
                  <a:pt x="1273324" y="623843"/>
                </a:cubicBezTo>
              </a:path>
            </a:pathLst>
          </a:cu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268760"/>
            <a:ext cx="342754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ВОД</a:t>
            </a:r>
            <a:r>
              <a:rPr lang="ru-RU" sz="4800" b="1" dirty="0" smtClean="0">
                <a:ln/>
                <a:solidFill>
                  <a:schemeClr val="accent3"/>
                </a:solidFill>
              </a:rPr>
              <a:t>ИТЕЛЬ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996952"/>
            <a:ext cx="2680542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ВОД</a:t>
            </a:r>
            <a:r>
              <a:rPr lang="ru-RU" sz="4800" b="1" dirty="0" smtClean="0">
                <a:ln/>
                <a:solidFill>
                  <a:schemeClr val="accent3"/>
                </a:solidFill>
              </a:rPr>
              <a:t>ИТЬ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6056" y="1340768"/>
            <a:ext cx="3369833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ВОД</a:t>
            </a:r>
            <a:r>
              <a:rPr lang="ru-RU" sz="4800" b="1" dirty="0" smtClean="0">
                <a:ln/>
                <a:solidFill>
                  <a:schemeClr val="accent3"/>
                </a:solidFill>
              </a:rPr>
              <a:t>ЯНОЙ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2924944"/>
            <a:ext cx="2989921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ВОД</a:t>
            </a:r>
            <a:r>
              <a:rPr lang="ru-RU" sz="4800" b="1" dirty="0" smtClean="0">
                <a:ln/>
                <a:solidFill>
                  <a:schemeClr val="accent3"/>
                </a:solidFill>
              </a:rPr>
              <a:t>ИЦА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72" y="4509120"/>
            <a:ext cx="3012363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ВОД</a:t>
            </a:r>
            <a:r>
              <a:rPr lang="ru-RU" sz="4800" b="1" dirty="0" smtClean="0">
                <a:ln/>
                <a:solidFill>
                  <a:schemeClr val="accent3"/>
                </a:solidFill>
              </a:rPr>
              <a:t>НЫЙ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683568" y="836712"/>
            <a:ext cx="1273324" cy="623843"/>
          </a:xfrm>
          <a:custGeom>
            <a:avLst/>
            <a:gdLst>
              <a:gd name="connsiteX0" fmla="*/ 0 w 1273324"/>
              <a:gd name="connsiteY0" fmla="*/ 623843 h 623843"/>
              <a:gd name="connsiteX1" fmla="*/ 598206 w 1273324"/>
              <a:gd name="connsiteY1" fmla="*/ 0 h 623843"/>
              <a:gd name="connsiteX2" fmla="*/ 1273324 w 1273324"/>
              <a:gd name="connsiteY2" fmla="*/ 623843 h 62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3324" h="623843">
                <a:moveTo>
                  <a:pt x="0" y="623843"/>
                </a:moveTo>
                <a:cubicBezTo>
                  <a:pt x="192992" y="311921"/>
                  <a:pt x="385985" y="0"/>
                  <a:pt x="598206" y="0"/>
                </a:cubicBezTo>
                <a:cubicBezTo>
                  <a:pt x="810427" y="0"/>
                  <a:pt x="1163653" y="521294"/>
                  <a:pt x="1273324" y="623843"/>
                </a:cubicBezTo>
              </a:path>
            </a:pathLst>
          </a:cu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755576" y="2492896"/>
            <a:ext cx="1273324" cy="623843"/>
          </a:xfrm>
          <a:custGeom>
            <a:avLst/>
            <a:gdLst>
              <a:gd name="connsiteX0" fmla="*/ 0 w 1273324"/>
              <a:gd name="connsiteY0" fmla="*/ 623843 h 623843"/>
              <a:gd name="connsiteX1" fmla="*/ 598206 w 1273324"/>
              <a:gd name="connsiteY1" fmla="*/ 0 h 623843"/>
              <a:gd name="connsiteX2" fmla="*/ 1273324 w 1273324"/>
              <a:gd name="connsiteY2" fmla="*/ 623843 h 62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3324" h="623843">
                <a:moveTo>
                  <a:pt x="0" y="623843"/>
                </a:moveTo>
                <a:cubicBezTo>
                  <a:pt x="192992" y="311921"/>
                  <a:pt x="385985" y="0"/>
                  <a:pt x="598206" y="0"/>
                </a:cubicBezTo>
                <a:cubicBezTo>
                  <a:pt x="810427" y="0"/>
                  <a:pt x="1163653" y="521294"/>
                  <a:pt x="1273324" y="623843"/>
                </a:cubicBezTo>
              </a:path>
            </a:pathLst>
          </a:cu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5148064" y="836712"/>
            <a:ext cx="1273324" cy="623843"/>
          </a:xfrm>
          <a:custGeom>
            <a:avLst/>
            <a:gdLst>
              <a:gd name="connsiteX0" fmla="*/ 0 w 1273324"/>
              <a:gd name="connsiteY0" fmla="*/ 623843 h 623843"/>
              <a:gd name="connsiteX1" fmla="*/ 598206 w 1273324"/>
              <a:gd name="connsiteY1" fmla="*/ 0 h 623843"/>
              <a:gd name="connsiteX2" fmla="*/ 1273324 w 1273324"/>
              <a:gd name="connsiteY2" fmla="*/ 623843 h 62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3324" h="623843">
                <a:moveTo>
                  <a:pt x="0" y="623843"/>
                </a:moveTo>
                <a:cubicBezTo>
                  <a:pt x="192992" y="311921"/>
                  <a:pt x="385985" y="0"/>
                  <a:pt x="598206" y="0"/>
                </a:cubicBezTo>
                <a:cubicBezTo>
                  <a:pt x="810427" y="0"/>
                  <a:pt x="1163653" y="521294"/>
                  <a:pt x="1273324" y="623843"/>
                </a:cubicBezTo>
              </a:path>
            </a:pathLst>
          </a:cu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5292080" y="2492896"/>
            <a:ext cx="1273324" cy="623843"/>
          </a:xfrm>
          <a:custGeom>
            <a:avLst/>
            <a:gdLst>
              <a:gd name="connsiteX0" fmla="*/ 0 w 1273324"/>
              <a:gd name="connsiteY0" fmla="*/ 623843 h 623843"/>
              <a:gd name="connsiteX1" fmla="*/ 598206 w 1273324"/>
              <a:gd name="connsiteY1" fmla="*/ 0 h 623843"/>
              <a:gd name="connsiteX2" fmla="*/ 1273324 w 1273324"/>
              <a:gd name="connsiteY2" fmla="*/ 623843 h 62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3324" h="623843">
                <a:moveTo>
                  <a:pt x="0" y="623843"/>
                </a:moveTo>
                <a:cubicBezTo>
                  <a:pt x="192992" y="311921"/>
                  <a:pt x="385985" y="0"/>
                  <a:pt x="598206" y="0"/>
                </a:cubicBezTo>
                <a:cubicBezTo>
                  <a:pt x="810427" y="0"/>
                  <a:pt x="1163653" y="521294"/>
                  <a:pt x="1273324" y="623843"/>
                </a:cubicBezTo>
              </a:path>
            </a:pathLst>
          </a:cu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292080" y="4005064"/>
            <a:ext cx="1273324" cy="623843"/>
          </a:xfrm>
          <a:custGeom>
            <a:avLst/>
            <a:gdLst>
              <a:gd name="connsiteX0" fmla="*/ 0 w 1273324"/>
              <a:gd name="connsiteY0" fmla="*/ 623843 h 623843"/>
              <a:gd name="connsiteX1" fmla="*/ 598206 w 1273324"/>
              <a:gd name="connsiteY1" fmla="*/ 0 h 623843"/>
              <a:gd name="connsiteX2" fmla="*/ 1273324 w 1273324"/>
              <a:gd name="connsiteY2" fmla="*/ 623843 h 62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3324" h="623843">
                <a:moveTo>
                  <a:pt x="0" y="623843"/>
                </a:moveTo>
                <a:cubicBezTo>
                  <a:pt x="192992" y="311921"/>
                  <a:pt x="385985" y="0"/>
                  <a:pt x="598206" y="0"/>
                </a:cubicBezTo>
                <a:cubicBezTo>
                  <a:pt x="810427" y="0"/>
                  <a:pt x="1163653" y="521294"/>
                  <a:pt x="1273324" y="623843"/>
                </a:cubicBezTo>
              </a:path>
            </a:pathLst>
          </a:cu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t_0_17c1b_18bf2b0e_xl_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365104"/>
            <a:ext cx="2088232" cy="20882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60</TotalTime>
  <Words>85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Русский язык</vt:lpstr>
      <vt:lpstr>Корень - это</vt:lpstr>
      <vt:lpstr>Тема урока:</vt:lpstr>
      <vt:lpstr>Цель урока:</vt:lpstr>
      <vt:lpstr>Слайд 5</vt:lpstr>
      <vt:lpstr>Попробуй прочесть</vt:lpstr>
      <vt:lpstr>Знак корня</vt:lpstr>
      <vt:lpstr>Слайд 8</vt:lpstr>
      <vt:lpstr>Слайд 9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admin</dc:creator>
  <cp:lastModifiedBy>admin</cp:lastModifiedBy>
  <cp:revision>7</cp:revision>
  <dcterms:created xsi:type="dcterms:W3CDTF">2014-12-08T14:22:26Z</dcterms:created>
  <dcterms:modified xsi:type="dcterms:W3CDTF">2014-12-08T15:23:05Z</dcterms:modified>
</cp:coreProperties>
</file>