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89" r:id="rId4"/>
    <p:sldId id="290" r:id="rId5"/>
    <p:sldId id="294" r:id="rId6"/>
    <p:sldId id="291" r:id="rId7"/>
    <p:sldId id="285" r:id="rId8"/>
    <p:sldId id="256" r:id="rId9"/>
    <p:sldId id="258" r:id="rId10"/>
    <p:sldId id="259" r:id="rId11"/>
    <p:sldId id="276" r:id="rId12"/>
    <p:sldId id="278" r:id="rId13"/>
    <p:sldId id="280" r:id="rId14"/>
    <p:sldId id="260" r:id="rId15"/>
    <p:sldId id="282" r:id="rId16"/>
    <p:sldId id="281" r:id="rId17"/>
    <p:sldId id="264" r:id="rId18"/>
    <p:sldId id="292" r:id="rId19"/>
    <p:sldId id="293" r:id="rId20"/>
    <p:sldId id="284" r:id="rId21"/>
    <p:sldId id="29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source=images&amp;cd=&amp;docid=lfHTKESskK6T2M&amp;tbnid=Ma0LNc718GgFBM:&amp;ved=0CAgQjRwwAA&amp;url=http://animal-photos.ru/foxes/&amp;ei=FL6UUsaOOKHj4QSlrYGQAg&amp;psig=AFQjCNG93T3GQXlzPNJ2jJiKuAvwmGGEdQ&amp;ust=1385566100961922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ru/url?sa=i&amp;source=images&amp;cd=&amp;docid=lfHTKESskK6T2M&amp;tbnid=Ma0LNc718GgFBM:&amp;ved=0CAgQjRwwAA&amp;url=http://animal-photos.ru/foxes/&amp;ei=FL6UUsaOOKHj4QSlrYGQAg&amp;psig=AFQjCNG93T3GQXlzPNJ2jJiKuAvwmGGEdQ&amp;ust=138556610096192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5000" b="1" i="1" smtClean="0">
                <a:solidFill>
                  <a:schemeClr val="hlink"/>
                </a:solidFill>
                <a:latin typeface="Arial" panose="020B0604020202020204" pitchFamily="34" charset="0"/>
              </a:rPr>
              <a:t>4 класс </a:t>
            </a:r>
            <a:br>
              <a:rPr lang="ru-RU" sz="5000" b="1" i="1" smtClean="0">
                <a:solidFill>
                  <a:schemeClr val="hlink"/>
                </a:solidFill>
                <a:latin typeface="Arial" panose="020B0604020202020204" pitchFamily="34" charset="0"/>
              </a:rPr>
            </a:br>
            <a:r>
              <a:rPr lang="ru-RU" sz="5000" b="1" i="1" smtClean="0">
                <a:solidFill>
                  <a:schemeClr val="hlink"/>
                </a:solidFill>
                <a:latin typeface="Arial" panose="020B0604020202020204" pitchFamily="34" charset="0"/>
              </a:rPr>
              <a:t>Русский язык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3886200"/>
            <a:ext cx="8856662" cy="28559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3600" b="1" i="1" smtClean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400" b="1" i="1" smtClean="0">
              <a:solidFill>
                <a:srgbClr val="EE2437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359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6286512" y="2285992"/>
            <a:ext cx="285752" cy="4286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286512" y="1142984"/>
            <a:ext cx="285752" cy="4286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1000108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Р.п.  (кого? ) 	      	</a:t>
            </a:r>
            <a:r>
              <a:rPr lang="ru-RU" sz="3600" smtClean="0"/>
              <a:t>	         кон</a:t>
            </a:r>
            <a:r>
              <a:rPr lang="ru-RU" sz="3600" smtClean="0">
                <a:solidFill>
                  <a:srgbClr val="C00000"/>
                </a:solidFill>
              </a:rPr>
              <a:t>я</a:t>
            </a:r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600" dirty="0" smtClean="0"/>
              <a:t>                                                                 </a:t>
            </a:r>
          </a:p>
          <a:p>
            <a:r>
              <a:rPr lang="ru-RU" sz="3600" dirty="0" smtClean="0"/>
              <a:t>В.п.  (кого?) 				кон</a:t>
            </a:r>
            <a:r>
              <a:rPr lang="ru-RU" sz="3600" dirty="0" smtClean="0">
                <a:solidFill>
                  <a:srgbClr val="C00000"/>
                </a:solidFill>
              </a:rPr>
              <a:t>я</a:t>
            </a:r>
            <a:endParaRPr lang="ru-RU" sz="35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кон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91802" y="2285992"/>
            <a:ext cx="2214578" cy="3357585"/>
          </a:xfrm>
          <a:prstGeom prst="rect">
            <a:avLst/>
          </a:prstGeom>
        </p:spPr>
      </p:pic>
      <p:sp>
        <p:nvSpPr>
          <p:cNvPr id="8" name="Правая фигурная скобка 7"/>
          <p:cNvSpPr/>
          <p:nvPr/>
        </p:nvSpPr>
        <p:spPr>
          <a:xfrm>
            <a:off x="6572264" y="1357298"/>
            <a:ext cx="214314" cy="114300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572264" y="1428736"/>
            <a:ext cx="2571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2 </a:t>
            </a:r>
            <a:r>
              <a:rPr lang="ru-RU" sz="3600" dirty="0" err="1" smtClean="0"/>
              <a:t>скл</a:t>
            </a:r>
            <a:r>
              <a:rPr lang="ru-RU" sz="3600" dirty="0" smtClean="0"/>
              <a:t>.</a:t>
            </a:r>
          </a:p>
          <a:p>
            <a:pPr algn="ctr"/>
            <a:r>
              <a:rPr lang="ru-RU" sz="3500" dirty="0" smtClean="0">
                <a:solidFill>
                  <a:srgbClr val="C00000"/>
                </a:solidFill>
              </a:rPr>
              <a:t>Одушевлен.</a:t>
            </a:r>
            <a:endParaRPr lang="ru-RU" sz="35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7643834" y="2214554"/>
            <a:ext cx="285752" cy="4286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572396" y="1000108"/>
            <a:ext cx="285752" cy="4286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0" y="64291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				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8579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Р.п. (кого?)                                      лис</a:t>
            </a:r>
            <a:r>
              <a:rPr lang="ru-RU" sz="4000" dirty="0" smtClean="0">
                <a:solidFill>
                  <a:srgbClr val="C00000"/>
                </a:solidFill>
              </a:rPr>
              <a:t>ы</a:t>
            </a:r>
          </a:p>
          <a:p>
            <a:r>
              <a:rPr lang="ru-RU" sz="4000" dirty="0" smtClean="0"/>
              <a:t>                                                                       1</a:t>
            </a:r>
            <a:r>
              <a:rPr lang="ru-RU" sz="2800" dirty="0" smtClean="0"/>
              <a:t>скл.</a:t>
            </a:r>
            <a:r>
              <a:rPr lang="ru-RU" sz="4000" dirty="0" smtClean="0"/>
              <a:t>          </a:t>
            </a:r>
          </a:p>
          <a:p>
            <a:r>
              <a:rPr lang="ru-RU" sz="4000" dirty="0" smtClean="0"/>
              <a:t>В.п. (кого?)                                       лис</a:t>
            </a:r>
            <a:r>
              <a:rPr lang="ru-RU" sz="4000" dirty="0" smtClean="0">
                <a:solidFill>
                  <a:srgbClr val="C00000"/>
                </a:solidFill>
              </a:rPr>
              <a:t>у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7858148" y="1142984"/>
            <a:ext cx="285752" cy="1285884"/>
          </a:xfrm>
          <a:prstGeom prst="rightBrace">
            <a:avLst>
              <a:gd name="adj1" fmla="val 22555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286512" y="4357694"/>
            <a:ext cx="285752" cy="3739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286512" y="5500702"/>
            <a:ext cx="285752" cy="3739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кон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3857628"/>
            <a:ext cx="1928826" cy="2643206"/>
          </a:xfrm>
          <a:prstGeom prst="rect">
            <a:avLst/>
          </a:prstGeom>
        </p:spPr>
      </p:pic>
      <p:sp>
        <p:nvSpPr>
          <p:cNvPr id="17" name="Правая фигурная скобка 16"/>
          <p:cNvSpPr/>
          <p:nvPr/>
        </p:nvSpPr>
        <p:spPr>
          <a:xfrm>
            <a:off x="6572264" y="4572008"/>
            <a:ext cx="214314" cy="9971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214818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Р.п.  (кого? чья?) 	      		кон</a:t>
            </a:r>
            <a:r>
              <a:rPr lang="ru-RU" sz="3600" dirty="0" smtClean="0">
                <a:solidFill>
                  <a:srgbClr val="C00000"/>
                </a:solidFill>
              </a:rPr>
              <a:t>я</a:t>
            </a:r>
          </a:p>
          <a:p>
            <a:r>
              <a:rPr lang="ru-RU" sz="3600" dirty="0" smtClean="0"/>
              <a:t>                                                                 </a:t>
            </a:r>
          </a:p>
          <a:p>
            <a:r>
              <a:rPr lang="ru-RU" sz="3600" dirty="0" smtClean="0"/>
              <a:t>В.п.  (кого?) 				 кон</a:t>
            </a:r>
            <a:r>
              <a:rPr lang="ru-RU" sz="3600" dirty="0" smtClean="0">
                <a:solidFill>
                  <a:srgbClr val="C00000"/>
                </a:solidFill>
              </a:rPr>
              <a:t>я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572264" y="4500570"/>
            <a:ext cx="2571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2 </a:t>
            </a:r>
            <a:r>
              <a:rPr lang="ru-RU" sz="3600" dirty="0" err="1" smtClean="0"/>
              <a:t>скл</a:t>
            </a:r>
            <a:r>
              <a:rPr lang="ru-RU" sz="3600" dirty="0" smtClean="0"/>
              <a:t>.</a:t>
            </a:r>
          </a:p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Одушевлен.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2052" name="Picture 4" descr="http://img.animal-photos.ru/foxes/foxes-5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067" y="42625"/>
            <a:ext cx="3212969" cy="34253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B050"/>
                </a:solidFill>
              </a:rPr>
              <a:t>Способы различия: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00B050"/>
                </a:solidFill>
              </a:rPr>
              <a:t> </a:t>
            </a:r>
            <a:r>
              <a:rPr lang="ru-RU" sz="3600" dirty="0" smtClean="0"/>
              <a:t>У существительных 1скл. Р.п. и В.п. различаются по окончанию </a:t>
            </a:r>
          </a:p>
          <a:p>
            <a:pPr marL="342900" indent="-342900"/>
            <a:r>
              <a:rPr lang="ru-RU" sz="3600" dirty="0" smtClean="0"/>
              <a:t>      </a:t>
            </a:r>
            <a:r>
              <a:rPr lang="ru-RU" sz="3600" dirty="0" smtClean="0">
                <a:solidFill>
                  <a:srgbClr val="C00000"/>
                </a:solidFill>
              </a:rPr>
              <a:t>Р.п. –</a:t>
            </a:r>
            <a:r>
              <a:rPr lang="ru-RU" sz="3600" dirty="0" err="1" smtClean="0">
                <a:solidFill>
                  <a:srgbClr val="C00000"/>
                </a:solidFill>
              </a:rPr>
              <a:t>ы</a:t>
            </a:r>
            <a:r>
              <a:rPr lang="ru-RU" sz="3600" dirty="0" smtClean="0">
                <a:solidFill>
                  <a:srgbClr val="C00000"/>
                </a:solidFill>
              </a:rPr>
              <a:t>(-и)                              В.п. –у(-</a:t>
            </a:r>
            <a:r>
              <a:rPr lang="ru-RU" sz="3600" dirty="0" err="1" smtClean="0">
                <a:solidFill>
                  <a:srgbClr val="C00000"/>
                </a:solidFill>
              </a:rPr>
              <a:t>ю</a:t>
            </a:r>
            <a:r>
              <a:rPr lang="ru-RU" sz="3600" dirty="0" smtClean="0">
                <a:solidFill>
                  <a:srgbClr val="C00000"/>
                </a:solidFill>
              </a:rPr>
              <a:t>)</a:t>
            </a:r>
          </a:p>
          <a:p>
            <a:pPr marL="342900" indent="-342900"/>
            <a:r>
              <a:rPr lang="ru-RU" sz="3600" dirty="0"/>
              <a:t> </a:t>
            </a:r>
            <a:r>
              <a:rPr lang="ru-RU" sz="3600" dirty="0" smtClean="0"/>
              <a:t>    </a:t>
            </a:r>
            <a:r>
              <a:rPr lang="ru-RU" sz="3600" dirty="0" smtClean="0">
                <a:solidFill>
                  <a:srgbClr val="C00000"/>
                </a:solidFill>
              </a:rPr>
              <a:t> ученицы				 ученицу</a:t>
            </a:r>
          </a:p>
          <a:p>
            <a:pPr marL="342900" indent="-342900"/>
            <a:r>
              <a:rPr lang="ru-RU" sz="3600" dirty="0" smtClean="0">
                <a:solidFill>
                  <a:srgbClr val="C00000"/>
                </a:solidFill>
              </a:rPr>
              <a:t>	   волчицы				 волчицу</a:t>
            </a:r>
          </a:p>
          <a:p>
            <a:pPr marL="342900" indent="-342900"/>
            <a:r>
              <a:rPr lang="ru-RU" sz="3600" dirty="0">
                <a:solidFill>
                  <a:srgbClr val="C00000"/>
                </a:solidFill>
              </a:rPr>
              <a:t> </a:t>
            </a:r>
            <a:r>
              <a:rPr lang="ru-RU" sz="3600" dirty="0" smtClean="0">
                <a:solidFill>
                  <a:srgbClr val="C00000"/>
                </a:solidFill>
              </a:rPr>
              <a:t>      лисы                                      лису</a:t>
            </a:r>
          </a:p>
          <a:p>
            <a:pPr marL="342900" indent="-342900"/>
            <a:endParaRPr lang="ru-RU" sz="3600" dirty="0" smtClean="0"/>
          </a:p>
          <a:p>
            <a:pPr marL="342900" indent="-342900"/>
            <a:endParaRPr lang="ru-RU" sz="3600" dirty="0" smtClean="0"/>
          </a:p>
          <a:p>
            <a:pPr marL="342900" indent="-342900"/>
            <a:endParaRPr lang="ru-RU" sz="3600" dirty="0" smtClean="0"/>
          </a:p>
          <a:p>
            <a:pPr marL="342900" indent="-342900"/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2. </a:t>
            </a:r>
            <a:r>
              <a:rPr lang="ru-RU" sz="3600" dirty="0" smtClean="0"/>
              <a:t>Отличие Р.п. от В.п.  У существительных 2скл. способом подстановки существительного 1 склонения.  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57174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Чижа захлопнула </a:t>
            </a:r>
          </a:p>
          <a:p>
            <a:r>
              <a:rPr lang="ru-RU" sz="6000" b="1" dirty="0" smtClean="0"/>
              <a:t>злодейка-западня.</a:t>
            </a:r>
            <a:endParaRPr lang="ru-RU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5000636"/>
            <a:ext cx="8858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Захлопнула (кого?) лису (В.п. 1скл.)   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(кого?) чижа (В.п. 2 </a:t>
            </a:r>
            <a:r>
              <a:rPr lang="ru-RU" sz="3600" dirty="0" err="1" smtClean="0">
                <a:solidFill>
                  <a:srgbClr val="002060"/>
                </a:solidFill>
              </a:rPr>
              <a:t>скл</a:t>
            </a:r>
            <a:r>
              <a:rPr lang="ru-RU" sz="3600" dirty="0" smtClean="0">
                <a:solidFill>
                  <a:srgbClr val="002060"/>
                </a:solidFill>
              </a:rPr>
              <a:t>.)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143116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В.п. 2скл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14612" y="1785926"/>
            <a:ext cx="6429388" cy="42148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1785926"/>
            <a:ext cx="1785950" cy="42148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785926"/>
            <a:ext cx="1000100" cy="42148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0" y="1857364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Р.п.   Кого?        </a:t>
            </a:r>
            <a:r>
              <a:rPr lang="ru-RU" sz="4000" b="1" i="1" dirty="0" smtClean="0"/>
              <a:t>от, до, из, без, для,                	</a:t>
            </a:r>
            <a:r>
              <a:rPr lang="ru-RU" sz="4000" dirty="0" smtClean="0"/>
              <a:t> Чего? </a:t>
            </a:r>
            <a:r>
              <a:rPr lang="ru-RU" sz="4000" b="1" i="1" dirty="0" smtClean="0"/>
              <a:t>	    около, у, с</a:t>
            </a:r>
          </a:p>
          <a:p>
            <a:r>
              <a:rPr lang="ru-RU" sz="4000" dirty="0" smtClean="0"/>
              <a:t>         </a:t>
            </a:r>
          </a:p>
          <a:p>
            <a:endParaRPr lang="ru-RU" sz="4000" dirty="0" smtClean="0"/>
          </a:p>
          <a:p>
            <a:r>
              <a:rPr lang="ru-RU" sz="4000" dirty="0" smtClean="0"/>
              <a:t>В.п.  Кого?         </a:t>
            </a:r>
            <a:r>
              <a:rPr lang="ru-RU" sz="4000" b="1" i="1" dirty="0" smtClean="0"/>
              <a:t>в, на, за, через, про</a:t>
            </a:r>
          </a:p>
          <a:p>
            <a:r>
              <a:rPr lang="ru-RU" sz="4000" dirty="0" smtClean="0"/>
              <a:t>         Что?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3</a:t>
            </a:r>
            <a:r>
              <a:rPr lang="ru-RU" sz="3600" dirty="0" smtClean="0"/>
              <a:t>. С помощью предлогов Р.п. и В.п.</a:t>
            </a:r>
            <a:endParaRPr lang="ru-RU" sz="36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 flipH="1">
            <a:off x="0" y="3929066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0"/>
            <a:ext cx="39591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rgbClr val="00B050"/>
                </a:solidFill>
              </a:rPr>
              <a:t>Способы различия: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214422"/>
            <a:ext cx="91440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4000" dirty="0" smtClean="0">
                <a:solidFill>
                  <a:srgbClr val="00B050"/>
                </a:solidFill>
              </a:rPr>
              <a:t> </a:t>
            </a:r>
            <a:r>
              <a:rPr lang="ru-RU" sz="4000" dirty="0" smtClean="0"/>
              <a:t>У существительных 1скл. Р.п. и В.п. различаются по окончанию </a:t>
            </a:r>
          </a:p>
          <a:p>
            <a:pPr marL="342900" indent="-342900">
              <a:buAutoNum type="arabicPeriod"/>
            </a:pPr>
            <a:r>
              <a:rPr lang="ru-RU" sz="4000" dirty="0" smtClean="0">
                <a:solidFill>
                  <a:srgbClr val="00B050"/>
                </a:solidFill>
              </a:rPr>
              <a:t> </a:t>
            </a:r>
            <a:r>
              <a:rPr lang="ru-RU" sz="4000" dirty="0" smtClean="0"/>
              <a:t>Отличие Р.п. от В.п.  У существительных 2скл. способом подстановки существительного 1 склонения.</a:t>
            </a:r>
            <a:endParaRPr lang="ru-RU" sz="4000" dirty="0" smtClean="0">
              <a:solidFill>
                <a:srgbClr val="00B050"/>
              </a:solidFill>
            </a:endParaRPr>
          </a:p>
          <a:p>
            <a:pPr marL="342900" indent="-342900"/>
            <a:r>
              <a:rPr lang="ru-RU" sz="4000" dirty="0" smtClean="0">
                <a:solidFill>
                  <a:srgbClr val="00B050"/>
                </a:solidFill>
              </a:rPr>
              <a:t>3. </a:t>
            </a:r>
            <a:r>
              <a:rPr lang="ru-RU" sz="4000" dirty="0" smtClean="0"/>
              <a:t>С помощью предлогов Р.п. и В.п.</a:t>
            </a:r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Определите склонение и падеж выделенных существительных.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64704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1. На снегу были хорошо видны следы </a:t>
            </a:r>
            <a:r>
              <a:rPr lang="ru-RU" sz="4400" b="1" dirty="0" smtClean="0">
                <a:solidFill>
                  <a:srgbClr val="C00000"/>
                </a:solidFill>
              </a:rPr>
              <a:t>лисицы</a:t>
            </a:r>
            <a:r>
              <a:rPr lang="ru-RU" sz="4400" dirty="0" smtClean="0"/>
              <a:t>. Охотник издалека заметил </a:t>
            </a:r>
            <a:r>
              <a:rPr lang="ru-RU" sz="4400" b="1" dirty="0" smtClean="0">
                <a:solidFill>
                  <a:srgbClr val="C00000"/>
                </a:solidFill>
              </a:rPr>
              <a:t>лисицу</a:t>
            </a:r>
            <a:r>
              <a:rPr lang="ru-RU" sz="4400" dirty="0" smtClean="0"/>
              <a:t>. 2. </a:t>
            </a:r>
            <a:r>
              <a:rPr lang="ru-RU" sz="4400" b="1" dirty="0" smtClean="0">
                <a:solidFill>
                  <a:srgbClr val="C00000"/>
                </a:solidFill>
              </a:rPr>
              <a:t>У цапли </a:t>
            </a:r>
            <a:r>
              <a:rPr lang="ru-RU" sz="4400" dirty="0" smtClean="0"/>
              <a:t>размах крыльев достигает двух метров. На болотах и озёрах часто можно увидеть </a:t>
            </a:r>
            <a:r>
              <a:rPr lang="ru-RU" sz="4400" b="1" dirty="0" smtClean="0">
                <a:solidFill>
                  <a:srgbClr val="C00000"/>
                </a:solidFill>
              </a:rPr>
              <a:t>цаплю</a:t>
            </a:r>
            <a:r>
              <a:rPr lang="ru-RU" sz="4400" dirty="0" smtClean="0"/>
              <a:t>. 3. Заяц убежал </a:t>
            </a:r>
            <a:r>
              <a:rPr lang="ru-RU" sz="4400" b="1" dirty="0" smtClean="0">
                <a:solidFill>
                  <a:srgbClr val="C00000"/>
                </a:solidFill>
              </a:rPr>
              <a:t>от волка</a:t>
            </a:r>
            <a:r>
              <a:rPr lang="ru-RU" sz="4400" dirty="0" smtClean="0"/>
              <a:t>. Много сказок сложил народ </a:t>
            </a:r>
            <a:r>
              <a:rPr lang="ru-RU" sz="4400" b="1" dirty="0" smtClean="0">
                <a:solidFill>
                  <a:srgbClr val="C00000"/>
                </a:solidFill>
              </a:rPr>
              <a:t>про лисицу, волка и медведя</a:t>
            </a:r>
            <a:r>
              <a:rPr lang="ru-RU" sz="4400" dirty="0" smtClean="0"/>
              <a:t>.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857372" y="130155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Р.п. 1скл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339752" y="1964521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/>
              <a:t>В.п</a:t>
            </a:r>
            <a:r>
              <a:rPr lang="ru-RU" sz="2800" b="1" dirty="0" smtClean="0"/>
              <a:t>. 1скл.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446777" y="5330051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В.п. 1скл.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00488" y="5296826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В.п. 2скл.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24128" y="5373216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В.п. 2скл.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1976346"/>
            <a:ext cx="15103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/>
              <a:t>Р.п</a:t>
            </a:r>
            <a:r>
              <a:rPr lang="ru-RU" sz="2800" b="1" dirty="0"/>
              <a:t>. 1скл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483768" y="4011490"/>
            <a:ext cx="16145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/>
              <a:t>В.п</a:t>
            </a:r>
            <a:r>
              <a:rPr lang="ru-RU" sz="2800" b="1" dirty="0"/>
              <a:t>. 1скл</a:t>
            </a:r>
            <a:r>
              <a:rPr lang="ru-RU" b="1" dirty="0"/>
              <a:t>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4723161"/>
            <a:ext cx="15712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/>
              <a:t>Р.п</a:t>
            </a:r>
            <a:r>
              <a:rPr lang="ru-RU" sz="2800" b="1" dirty="0"/>
              <a:t>. </a:t>
            </a:r>
            <a:r>
              <a:rPr lang="ru-RU" sz="2800" b="1" dirty="0" smtClean="0"/>
              <a:t>2скл</a:t>
            </a:r>
            <a:r>
              <a:rPr lang="ru-RU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6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14356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за камень на дороге?</a:t>
            </a:r>
          </a:p>
          <a:p>
            <a:pPr algn="ctr"/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 у камня хвост и ноги.</a:t>
            </a:r>
          </a:p>
          <a:p>
            <a:pPr algn="ctr"/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похож он на птенца,</a:t>
            </a:r>
          </a:p>
          <a:p>
            <a:pPr algn="ctr"/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родился из яйца.  (Ч------.)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ЗАГАДКА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4357694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1. Отгадайте загадку.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2. Сколько предложений?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3. Какие знаки препинания?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4. Прочитайте. Запомните. 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cherepa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4071942"/>
            <a:ext cx="2540000" cy="25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836712"/>
            <a:ext cx="73448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smtClean="0"/>
              <a:t>     Упражнение207</a:t>
            </a:r>
            <a:endParaRPr lang="ru-RU" sz="5000" dirty="0"/>
          </a:p>
        </p:txBody>
      </p:sp>
    </p:spTree>
    <p:extLst>
      <p:ext uri="{BB962C8B-B14F-4D97-AF65-F5344CB8AC3E}">
        <p14:creationId xmlns="" xmlns:p14="http://schemas.microsoft.com/office/powerpoint/2010/main" val="386800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7200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У </a:t>
            </a:r>
            <a:r>
              <a:rPr lang="ru-RU" sz="4000" b="1" dirty="0">
                <a:solidFill>
                  <a:srgbClr val="C00000"/>
                </a:solidFill>
              </a:rPr>
              <a:t>КАМНЯ </a:t>
            </a:r>
            <a:r>
              <a:rPr lang="ru-RU" sz="4000" b="1" dirty="0"/>
              <a:t>– </a:t>
            </a:r>
            <a:r>
              <a:rPr lang="ru-RU" sz="4000" b="1" dirty="0" err="1"/>
              <a:t>Р.п</a:t>
            </a:r>
            <a:r>
              <a:rPr lang="ru-RU" sz="4000" b="1" dirty="0"/>
              <a:t>. 2скл. ( у лис</a:t>
            </a:r>
            <a:r>
              <a:rPr lang="ru-RU" sz="4000" b="1" u="sng" dirty="0">
                <a:solidFill>
                  <a:srgbClr val="FF0000"/>
                </a:solidFill>
              </a:rPr>
              <a:t>ы</a:t>
            </a:r>
            <a:r>
              <a:rPr lang="ru-RU" sz="4000" b="1" dirty="0"/>
              <a:t> 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2132856"/>
            <a:ext cx="77768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НА </a:t>
            </a:r>
            <a:r>
              <a:rPr lang="ru-RU" sz="4000" b="1" dirty="0">
                <a:solidFill>
                  <a:srgbClr val="C00000"/>
                </a:solidFill>
              </a:rPr>
              <a:t>ПТЕНЦА </a:t>
            </a:r>
            <a:r>
              <a:rPr lang="ru-RU" sz="4000" b="1" dirty="0"/>
              <a:t>– </a:t>
            </a:r>
            <a:r>
              <a:rPr lang="ru-RU" sz="4000" b="1" dirty="0" err="1"/>
              <a:t>В.п</a:t>
            </a:r>
            <a:r>
              <a:rPr lang="ru-RU" sz="4000" b="1" dirty="0"/>
              <a:t>. 2скл.( на лис</a:t>
            </a:r>
            <a:r>
              <a:rPr lang="ru-RU" sz="4000" b="1" u="sng" dirty="0">
                <a:solidFill>
                  <a:srgbClr val="FF0000"/>
                </a:solidFill>
              </a:rPr>
              <a:t>у</a:t>
            </a:r>
            <a:r>
              <a:rPr lang="ru-RU" sz="4000" b="1" dirty="0"/>
              <a:t> )</a:t>
            </a:r>
            <a:endParaRPr lang="ru-RU" sz="4000" b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4005064"/>
            <a:ext cx="74888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ИЗ </a:t>
            </a:r>
            <a:r>
              <a:rPr lang="ru-RU" sz="4000" b="1" dirty="0">
                <a:solidFill>
                  <a:srgbClr val="C00000"/>
                </a:solidFill>
              </a:rPr>
              <a:t>ЯЙЦА </a:t>
            </a:r>
            <a:r>
              <a:rPr lang="ru-RU" sz="4000" b="1" dirty="0"/>
              <a:t>– </a:t>
            </a:r>
            <a:r>
              <a:rPr lang="ru-RU" sz="4000" b="1" dirty="0" err="1"/>
              <a:t>Р.п</a:t>
            </a:r>
            <a:r>
              <a:rPr lang="ru-RU" sz="4000" b="1" dirty="0"/>
              <a:t>. 2скл. ( из лис</a:t>
            </a:r>
            <a:r>
              <a:rPr lang="ru-RU" sz="4000" b="1" u="sng" dirty="0">
                <a:solidFill>
                  <a:srgbClr val="FF0000"/>
                </a:solidFill>
              </a:rPr>
              <a:t>ы</a:t>
            </a:r>
            <a:r>
              <a:rPr lang="ru-RU" sz="4000" b="1" dirty="0"/>
              <a:t> )</a:t>
            </a:r>
            <a:endParaRPr lang="ru-RU" sz="4000" b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7697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11188" y="1628775"/>
            <a:ext cx="75612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4000" dirty="0"/>
              <a:t>Двадцать </a:t>
            </a:r>
            <a:r>
              <a:rPr lang="ru-RU" sz="4000" smtClean="0"/>
              <a:t>седьмое ноября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0075" y="2708275"/>
            <a:ext cx="7559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4000" dirty="0"/>
              <a:t>Классная работа.</a:t>
            </a:r>
          </a:p>
        </p:txBody>
      </p:sp>
    </p:spTree>
    <p:extLst>
      <p:ext uri="{BB962C8B-B14F-4D97-AF65-F5344CB8AC3E}">
        <p14:creationId xmlns="" xmlns:p14="http://schemas.microsoft.com/office/powerpoint/2010/main" val="95498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892971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Муравей</a:t>
            </a:r>
            <a:r>
              <a:rPr lang="ru-RU" sz="3200" dirty="0" smtClean="0"/>
              <a:t> спустился (кто?)- </a:t>
            </a:r>
          </a:p>
          <a:p>
            <a:r>
              <a:rPr lang="ru-RU" sz="3200" dirty="0" smtClean="0"/>
              <a:t>Захлестнула (кого) </a:t>
            </a:r>
            <a:r>
              <a:rPr lang="ru-RU" sz="3200" b="1" dirty="0" smtClean="0">
                <a:solidFill>
                  <a:srgbClr val="C00000"/>
                </a:solidFill>
              </a:rPr>
              <a:t>муравья</a:t>
            </a:r>
            <a:r>
              <a:rPr lang="ru-RU" sz="3200" dirty="0" smtClean="0"/>
              <a:t>- 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Голубка</a:t>
            </a:r>
            <a:r>
              <a:rPr lang="ru-RU" sz="3200" dirty="0" smtClean="0"/>
              <a:t> несла (кто?)- </a:t>
            </a:r>
          </a:p>
          <a:p>
            <a:r>
              <a:rPr lang="ru-RU" sz="3200" dirty="0" smtClean="0"/>
              <a:t>Несла (что?) </a:t>
            </a:r>
            <a:r>
              <a:rPr lang="ru-RU" sz="3200" b="1" dirty="0" smtClean="0">
                <a:solidFill>
                  <a:srgbClr val="C00000"/>
                </a:solidFill>
              </a:rPr>
              <a:t>ветку</a:t>
            </a:r>
            <a:r>
              <a:rPr lang="ru-RU" sz="3200" dirty="0" smtClean="0"/>
              <a:t>- В.п. 1скл.</a:t>
            </a:r>
          </a:p>
          <a:p>
            <a:r>
              <a:rPr lang="ru-RU" sz="3200" dirty="0" smtClean="0"/>
              <a:t>Бросила (что?) </a:t>
            </a:r>
            <a:r>
              <a:rPr lang="ru-RU" sz="3200" b="1" dirty="0" smtClean="0">
                <a:solidFill>
                  <a:srgbClr val="C00000"/>
                </a:solidFill>
              </a:rPr>
              <a:t>ветку</a:t>
            </a:r>
            <a:r>
              <a:rPr lang="ru-RU" sz="3200" dirty="0" smtClean="0"/>
              <a:t>-  В.п. 1скл.</a:t>
            </a:r>
          </a:p>
          <a:p>
            <a:r>
              <a:rPr lang="ru-RU" sz="3200" dirty="0" smtClean="0"/>
              <a:t>Бросила (во что?) </a:t>
            </a:r>
            <a:r>
              <a:rPr lang="ru-RU" sz="3200" b="1" dirty="0" smtClean="0">
                <a:solidFill>
                  <a:srgbClr val="C00000"/>
                </a:solidFill>
              </a:rPr>
              <a:t>в ручей</a:t>
            </a:r>
            <a:r>
              <a:rPr lang="ru-RU" sz="3200" dirty="0" smtClean="0"/>
              <a:t>-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dirty="0" smtClean="0"/>
              <a:t>В.п. 2 </a:t>
            </a:r>
            <a:r>
              <a:rPr lang="ru-RU" sz="3200" dirty="0" err="1" smtClean="0"/>
              <a:t>скл</a:t>
            </a:r>
            <a:r>
              <a:rPr lang="ru-RU" sz="3200" dirty="0" smtClean="0"/>
              <a:t>.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Муравей</a:t>
            </a:r>
            <a:r>
              <a:rPr lang="ru-RU" sz="3200" dirty="0" smtClean="0"/>
              <a:t> сел (кто?)- И.п. 2скл.</a:t>
            </a:r>
          </a:p>
          <a:p>
            <a:r>
              <a:rPr lang="ru-RU" sz="3200" dirty="0" smtClean="0"/>
              <a:t>Сел (на что?) </a:t>
            </a:r>
            <a:r>
              <a:rPr lang="ru-RU" sz="3200" b="1" dirty="0" smtClean="0">
                <a:solidFill>
                  <a:srgbClr val="C00000"/>
                </a:solidFill>
              </a:rPr>
              <a:t>на ветку</a:t>
            </a:r>
            <a:r>
              <a:rPr lang="ru-RU" sz="3200" dirty="0" smtClean="0"/>
              <a:t>- В.п. 1скл.</a:t>
            </a:r>
          </a:p>
          <a:p>
            <a:r>
              <a:rPr lang="ru-RU" sz="3200" dirty="0" smtClean="0"/>
              <a:t>Расставил (что?) </a:t>
            </a:r>
            <a:r>
              <a:rPr lang="ru-RU" sz="3200" b="1" dirty="0" smtClean="0">
                <a:solidFill>
                  <a:srgbClr val="C00000"/>
                </a:solidFill>
              </a:rPr>
              <a:t>сеть</a:t>
            </a:r>
            <a:r>
              <a:rPr lang="ru-RU" sz="3200" dirty="0" smtClean="0"/>
              <a:t>- В.п. 3скл.</a:t>
            </a:r>
          </a:p>
          <a:p>
            <a:r>
              <a:rPr lang="ru-RU" sz="3200" dirty="0" smtClean="0"/>
              <a:t>Поймать (кого?) </a:t>
            </a:r>
            <a:r>
              <a:rPr lang="ru-RU" sz="3200" b="1" dirty="0" smtClean="0">
                <a:solidFill>
                  <a:srgbClr val="C00000"/>
                </a:solidFill>
              </a:rPr>
              <a:t>голубку</a:t>
            </a:r>
            <a:r>
              <a:rPr lang="ru-RU" sz="3200" dirty="0" smtClean="0"/>
              <a:t>- В.п. 1скл.</a:t>
            </a:r>
          </a:p>
          <a:p>
            <a:r>
              <a:rPr lang="ru-RU" sz="3200" dirty="0" smtClean="0"/>
              <a:t>Укусил (кого?) </a:t>
            </a:r>
            <a:r>
              <a:rPr lang="ru-RU" sz="3200" b="1" dirty="0" smtClean="0">
                <a:solidFill>
                  <a:srgbClr val="C00000"/>
                </a:solidFill>
              </a:rPr>
              <a:t>охотника</a:t>
            </a:r>
            <a:r>
              <a:rPr lang="ru-RU" sz="3200" dirty="0" smtClean="0"/>
              <a:t>- В.п. 2скл.</a:t>
            </a:r>
          </a:p>
          <a:p>
            <a:r>
              <a:rPr lang="ru-RU" sz="3200" dirty="0" smtClean="0"/>
              <a:t>Укусил (за что?) </a:t>
            </a:r>
            <a:r>
              <a:rPr lang="ru-RU" sz="3200" b="1" dirty="0" smtClean="0">
                <a:solidFill>
                  <a:srgbClr val="C00000"/>
                </a:solidFill>
              </a:rPr>
              <a:t>за ногу</a:t>
            </a:r>
            <a:r>
              <a:rPr lang="ru-RU" sz="3200" dirty="0" smtClean="0"/>
              <a:t>- В.п. 1скл.</a:t>
            </a:r>
          </a:p>
          <a:p>
            <a:r>
              <a:rPr lang="ru-RU" sz="3200" dirty="0" smtClean="0"/>
              <a:t>Уронил (что?) </a:t>
            </a:r>
            <a:r>
              <a:rPr lang="ru-RU" sz="3200" b="1" dirty="0" smtClean="0">
                <a:solidFill>
                  <a:srgbClr val="C00000"/>
                </a:solidFill>
              </a:rPr>
              <a:t>сеть</a:t>
            </a:r>
            <a:r>
              <a:rPr lang="ru-RU" sz="3200" dirty="0" smtClean="0"/>
              <a:t>-  В.п. 3скл.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Голубка</a:t>
            </a:r>
            <a:r>
              <a:rPr lang="ru-RU" sz="3200" dirty="0" smtClean="0"/>
              <a:t> вспорхнула (кто?)- И.п. </a:t>
            </a:r>
            <a:r>
              <a:rPr lang="ru-RU" sz="3200" dirty="0" smtClean="0"/>
              <a:t>1 </a:t>
            </a:r>
            <a:r>
              <a:rPr lang="ru-RU" sz="3200" dirty="0" err="1" smtClean="0"/>
              <a:t>скл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148064" y="4698"/>
            <a:ext cx="21602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err="1" smtClean="0"/>
              <a:t>И.п</a:t>
            </a:r>
            <a:r>
              <a:rPr lang="ru-RU" sz="3000" dirty="0" smtClean="0"/>
              <a:t>. 2 </a:t>
            </a:r>
            <a:r>
              <a:rPr lang="ru-RU" sz="3000" dirty="0" err="1" smtClean="0"/>
              <a:t>скл</a:t>
            </a:r>
            <a:endParaRPr lang="ru-RU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549527"/>
            <a:ext cx="201622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/>
              <a:t>В.п</a:t>
            </a:r>
            <a:r>
              <a:rPr lang="ru-RU" sz="2800" dirty="0"/>
              <a:t>. 2скл.</a:t>
            </a:r>
          </a:p>
          <a:p>
            <a:endParaRPr lang="ru-RU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4139952" y="1016588"/>
            <a:ext cx="18293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dirty="0" err="1"/>
              <a:t>И.п</a:t>
            </a:r>
            <a:r>
              <a:rPr lang="ru-RU" sz="3000" dirty="0"/>
              <a:t>.  1скл.</a:t>
            </a:r>
          </a:p>
        </p:txBody>
      </p:sp>
      <p:sp>
        <p:nvSpPr>
          <p:cNvPr id="7" name="Овал 6"/>
          <p:cNvSpPr/>
          <p:nvPr/>
        </p:nvSpPr>
        <p:spPr>
          <a:xfrm>
            <a:off x="3563888" y="1560767"/>
            <a:ext cx="23042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923928" y="2014914"/>
            <a:ext cx="23042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75173" y="5906754"/>
            <a:ext cx="23042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067944" y="1102875"/>
            <a:ext cx="23042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234449" y="567096"/>
            <a:ext cx="23042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868416" y="15526"/>
            <a:ext cx="23042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067944" y="3966441"/>
            <a:ext cx="23042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679141" y="4473350"/>
            <a:ext cx="23042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72000" y="4963701"/>
            <a:ext cx="23042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427984" y="5430318"/>
            <a:ext cx="23042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857752" y="6425952"/>
            <a:ext cx="23042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744570" y="2524065"/>
            <a:ext cx="23042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900083" y="3024735"/>
            <a:ext cx="23042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082321" y="3496963"/>
            <a:ext cx="23042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836712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Словарь ( 10 слов), правило, Упражнение 206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53289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0" y="284163"/>
            <a:ext cx="914400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4000">
                <a:solidFill>
                  <a:srgbClr val="FF0000"/>
                </a:solidFill>
              </a:rPr>
              <a:t>определите тему минутки чистописания.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23850" y="2420938"/>
            <a:ext cx="8280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4000" dirty="0" smtClean="0">
                <a:solidFill>
                  <a:srgbClr val="FF0000"/>
                </a:solidFill>
              </a:rPr>
              <a:t>Рыбка, </a:t>
            </a:r>
            <a:r>
              <a:rPr lang="ru-RU" sz="4000" dirty="0">
                <a:solidFill>
                  <a:srgbClr val="FF0000"/>
                </a:solidFill>
              </a:rPr>
              <a:t>робкий, шапка, улыбка.</a:t>
            </a:r>
            <a:endParaRPr lang="ru-RU" sz="40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55875" y="4005263"/>
            <a:ext cx="360045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5000"/>
              <a:t>[</a:t>
            </a:r>
            <a:r>
              <a:rPr lang="ru-RU" sz="5000"/>
              <a:t>п</a:t>
            </a:r>
            <a:r>
              <a:rPr lang="en-US" sz="5000"/>
              <a:t>]</a:t>
            </a:r>
            <a:endParaRPr lang="ru-RU" sz="5000"/>
          </a:p>
        </p:txBody>
      </p:sp>
    </p:spTree>
    <p:extLst>
      <p:ext uri="{BB962C8B-B14F-4D97-AF65-F5344CB8AC3E}">
        <p14:creationId xmlns="" xmlns:p14="http://schemas.microsoft.com/office/powerpoint/2010/main" val="37263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"/>
          <p:cNvGrpSpPr>
            <a:grpSpLocks/>
          </p:cNvGrpSpPr>
          <p:nvPr/>
        </p:nvGrpSpPr>
        <p:grpSpPr bwMode="auto">
          <a:xfrm>
            <a:off x="412750" y="476250"/>
            <a:ext cx="8605838" cy="4392613"/>
            <a:chOff x="158" y="300"/>
            <a:chExt cx="5421" cy="2767"/>
          </a:xfrm>
        </p:grpSpPr>
        <p:sp>
          <p:nvSpPr>
            <p:cNvPr id="5136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123" name="Group 24"/>
          <p:cNvGrpSpPr>
            <a:grpSpLocks/>
          </p:cNvGrpSpPr>
          <p:nvPr/>
        </p:nvGrpSpPr>
        <p:grpSpPr bwMode="auto">
          <a:xfrm>
            <a:off x="755650" y="476250"/>
            <a:ext cx="5256213" cy="4375150"/>
            <a:chOff x="476" y="300"/>
            <a:chExt cx="3311" cy="2756"/>
          </a:xfrm>
        </p:grpSpPr>
        <p:sp>
          <p:nvSpPr>
            <p:cNvPr id="5130" name="AutoShape 9"/>
            <p:cNvSpPr>
              <a:spLocks noChangeArrowheads="1"/>
            </p:cNvSpPr>
            <p:nvPr/>
          </p:nvSpPr>
          <p:spPr bwMode="auto">
            <a:xfrm>
              <a:off x="2231" y="502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5131" name="AutoShape 10"/>
            <p:cNvSpPr>
              <a:spLocks noChangeArrowheads="1"/>
            </p:cNvSpPr>
            <p:nvPr/>
          </p:nvSpPr>
          <p:spPr bwMode="auto">
            <a:xfrm>
              <a:off x="2880" y="456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5132" name="AutoShape 13"/>
            <p:cNvSpPr>
              <a:spLocks noChangeArrowheads="1"/>
            </p:cNvSpPr>
            <p:nvPr/>
          </p:nvSpPr>
          <p:spPr bwMode="auto">
            <a:xfrm>
              <a:off x="1881" y="889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5133" name="Freeform 14"/>
            <p:cNvSpPr>
              <a:spLocks/>
            </p:cNvSpPr>
            <p:nvPr/>
          </p:nvSpPr>
          <p:spPr bwMode="auto">
            <a:xfrm>
              <a:off x="476" y="594"/>
              <a:ext cx="1801" cy="2417"/>
            </a:xfrm>
            <a:custGeom>
              <a:avLst/>
              <a:gdLst>
                <a:gd name="T0" fmla="*/ 22 w 1801"/>
                <a:gd name="T1" fmla="*/ 2019 h 2417"/>
                <a:gd name="T2" fmla="*/ 22 w 1801"/>
                <a:gd name="T3" fmla="*/ 2226 h 2417"/>
                <a:gd name="T4" fmla="*/ 153 w 1801"/>
                <a:gd name="T5" fmla="*/ 2391 h 2417"/>
                <a:gd name="T6" fmla="*/ 466 w 1801"/>
                <a:gd name="T7" fmla="*/ 2316 h 2417"/>
                <a:gd name="T8" fmla="*/ 871 w 1801"/>
                <a:gd name="T9" fmla="*/ 1781 h 2417"/>
                <a:gd name="T10" fmla="*/ 1801 w 1801"/>
                <a:gd name="T11" fmla="*/ 0 h 24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01"/>
                <a:gd name="T19" fmla="*/ 0 h 2417"/>
                <a:gd name="T20" fmla="*/ 1801 w 1801"/>
                <a:gd name="T21" fmla="*/ 2417 h 24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01" h="2417">
                  <a:moveTo>
                    <a:pt x="22" y="2019"/>
                  </a:moveTo>
                  <a:cubicBezTo>
                    <a:pt x="11" y="2091"/>
                    <a:pt x="0" y="2164"/>
                    <a:pt x="22" y="2226"/>
                  </a:cubicBezTo>
                  <a:cubicBezTo>
                    <a:pt x="44" y="2288"/>
                    <a:pt x="79" y="2377"/>
                    <a:pt x="153" y="2391"/>
                  </a:cubicBezTo>
                  <a:cubicBezTo>
                    <a:pt x="227" y="2406"/>
                    <a:pt x="346" y="2417"/>
                    <a:pt x="466" y="2316"/>
                  </a:cubicBezTo>
                  <a:cubicBezTo>
                    <a:pt x="585" y="2214"/>
                    <a:pt x="648" y="2167"/>
                    <a:pt x="871" y="1781"/>
                  </a:cubicBezTo>
                  <a:cubicBezTo>
                    <a:pt x="1094" y="1395"/>
                    <a:pt x="1607" y="371"/>
                    <a:pt x="18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Freeform 15"/>
            <p:cNvSpPr>
              <a:spLocks/>
            </p:cNvSpPr>
            <p:nvPr/>
          </p:nvSpPr>
          <p:spPr bwMode="auto">
            <a:xfrm>
              <a:off x="1793" y="539"/>
              <a:ext cx="1114" cy="2517"/>
            </a:xfrm>
            <a:custGeom>
              <a:avLst/>
              <a:gdLst>
                <a:gd name="T0" fmla="*/ 803 w 1114"/>
                <a:gd name="T1" fmla="*/ 2145 h 2517"/>
                <a:gd name="T2" fmla="*/ 192 w 1114"/>
                <a:gd name="T3" fmla="*/ 2486 h 2517"/>
                <a:gd name="T4" fmla="*/ 13 w 1114"/>
                <a:gd name="T5" fmla="*/ 2334 h 2517"/>
                <a:gd name="T6" fmla="*/ 273 w 1114"/>
                <a:gd name="T7" fmla="*/ 1658 h 2517"/>
                <a:gd name="T8" fmla="*/ 1114 w 1114"/>
                <a:gd name="T9" fmla="*/ 0 h 25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4"/>
                <a:gd name="T16" fmla="*/ 0 h 2517"/>
                <a:gd name="T17" fmla="*/ 1114 w 1114"/>
                <a:gd name="T18" fmla="*/ 2517 h 25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4" h="2517">
                  <a:moveTo>
                    <a:pt x="803" y="2145"/>
                  </a:moveTo>
                  <a:cubicBezTo>
                    <a:pt x="701" y="2202"/>
                    <a:pt x="323" y="2455"/>
                    <a:pt x="192" y="2486"/>
                  </a:cubicBezTo>
                  <a:cubicBezTo>
                    <a:pt x="60" y="2517"/>
                    <a:pt x="0" y="2472"/>
                    <a:pt x="13" y="2334"/>
                  </a:cubicBezTo>
                  <a:cubicBezTo>
                    <a:pt x="27" y="2196"/>
                    <a:pt x="90" y="2047"/>
                    <a:pt x="273" y="1658"/>
                  </a:cubicBezTo>
                  <a:cubicBezTo>
                    <a:pt x="456" y="1269"/>
                    <a:pt x="939" y="345"/>
                    <a:pt x="1114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Freeform 16"/>
            <p:cNvSpPr>
              <a:spLocks/>
            </p:cNvSpPr>
            <p:nvPr/>
          </p:nvSpPr>
          <p:spPr bwMode="auto">
            <a:xfrm>
              <a:off x="1280" y="300"/>
              <a:ext cx="2507" cy="749"/>
            </a:xfrm>
            <a:custGeom>
              <a:avLst/>
              <a:gdLst>
                <a:gd name="T0" fmla="*/ 822 w 2165"/>
                <a:gd name="T1" fmla="*/ 550 h 820"/>
                <a:gd name="T2" fmla="*/ 324 w 2165"/>
                <a:gd name="T3" fmla="*/ 585 h 820"/>
                <a:gd name="T4" fmla="*/ 54 w 2165"/>
                <a:gd name="T5" fmla="*/ 305 h 820"/>
                <a:gd name="T6" fmla="*/ 655 w 2165"/>
                <a:gd name="T7" fmla="*/ 48 h 820"/>
                <a:gd name="T8" fmla="*/ 3362 w 2165"/>
                <a:gd name="T9" fmla="*/ 15 h 8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5"/>
                <a:gd name="T16" fmla="*/ 0 h 820"/>
                <a:gd name="T17" fmla="*/ 2165 w 2165"/>
                <a:gd name="T18" fmla="*/ 820 h 8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5" h="820">
                  <a:moveTo>
                    <a:pt x="529" y="721"/>
                  </a:moveTo>
                  <a:cubicBezTo>
                    <a:pt x="476" y="729"/>
                    <a:pt x="291" y="820"/>
                    <a:pt x="209" y="767"/>
                  </a:cubicBezTo>
                  <a:cubicBezTo>
                    <a:pt x="127" y="714"/>
                    <a:pt x="0" y="518"/>
                    <a:pt x="35" y="401"/>
                  </a:cubicBezTo>
                  <a:cubicBezTo>
                    <a:pt x="70" y="284"/>
                    <a:pt x="67" y="128"/>
                    <a:pt x="422" y="64"/>
                  </a:cubicBezTo>
                  <a:cubicBezTo>
                    <a:pt x="777" y="0"/>
                    <a:pt x="1802" y="29"/>
                    <a:pt x="2165" y="19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124" name="Group 23"/>
          <p:cNvGrpSpPr>
            <a:grpSpLocks/>
          </p:cNvGrpSpPr>
          <p:nvPr/>
        </p:nvGrpSpPr>
        <p:grpSpPr bwMode="auto">
          <a:xfrm>
            <a:off x="5529263" y="2636838"/>
            <a:ext cx="2220912" cy="2195512"/>
            <a:chOff x="3483" y="1661"/>
            <a:chExt cx="1399" cy="1383"/>
          </a:xfrm>
        </p:grpSpPr>
        <p:sp>
          <p:nvSpPr>
            <p:cNvPr id="5126" name="Freeform 19"/>
            <p:cNvSpPr>
              <a:spLocks/>
            </p:cNvSpPr>
            <p:nvPr/>
          </p:nvSpPr>
          <p:spPr bwMode="auto">
            <a:xfrm>
              <a:off x="3483" y="1691"/>
              <a:ext cx="576" cy="1320"/>
            </a:xfrm>
            <a:custGeom>
              <a:avLst/>
              <a:gdLst>
                <a:gd name="T0" fmla="*/ 0 w 576"/>
                <a:gd name="T1" fmla="*/ 1320 h 1320"/>
                <a:gd name="T2" fmla="*/ 576 w 576"/>
                <a:gd name="T3" fmla="*/ 0 h 1320"/>
                <a:gd name="T4" fmla="*/ 0 60000 65536"/>
                <a:gd name="T5" fmla="*/ 0 60000 65536"/>
                <a:gd name="T6" fmla="*/ 0 w 576"/>
                <a:gd name="T7" fmla="*/ 0 h 1320"/>
                <a:gd name="T8" fmla="*/ 576 w 576"/>
                <a:gd name="T9" fmla="*/ 1320 h 13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AutoShape 12"/>
            <p:cNvSpPr>
              <a:spLocks noChangeArrowheads="1"/>
            </p:cNvSpPr>
            <p:nvPr/>
          </p:nvSpPr>
          <p:spPr bwMode="auto">
            <a:xfrm>
              <a:off x="4013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5128" name="Freeform 17"/>
            <p:cNvSpPr>
              <a:spLocks/>
            </p:cNvSpPr>
            <p:nvPr/>
          </p:nvSpPr>
          <p:spPr bwMode="auto">
            <a:xfrm>
              <a:off x="3922" y="1691"/>
              <a:ext cx="960" cy="1353"/>
            </a:xfrm>
            <a:custGeom>
              <a:avLst/>
              <a:gdLst>
                <a:gd name="T0" fmla="*/ 960 w 960"/>
                <a:gd name="T1" fmla="*/ 884 h 1353"/>
                <a:gd name="T2" fmla="*/ 476 w 960"/>
                <a:gd name="T3" fmla="*/ 1278 h 1353"/>
                <a:gd name="T4" fmla="*/ 247 w 960"/>
                <a:gd name="T5" fmla="*/ 1278 h 1353"/>
                <a:gd name="T6" fmla="*/ 339 w 960"/>
                <a:gd name="T7" fmla="*/ 830 h 1353"/>
                <a:gd name="T8" fmla="*/ 595 w 960"/>
                <a:gd name="T9" fmla="*/ 290 h 1353"/>
                <a:gd name="T10" fmla="*/ 567 w 960"/>
                <a:gd name="T11" fmla="*/ 71 h 1353"/>
                <a:gd name="T12" fmla="*/ 375 w 960"/>
                <a:gd name="T13" fmla="*/ 34 h 1353"/>
                <a:gd name="T14" fmla="*/ 0 w 960"/>
                <a:gd name="T15" fmla="*/ 278 h 13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60"/>
                <a:gd name="T25" fmla="*/ 0 h 1353"/>
                <a:gd name="T26" fmla="*/ 960 w 960"/>
                <a:gd name="T27" fmla="*/ 1353 h 13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60" h="1353">
                  <a:moveTo>
                    <a:pt x="960" y="884"/>
                  </a:moveTo>
                  <a:cubicBezTo>
                    <a:pt x="879" y="950"/>
                    <a:pt x="595" y="1212"/>
                    <a:pt x="476" y="1278"/>
                  </a:cubicBezTo>
                  <a:cubicBezTo>
                    <a:pt x="357" y="1344"/>
                    <a:pt x="270" y="1353"/>
                    <a:pt x="247" y="1278"/>
                  </a:cubicBezTo>
                  <a:cubicBezTo>
                    <a:pt x="224" y="1203"/>
                    <a:pt x="281" y="995"/>
                    <a:pt x="339" y="830"/>
                  </a:cubicBezTo>
                  <a:cubicBezTo>
                    <a:pt x="397" y="665"/>
                    <a:pt x="557" y="417"/>
                    <a:pt x="595" y="290"/>
                  </a:cubicBezTo>
                  <a:cubicBezTo>
                    <a:pt x="633" y="163"/>
                    <a:pt x="604" y="114"/>
                    <a:pt x="567" y="71"/>
                  </a:cubicBezTo>
                  <a:cubicBezTo>
                    <a:pt x="530" y="28"/>
                    <a:pt x="469" y="0"/>
                    <a:pt x="375" y="34"/>
                  </a:cubicBezTo>
                  <a:cubicBezTo>
                    <a:pt x="281" y="68"/>
                    <a:pt x="78" y="227"/>
                    <a:pt x="0" y="278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9" name="AutoShape 11"/>
            <p:cNvSpPr>
              <a:spLocks noChangeArrowheads="1"/>
            </p:cNvSpPr>
            <p:nvPr/>
          </p:nvSpPr>
          <p:spPr bwMode="auto">
            <a:xfrm>
              <a:off x="3922" y="1932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</p:grpSp>
      <p:sp>
        <p:nvSpPr>
          <p:cNvPr id="17433" name="AutoShape 25"/>
          <p:cNvSpPr>
            <a:spLocks noChangeArrowheads="1"/>
          </p:cNvSpPr>
          <p:nvPr/>
        </p:nvSpPr>
        <p:spPr bwMode="auto">
          <a:xfrm rot="-8724836">
            <a:off x="3541713" y="942975"/>
            <a:ext cx="649287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796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33526E-6 C -0.00607 0.01826 -0.00086 0.01872 -0.03698 0.11005 C -0.07309 0.20138 -0.1743 0.47005 -0.21632 0.54774 C -0.25833 0.62543 -0.27326 0.58797 -0.28889 0.57664 C -0.30451 0.56531 -0.30659 0.49595 -0.31007 0.48 " pathEditMode="relative" rAng="0" ptsTypes="aaaaa">
                                      <p:cBhvr>
                                        <p:cTn id="6" dur="3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312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563 -0.00763 C 0.08542 0.07468 -0.03854 0.38751 -0.06562 0.48647 C -0.09271 0.58543 -0.06788 0.58034 -0.04652 0.58589 C -0.02517 0.59144 0.04028 0.53387 0.06302 0.52023 " pathEditMode="relative" rAng="0" ptsTypes="aaaa">
                                      <p:cBhvr>
                                        <p:cTn id="9" dur="3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299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73 0.11653 C -0.09132 0.12393 -0.1059 0.13156 -0.12118 0.11861 C -0.13646 0.10566 -0.16632 0.0608 -0.16875 0.03838 C -0.17118 0.01595 -0.16666 -0.00393 -0.13541 -0.01665 C -0.10416 -0.02937 -0.046 -0.03584 0.01858 -0.03792 C 0.08316 -0.04 0.21302 -0.03076 0.25191 -0.02937 " pathEditMode="relative" ptsTypes="aaaaaA">
                                      <p:cBhvr>
                                        <p:cTn id="12" dur="3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747 0.26659 C 0.29132 0.31745 0.23073 0.50774 0.21059 0.57109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44" y="15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039 0.33849 C 0.29861 0.32832 0.37795 0.2652 0.38993 0.2793 C 0.40191 0.29341 0.36146 0.37156 0.35191 0.42312 C 0.34236 0.47468 0.31389 0.5778 0.33282 0.58797 C 0.35174 0.59815 0.43837 0.50589 0.46615 0.48439 " pathEditMode="relative" rAng="0" ptsTypes="aaaaa">
                                      <p:cBhvr>
                                        <p:cTn id="18" dur="3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88" y="9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3" grpId="0" animBg="1"/>
      <p:bldP spid="17433" grpId="1" animBg="1"/>
      <p:bldP spid="17433" grpId="2" animBg="1"/>
      <p:bldP spid="17433" grpId="3" animBg="1"/>
      <p:bldP spid="17433" grpId="4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73448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 smtClean="0"/>
              <a:t>Речка около протекала </a:t>
            </a:r>
            <a:r>
              <a:rPr lang="ru-RU" sz="5000" dirty="0"/>
              <a:t>деревни </a:t>
            </a:r>
            <a:r>
              <a:rPr lang="ru-RU" sz="5000" dirty="0" smtClean="0"/>
              <a:t>тихая.</a:t>
            </a:r>
            <a:endParaRPr lang="ru-RU" sz="50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429000"/>
            <a:ext cx="81369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/>
              <a:t>Около деревни протекала </a:t>
            </a:r>
          </a:p>
          <a:p>
            <a:endParaRPr lang="ru-RU" sz="5000" dirty="0"/>
          </a:p>
          <a:p>
            <a:r>
              <a:rPr lang="ru-RU" sz="5000" dirty="0"/>
              <a:t>тихая речка.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5537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052736"/>
            <a:ext cx="66967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/>
              <a:t>с</a:t>
            </a:r>
            <a:r>
              <a:rPr lang="ru-RU" sz="5000" dirty="0" smtClean="0"/>
              <a:t>просить мальчика</a:t>
            </a:r>
            <a:endParaRPr lang="ru-RU" sz="50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996952"/>
            <a:ext cx="63367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dirty="0"/>
              <a:t>с</a:t>
            </a:r>
            <a:r>
              <a:rPr lang="ru-RU" sz="5000" dirty="0" smtClean="0"/>
              <a:t>просить у мальчика</a:t>
            </a:r>
            <a:endParaRPr lang="ru-RU" sz="5000" dirty="0"/>
          </a:p>
        </p:txBody>
      </p:sp>
    </p:spTree>
    <p:extLst>
      <p:ext uri="{BB962C8B-B14F-4D97-AF65-F5344CB8AC3E}">
        <p14:creationId xmlns="" xmlns:p14="http://schemas.microsoft.com/office/powerpoint/2010/main" val="263933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8672546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Родительный и винительный падежи </a:t>
            </a:r>
            <a:b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 и 2 склонение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84263" y="4100780"/>
            <a:ext cx="76496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Цель: уметь распознавать имена</a:t>
            </a:r>
          </a:p>
          <a:p>
            <a:r>
              <a:rPr lang="ru-RU" sz="4000" dirty="0" smtClean="0"/>
              <a:t> существительные в родительном </a:t>
            </a:r>
          </a:p>
          <a:p>
            <a:r>
              <a:rPr lang="ru-RU" sz="4000" dirty="0" smtClean="0"/>
              <a:t>и винительном падежах.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428868"/>
            <a:ext cx="9144000" cy="415498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4400" spc="400" dirty="0" smtClean="0"/>
              <a:t>Именительный	  </a:t>
            </a:r>
            <a:r>
              <a:rPr lang="ru-RU" sz="4400" spc="400" dirty="0" smtClean="0">
                <a:solidFill>
                  <a:srgbClr val="C00000"/>
                </a:solidFill>
              </a:rPr>
              <a:t>Кто? Что?</a:t>
            </a:r>
          </a:p>
          <a:p>
            <a:r>
              <a:rPr lang="ru-RU" sz="4400" spc="400" dirty="0" smtClean="0"/>
              <a:t>Родительный	  </a:t>
            </a:r>
            <a:r>
              <a:rPr lang="ru-RU" sz="4400" spc="400" dirty="0" smtClean="0">
                <a:solidFill>
                  <a:srgbClr val="C00000"/>
                </a:solidFill>
              </a:rPr>
              <a:t>Кого? Чего?</a:t>
            </a:r>
          </a:p>
          <a:p>
            <a:r>
              <a:rPr lang="ru-RU" sz="4400" spc="400" dirty="0" smtClean="0"/>
              <a:t>Дательный		  </a:t>
            </a:r>
            <a:r>
              <a:rPr lang="ru-RU" sz="4400" spc="400" dirty="0" smtClean="0">
                <a:solidFill>
                  <a:srgbClr val="C00000"/>
                </a:solidFill>
              </a:rPr>
              <a:t>Кому? Чему?</a:t>
            </a:r>
          </a:p>
          <a:p>
            <a:r>
              <a:rPr lang="ru-RU" sz="4400" kern="900" spc="400" dirty="0" smtClean="0"/>
              <a:t>Винительный</a:t>
            </a:r>
            <a:r>
              <a:rPr lang="ru-RU" sz="4400" spc="400" dirty="0" smtClean="0"/>
              <a:t>	  </a:t>
            </a:r>
            <a:r>
              <a:rPr lang="ru-RU" sz="4400" spc="400" dirty="0" smtClean="0">
                <a:solidFill>
                  <a:srgbClr val="C00000"/>
                </a:solidFill>
              </a:rPr>
              <a:t>Кого? Что?</a:t>
            </a:r>
          </a:p>
          <a:p>
            <a:r>
              <a:rPr lang="ru-RU" sz="4400" spc="400" dirty="0" smtClean="0"/>
              <a:t>Творительный	  </a:t>
            </a:r>
            <a:r>
              <a:rPr lang="ru-RU" sz="4400" spc="400" dirty="0" smtClean="0">
                <a:solidFill>
                  <a:srgbClr val="C00000"/>
                </a:solidFill>
              </a:rPr>
              <a:t>Кем? Чем?</a:t>
            </a:r>
          </a:p>
          <a:p>
            <a:r>
              <a:rPr lang="ru-RU" sz="4400" spc="400" dirty="0" smtClean="0"/>
              <a:t>Предложный	  </a:t>
            </a:r>
            <a:r>
              <a:rPr lang="ru-RU" sz="4400" spc="400" dirty="0" smtClean="0">
                <a:solidFill>
                  <a:srgbClr val="C00000"/>
                </a:solidFill>
              </a:rPr>
              <a:t>О </a:t>
            </a:r>
            <a:r>
              <a:rPr lang="ru-RU" sz="4400" spc="400" dirty="0" err="1" smtClean="0">
                <a:solidFill>
                  <a:srgbClr val="C00000"/>
                </a:solidFill>
              </a:rPr>
              <a:t>ком?О</a:t>
            </a:r>
            <a:r>
              <a:rPr lang="ru-RU" sz="4400" spc="400" dirty="0" smtClean="0">
                <a:solidFill>
                  <a:srgbClr val="C00000"/>
                </a:solidFill>
              </a:rPr>
              <a:t> чём?</a:t>
            </a:r>
            <a:endParaRPr lang="ru-RU" sz="4400" spc="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Сколько падежей в русском языке?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Назовите их.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Какими вопросами характеризуется каждый?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7643834" y="5286388"/>
            <a:ext cx="285752" cy="4286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572396" y="4071942"/>
            <a:ext cx="285752" cy="4286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385762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Р.п. (кого?)                                      лис</a:t>
            </a:r>
            <a:r>
              <a:rPr lang="ru-RU" sz="4000" dirty="0" smtClean="0">
                <a:solidFill>
                  <a:srgbClr val="C00000"/>
                </a:solidFill>
              </a:rPr>
              <a:t>ы</a:t>
            </a:r>
          </a:p>
          <a:p>
            <a:r>
              <a:rPr lang="ru-RU" sz="4000" dirty="0" smtClean="0"/>
              <a:t>                                                                       1</a:t>
            </a:r>
            <a:r>
              <a:rPr lang="ru-RU" sz="2800" dirty="0" smtClean="0"/>
              <a:t>скл.</a:t>
            </a:r>
            <a:r>
              <a:rPr lang="ru-RU" sz="4000" dirty="0" smtClean="0"/>
              <a:t>          </a:t>
            </a:r>
          </a:p>
          <a:p>
            <a:r>
              <a:rPr lang="ru-RU" sz="4000" dirty="0" smtClean="0"/>
              <a:t>В.п. (кого?)                                       лис</a:t>
            </a:r>
            <a:r>
              <a:rPr lang="ru-RU" sz="4000" dirty="0" smtClean="0">
                <a:solidFill>
                  <a:srgbClr val="C00000"/>
                </a:solidFill>
              </a:rPr>
              <a:t>у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7929586" y="4214818"/>
            <a:ext cx="285752" cy="1285884"/>
          </a:xfrm>
          <a:prstGeom prst="rightBrace">
            <a:avLst>
              <a:gd name="adj1" fmla="val 22555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http://img.animal-photos.ru/foxes/foxes-5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47015"/>
            <a:ext cx="4850044" cy="36375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589</Words>
  <Application>Microsoft Office PowerPoint</Application>
  <PresentationFormat>Экран (4:3)</PresentationFormat>
  <Paragraphs>108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4 класс  Русский язык</vt:lpstr>
      <vt:lpstr>Слайд 2</vt:lpstr>
      <vt:lpstr>Слайд 3</vt:lpstr>
      <vt:lpstr>Слайд 4</vt:lpstr>
      <vt:lpstr>Слайд 5</vt:lpstr>
      <vt:lpstr>Слайд 6</vt:lpstr>
      <vt:lpstr>Родительный и винительный падежи  1 и 2 склонение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Нач1</cp:lastModifiedBy>
  <cp:revision>76</cp:revision>
  <dcterms:created xsi:type="dcterms:W3CDTF">2011-11-15T16:32:20Z</dcterms:created>
  <dcterms:modified xsi:type="dcterms:W3CDTF">2013-11-28T04:49:51Z</dcterms:modified>
</cp:coreProperties>
</file>