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jpeg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31359-CE4E-4C68-BC6D-770CCACDE40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07D33-DEE0-4F55-8000-2A99C4E8BA1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31359-CE4E-4C68-BC6D-770CCACDE40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07D33-DEE0-4F55-8000-2A99C4E8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31359-CE4E-4C68-BC6D-770CCACDE40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07D33-DEE0-4F55-8000-2A99C4E8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357BB-31A3-42AB-85FA-D2444B11E10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11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6C3F2-D2D0-437D-B622-13C9A4C2656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03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A8DD7-95B7-4DDF-B425-CFC3147B9CA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24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2D712-A8E9-41F2-996B-7E44264704E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6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91948-E0E0-43BB-B8F3-7F58D0D18F1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22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153F4-B5A6-4548-90BC-951DC06E759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29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9EC25-7E95-43E8-889F-B3FCADE2D68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75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74EAE-A2B0-4788-8786-ED011CF91BE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3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31359-CE4E-4C68-BC6D-770CCACDE40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07D33-DEE0-4F55-8000-2A99C4E8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0E976-3770-4150-BC4A-FE88C3DB50A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71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B5F62-620A-41D5-AC19-27609895AA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04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73597-A70A-4A63-A7AD-C37FFA7B633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7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31359-CE4E-4C68-BC6D-770CCACDE40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07D33-DEE0-4F55-8000-2A99C4E8BA1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31359-CE4E-4C68-BC6D-770CCACDE40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07D33-DEE0-4F55-8000-2A99C4E8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31359-CE4E-4C68-BC6D-770CCACDE40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07D33-DEE0-4F55-8000-2A99C4E8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31359-CE4E-4C68-BC6D-770CCACDE40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07D33-DEE0-4F55-8000-2A99C4E8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31359-CE4E-4C68-BC6D-770CCACDE40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07D33-DEE0-4F55-8000-2A99C4E8BA1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31359-CE4E-4C68-BC6D-770CCACDE40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07D33-DEE0-4F55-8000-2A99C4E8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A31359-CE4E-4C68-BC6D-770CCACDE40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607D33-DEE0-4F55-8000-2A99C4E8BA1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BA31359-CE4E-4C68-BC6D-770CCACDE40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F607D33-DEE0-4F55-8000-2A99C4E8BA1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734ED9-F82D-49C9-A6AB-766EB06C4CB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4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Заглавная буква «К»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Подготовила</a:t>
            </a:r>
          </a:p>
          <a:p>
            <a:r>
              <a:rPr lang="ru-RU" dirty="0"/>
              <a:t>Учитель начальных классов</a:t>
            </a:r>
          </a:p>
          <a:p>
            <a:r>
              <a:rPr lang="ru-RU" dirty="0"/>
              <a:t>МБОУ СОШ № 87</a:t>
            </a:r>
          </a:p>
          <a:p>
            <a:r>
              <a:rPr lang="ru-RU" dirty="0"/>
              <a:t>Г. Воронеж</a:t>
            </a:r>
          </a:p>
          <a:p>
            <a:r>
              <a:rPr lang="ru-RU" dirty="0" err="1"/>
              <a:t>Кочетова</a:t>
            </a:r>
            <a:r>
              <a:rPr lang="ru-RU"/>
              <a:t> Елена Юрьевна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7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гол </a:t>
            </a:r>
          </a:p>
          <a:p>
            <a:endParaRPr lang="ru-RU" sz="6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63480" y="1484784"/>
            <a:ext cx="3657600" cy="466344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кол</a:t>
            </a:r>
          </a:p>
          <a:p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636912"/>
            <a:ext cx="43204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800" dirty="0"/>
          </a:p>
        </p:txBody>
      </p:sp>
      <p:sp>
        <p:nvSpPr>
          <p:cNvPr id="6" name="Овал 5"/>
          <p:cNvSpPr/>
          <p:nvPr/>
        </p:nvSpPr>
        <p:spPr>
          <a:xfrm>
            <a:off x="1931918" y="280441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39752" y="2636912"/>
            <a:ext cx="360040" cy="43204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89527" y="2659771"/>
            <a:ext cx="43204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800" dirty="0"/>
          </a:p>
        </p:txBody>
      </p:sp>
      <p:sp>
        <p:nvSpPr>
          <p:cNvPr id="9" name="Овал 8"/>
          <p:cNvSpPr/>
          <p:nvPr/>
        </p:nvSpPr>
        <p:spPr>
          <a:xfrm>
            <a:off x="3059832" y="28529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6" descr="г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09" y="3501008"/>
            <a:ext cx="744537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9" descr="оо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10" y="3518256"/>
            <a:ext cx="6731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59247"/>
            <a:ext cx="11652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96136" y="2636912"/>
            <a:ext cx="43204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72200" y="2636912"/>
            <a:ext cx="360040" cy="43204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76256" y="2636912"/>
            <a:ext cx="43204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8800" dirty="0"/>
          </a:p>
        </p:txBody>
      </p:sp>
      <p:sp>
        <p:nvSpPr>
          <p:cNvPr id="16" name="Овал 15"/>
          <p:cNvSpPr/>
          <p:nvPr/>
        </p:nvSpPr>
        <p:spPr>
          <a:xfrm>
            <a:off x="7054875" y="283007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4" descr="к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60" y="3403685"/>
            <a:ext cx="965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9" descr="оо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760" y="3509019"/>
            <a:ext cx="6731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67" y="3434814"/>
            <a:ext cx="11652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34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498080" cy="3456384"/>
          </a:xfrm>
        </p:spPr>
        <p:txBody>
          <a:bodyPr>
            <a:normAutofit/>
          </a:bodyPr>
          <a:lstStyle/>
          <a:p>
            <a:r>
              <a:rPr lang="ru-RU" dirty="0" smtClean="0"/>
              <a:t>Приведите примеры слов на букву «К», которые всегда пишутся с заглавной буквы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осанку!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7654230" cy="44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урок!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21532"/>
            <a:ext cx="4320480" cy="34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endParaRPr lang="ru-RU" sz="20000" b="1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13473"/>
            <a:ext cx="2931971" cy="21646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03" y="260648"/>
            <a:ext cx="2491177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1542"/>
            <a:ext cx="2647107" cy="17652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909670"/>
            <a:ext cx="2357895" cy="17684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58" y="2266501"/>
            <a:ext cx="2130920" cy="2130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92896"/>
            <a:ext cx="2530297" cy="190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Капуста</a:t>
            </a:r>
          </a:p>
          <a:p>
            <a:r>
              <a:rPr lang="ru-RU" dirty="0" smtClean="0"/>
              <a:t>Картошка</a:t>
            </a:r>
          </a:p>
          <a:p>
            <a:r>
              <a:rPr lang="ru-RU" dirty="0" smtClean="0"/>
              <a:t>Кот</a:t>
            </a:r>
          </a:p>
          <a:p>
            <a:r>
              <a:rPr lang="ru-RU" dirty="0" smtClean="0"/>
              <a:t>Кошки</a:t>
            </a:r>
          </a:p>
          <a:p>
            <a:r>
              <a:rPr lang="ru-RU" dirty="0" smtClean="0"/>
              <a:t>Карандаш</a:t>
            </a:r>
          </a:p>
          <a:p>
            <a:r>
              <a:rPr lang="ru-RU" dirty="0" smtClean="0"/>
              <a:t>Коньки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4190430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9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2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Freeform 14"/>
          <p:cNvSpPr>
            <a:spLocks/>
          </p:cNvSpPr>
          <p:nvPr/>
        </p:nvSpPr>
        <p:spPr bwMode="auto">
          <a:xfrm>
            <a:off x="5341938" y="2636838"/>
            <a:ext cx="958850" cy="2163762"/>
          </a:xfrm>
          <a:custGeom>
            <a:avLst/>
            <a:gdLst>
              <a:gd name="T0" fmla="*/ 0 w 604"/>
              <a:gd name="T1" fmla="*/ 1363 h 1363"/>
              <a:gd name="T2" fmla="*/ 604 w 604"/>
              <a:gd name="T3" fmla="*/ 0 h 136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4" h="1363">
                <a:moveTo>
                  <a:pt x="0" y="1363"/>
                </a:moveTo>
                <a:cubicBezTo>
                  <a:pt x="101" y="1137"/>
                  <a:pt x="478" y="284"/>
                  <a:pt x="604" y="0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2308" name="Group 20"/>
          <p:cNvGrpSpPr>
            <a:grpSpLocks/>
          </p:cNvGrpSpPr>
          <p:nvPr/>
        </p:nvGrpSpPr>
        <p:grpSpPr bwMode="auto">
          <a:xfrm>
            <a:off x="1125538" y="357188"/>
            <a:ext cx="3746500" cy="4654550"/>
            <a:chOff x="709" y="225"/>
            <a:chExt cx="2360" cy="2932"/>
          </a:xfrm>
        </p:grpSpPr>
        <p:sp>
          <p:nvSpPr>
            <p:cNvPr id="12301" name="Freeform 13"/>
            <p:cNvSpPr>
              <a:spLocks/>
            </p:cNvSpPr>
            <p:nvPr/>
          </p:nvSpPr>
          <p:spPr bwMode="auto">
            <a:xfrm>
              <a:off x="709" y="225"/>
              <a:ext cx="2360" cy="2932"/>
            </a:xfrm>
            <a:custGeom>
              <a:avLst/>
              <a:gdLst>
                <a:gd name="T0" fmla="*/ 2360 w 2360"/>
                <a:gd name="T1" fmla="*/ 416 h 2932"/>
                <a:gd name="T2" fmla="*/ 2238 w 2360"/>
                <a:gd name="T3" fmla="*/ 106 h 2932"/>
                <a:gd name="T4" fmla="*/ 1702 w 2360"/>
                <a:gd name="T5" fmla="*/ 544 h 2932"/>
                <a:gd name="T6" fmla="*/ 221 w 2360"/>
                <a:gd name="T7" fmla="*/ 2355 h 2932"/>
                <a:gd name="T8" fmla="*/ 376 w 2360"/>
                <a:gd name="T9" fmla="*/ 2684 h 2932"/>
                <a:gd name="T10" fmla="*/ 1199 w 2360"/>
                <a:gd name="T11" fmla="*/ 869 h 2932"/>
                <a:gd name="T12" fmla="*/ 1501 w 2360"/>
                <a:gd name="T13" fmla="*/ 115 h 2932"/>
                <a:gd name="T14" fmla="*/ 1410 w 2360"/>
                <a:gd name="T15" fmla="*/ 179 h 2932"/>
                <a:gd name="T16" fmla="*/ 925 w 2360"/>
                <a:gd name="T17" fmla="*/ 645 h 2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0" h="2932">
                  <a:moveTo>
                    <a:pt x="2360" y="416"/>
                  </a:moveTo>
                  <a:cubicBezTo>
                    <a:pt x="2340" y="364"/>
                    <a:pt x="2348" y="85"/>
                    <a:pt x="2238" y="106"/>
                  </a:cubicBezTo>
                  <a:cubicBezTo>
                    <a:pt x="2128" y="127"/>
                    <a:pt x="2038" y="169"/>
                    <a:pt x="1702" y="544"/>
                  </a:cubicBezTo>
                  <a:cubicBezTo>
                    <a:pt x="1366" y="919"/>
                    <a:pt x="442" y="1998"/>
                    <a:pt x="221" y="2355"/>
                  </a:cubicBezTo>
                  <a:cubicBezTo>
                    <a:pt x="0" y="2712"/>
                    <a:pt x="213" y="2932"/>
                    <a:pt x="376" y="2684"/>
                  </a:cubicBezTo>
                  <a:cubicBezTo>
                    <a:pt x="539" y="2436"/>
                    <a:pt x="1011" y="1297"/>
                    <a:pt x="1199" y="869"/>
                  </a:cubicBezTo>
                  <a:cubicBezTo>
                    <a:pt x="1387" y="441"/>
                    <a:pt x="1466" y="230"/>
                    <a:pt x="1501" y="115"/>
                  </a:cubicBezTo>
                  <a:cubicBezTo>
                    <a:pt x="1536" y="0"/>
                    <a:pt x="1506" y="91"/>
                    <a:pt x="1410" y="179"/>
                  </a:cubicBezTo>
                  <a:cubicBezTo>
                    <a:pt x="1314" y="267"/>
                    <a:pt x="1026" y="548"/>
                    <a:pt x="925" y="645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1670" y="1675"/>
              <a:ext cx="1119" cy="1384"/>
            </a:xfrm>
            <a:custGeom>
              <a:avLst/>
              <a:gdLst>
                <a:gd name="T0" fmla="*/ 1119 w 1119"/>
                <a:gd name="T1" fmla="*/ 841 h 1384"/>
                <a:gd name="T2" fmla="*/ 561 w 1119"/>
                <a:gd name="T3" fmla="*/ 1307 h 1384"/>
                <a:gd name="T4" fmla="*/ 293 w 1119"/>
                <a:gd name="T5" fmla="*/ 1301 h 1384"/>
                <a:gd name="T6" fmla="*/ 346 w 1119"/>
                <a:gd name="T7" fmla="*/ 946 h 1384"/>
                <a:gd name="T8" fmla="*/ 500 w 1119"/>
                <a:gd name="T9" fmla="*/ 480 h 1384"/>
                <a:gd name="T10" fmla="*/ 524 w 1119"/>
                <a:gd name="T11" fmla="*/ 127 h 1384"/>
                <a:gd name="T12" fmla="*/ 341 w 1119"/>
                <a:gd name="T13" fmla="*/ 15 h 1384"/>
                <a:gd name="T14" fmla="*/ 0 w 1119"/>
                <a:gd name="T15" fmla="*/ 39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9" h="1384">
                  <a:moveTo>
                    <a:pt x="1119" y="841"/>
                  </a:moveTo>
                  <a:cubicBezTo>
                    <a:pt x="1026" y="917"/>
                    <a:pt x="699" y="1230"/>
                    <a:pt x="561" y="1307"/>
                  </a:cubicBezTo>
                  <a:cubicBezTo>
                    <a:pt x="423" y="1384"/>
                    <a:pt x="329" y="1361"/>
                    <a:pt x="293" y="1301"/>
                  </a:cubicBezTo>
                  <a:cubicBezTo>
                    <a:pt x="257" y="1241"/>
                    <a:pt x="312" y="1083"/>
                    <a:pt x="346" y="946"/>
                  </a:cubicBezTo>
                  <a:cubicBezTo>
                    <a:pt x="380" y="809"/>
                    <a:pt x="470" y="616"/>
                    <a:pt x="500" y="480"/>
                  </a:cubicBezTo>
                  <a:cubicBezTo>
                    <a:pt x="530" y="344"/>
                    <a:pt x="550" y="204"/>
                    <a:pt x="524" y="127"/>
                  </a:cubicBezTo>
                  <a:cubicBezTo>
                    <a:pt x="498" y="50"/>
                    <a:pt x="428" y="30"/>
                    <a:pt x="341" y="15"/>
                  </a:cubicBezTo>
                  <a:cubicBezTo>
                    <a:pt x="254" y="0"/>
                    <a:pt x="71" y="34"/>
                    <a:pt x="0" y="39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98" name="AutoShape 10"/>
            <p:cNvSpPr>
              <a:spLocks noChangeArrowheads="1"/>
            </p:cNvSpPr>
            <p:nvPr/>
          </p:nvSpPr>
          <p:spPr bwMode="auto">
            <a:xfrm>
              <a:off x="1579" y="1660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97" name="AutoShape 9"/>
            <p:cNvSpPr>
              <a:spLocks noChangeArrowheads="1"/>
            </p:cNvSpPr>
            <p:nvPr/>
          </p:nvSpPr>
          <p:spPr bwMode="auto">
            <a:xfrm>
              <a:off x="1618" y="819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6156325" y="2563813"/>
            <a:ext cx="144463" cy="144462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6" name="Freeform 18"/>
          <p:cNvSpPr>
            <a:spLocks/>
          </p:cNvSpPr>
          <p:nvPr/>
        </p:nvSpPr>
        <p:spPr bwMode="auto">
          <a:xfrm>
            <a:off x="5868988" y="3552825"/>
            <a:ext cx="1736725" cy="1217613"/>
          </a:xfrm>
          <a:custGeom>
            <a:avLst/>
            <a:gdLst>
              <a:gd name="T0" fmla="*/ 1094 w 1094"/>
              <a:gd name="T1" fmla="*/ 285 h 767"/>
              <a:gd name="T2" fmla="*/ 642 w 1094"/>
              <a:gd name="T3" fmla="*/ 661 h 767"/>
              <a:gd name="T4" fmla="*/ 479 w 1094"/>
              <a:gd name="T5" fmla="*/ 762 h 767"/>
              <a:gd name="T6" fmla="*/ 388 w 1094"/>
              <a:gd name="T7" fmla="*/ 690 h 767"/>
              <a:gd name="T8" fmla="*/ 479 w 1094"/>
              <a:gd name="T9" fmla="*/ 383 h 767"/>
              <a:gd name="T10" fmla="*/ 536 w 1094"/>
              <a:gd name="T11" fmla="*/ 148 h 767"/>
              <a:gd name="T12" fmla="*/ 469 w 1094"/>
              <a:gd name="T13" fmla="*/ 23 h 767"/>
              <a:gd name="T14" fmla="*/ 326 w 1094"/>
              <a:gd name="T15" fmla="*/ 11 h 767"/>
              <a:gd name="T16" fmla="*/ 0 w 1094"/>
              <a:gd name="T17" fmla="*/ 91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4" h="767">
                <a:moveTo>
                  <a:pt x="1094" y="285"/>
                </a:moveTo>
                <a:cubicBezTo>
                  <a:pt x="1019" y="348"/>
                  <a:pt x="744" y="582"/>
                  <a:pt x="642" y="661"/>
                </a:cubicBezTo>
                <a:cubicBezTo>
                  <a:pt x="540" y="740"/>
                  <a:pt x="521" y="757"/>
                  <a:pt x="479" y="762"/>
                </a:cubicBezTo>
                <a:cubicBezTo>
                  <a:pt x="437" y="767"/>
                  <a:pt x="388" y="753"/>
                  <a:pt x="388" y="690"/>
                </a:cubicBezTo>
                <a:cubicBezTo>
                  <a:pt x="388" y="627"/>
                  <a:pt x="454" y="473"/>
                  <a:pt x="479" y="383"/>
                </a:cubicBezTo>
                <a:cubicBezTo>
                  <a:pt x="504" y="293"/>
                  <a:pt x="538" y="208"/>
                  <a:pt x="536" y="148"/>
                </a:cubicBezTo>
                <a:cubicBezTo>
                  <a:pt x="534" y="88"/>
                  <a:pt x="504" y="46"/>
                  <a:pt x="469" y="23"/>
                </a:cubicBezTo>
                <a:cubicBezTo>
                  <a:pt x="434" y="0"/>
                  <a:pt x="404" y="0"/>
                  <a:pt x="326" y="11"/>
                </a:cubicBezTo>
                <a:cubicBezTo>
                  <a:pt x="248" y="22"/>
                  <a:pt x="68" y="74"/>
                  <a:pt x="0" y="91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>
            <a:off x="5868988" y="2619375"/>
            <a:ext cx="1314450" cy="1081088"/>
          </a:xfrm>
          <a:custGeom>
            <a:avLst/>
            <a:gdLst>
              <a:gd name="T0" fmla="*/ 0 w 828"/>
              <a:gd name="T1" fmla="*/ 681 h 681"/>
              <a:gd name="T2" fmla="*/ 621 w 828"/>
              <a:gd name="T3" fmla="*/ 95 h 681"/>
              <a:gd name="T4" fmla="*/ 801 w 828"/>
              <a:gd name="T5" fmla="*/ 112 h 681"/>
              <a:gd name="T6" fmla="*/ 786 w 828"/>
              <a:gd name="T7" fmla="*/ 275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8" h="681">
                <a:moveTo>
                  <a:pt x="0" y="681"/>
                </a:moveTo>
                <a:cubicBezTo>
                  <a:pt x="103" y="583"/>
                  <a:pt x="488" y="190"/>
                  <a:pt x="621" y="95"/>
                </a:cubicBezTo>
                <a:cubicBezTo>
                  <a:pt x="754" y="0"/>
                  <a:pt x="774" y="82"/>
                  <a:pt x="801" y="112"/>
                </a:cubicBezTo>
                <a:cubicBezTo>
                  <a:pt x="828" y="142"/>
                  <a:pt x="789" y="241"/>
                  <a:pt x="786" y="275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5795963" y="3556000"/>
            <a:ext cx="144462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 rot="12875164">
            <a:off x="2506663" y="1444625"/>
            <a:ext cx="649287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7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2682 C -0.00504 0.00231 0.08333 -0.12416 0.09514 -0.11931 C 0.10694 -0.11445 0.06632 -0.01434 0.04601 0.05618 C 0.02569 0.1267 -0.00486 0.22913 -0.02708 0.30335 C -0.04931 0.37757 -0.07118 0.48301 -0.08733 0.50196 C -0.10347 0.52069 -0.1375 0.46335 -0.12379 0.41526 C -0.11007 0.36763 -0.05938 0.29942 -0.00486 0.21457 C 0.04965 0.12971 0.1592 -0.04671 0.20312 -0.09387 C 0.24705 -0.14104 0.24705 -0.07399 0.25868 -0.06867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16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21896 C 0.01979 0.22312 0.08611 0.19561 0.09514 0.24416 C 0.10417 0.29272 0.05069 0.47306 0.05868 0.51052 C 0.06667 0.54798 0.12048 0.48416 0.14288 0.46844 C 0.16528 0.45272 0.18298 0.42659 0.19358 0.41549 " pathEditMode="relative" rAng="0" ptsTypes="aaaaa">
                                      <p:cBhvr>
                                        <p:cTn id="9" dur="3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15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08 0.19561 C 0.39236 0.23584 0.34201 0.38405 0.32378 0.43653 C 0.30555 0.48902 0.30243 0.49503 0.29687 0.51052 " pathEditMode="relative" rAng="0" ptsTypes="aaa">
                                      <p:cBhvr>
                                        <p:cTn id="12" dur="3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15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99 0.35006 C 0.37483 0.32393 0.45555 0.20971 0.47934 0.19353 C 0.50312 0.17734 0.49323 0.24046 0.49687 0.25272 " pathEditMode="relative" rAng="0" ptsTypes="aaa">
                                      <p:cBhvr>
                                        <p:cTn id="15" dur="3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8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24 0.35006 C 0.39635 0.33225 0.43246 0.31468 0.44288 0.33295 C 0.4533 0.35121 0.42517 0.42959 0.42222 0.45988 C 0.41927 0.49017 0.40816 0.51977 0.42535 0.51491 C 0.44253 0.51006 0.50677 0.44694 0.52535 0.43029 C 0.54392 0.41364 0.5401 0.41457 0.53646 0.41549 " pathEditMode="relative" ptsTypes="aaaaaA">
                                      <p:cBhvr>
                                        <p:cTn id="18" dur="3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9" grpId="0" animBg="1"/>
      <p:bldP spid="12309" grpId="1" animBg="1"/>
      <p:bldP spid="12309" grpId="2" animBg="1"/>
      <p:bldP spid="12309" grpId="3" animBg="1"/>
      <p:bldP spid="12309" grpId="4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7155776" cy="5355290"/>
          </a:xfrm>
        </p:spPr>
      </p:pic>
    </p:spTree>
    <p:extLst>
      <p:ext uri="{BB962C8B-B14F-4D97-AF65-F5344CB8AC3E}">
        <p14:creationId xmlns:p14="http://schemas.microsoft.com/office/powerpoint/2010/main" val="10500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осанку!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7654230" cy="44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013176"/>
            <a:ext cx="7498080" cy="1143000"/>
          </a:xfrm>
        </p:spPr>
        <p:txBody>
          <a:bodyPr/>
          <a:lstStyle/>
          <a:p>
            <a:r>
              <a:rPr lang="ru-RU" dirty="0" smtClean="0"/>
              <a:t>Г-К    - ПАРНЫЕ СОГЛАСНЫЕ</a:t>
            </a:r>
            <a:endParaRPr lang="ru-RU" dirty="0"/>
          </a:p>
        </p:txBody>
      </p:sp>
      <p:pic>
        <p:nvPicPr>
          <p:cNvPr id="5" name="Рисунок 6" descr="г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744537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8" descr="о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10" y="1484784"/>
            <a:ext cx="10287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2" descr="с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56209"/>
            <a:ext cx="6735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3" descr="т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3346"/>
            <a:ext cx="18002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36" descr="ь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87" y="1438747"/>
            <a:ext cx="642937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67" y="3123815"/>
            <a:ext cx="1030313" cy="92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18" y="3148334"/>
            <a:ext cx="67627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65" y="3128300"/>
            <a:ext cx="17986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89" y="3153700"/>
            <a:ext cx="6397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49" y="3068960"/>
            <a:ext cx="96361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456890" y="1413346"/>
            <a:ext cx="1358130" cy="115155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403648" y="3005068"/>
            <a:ext cx="1358130" cy="1151558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18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Мо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471_boat_3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75" y="2636838"/>
            <a:ext cx="36496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008_small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00" y="2060575"/>
            <a:ext cx="22320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KA4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11874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008_small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7100" y="5013325"/>
            <a:ext cx="20161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471_boat_3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4005263"/>
            <a:ext cx="2606675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OBL-3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33375"/>
            <a:ext cx="16160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OBL-3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4813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OBL-3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9072">
            <a:off x="3132138" y="1916113"/>
            <a:ext cx="16160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9" name="Чайк110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айки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9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6898 C 0.02725 0.11968 0.05364 0.19051 0.15191 0.18935 C 0.29305 0.18935 0.30434 -0.04745 0.47396 -0.04815 C 0.62656 -0.04815 0.54496 0.1588 0.69184 0.15787 C 0.84444 0.15787 0.76284 0.00787 0.92673 0.00787 C 1.07361 0.00787 0.99201 0.10926 1.12291 0.10926 C 1.24896 0.10926 1.18368 0.03171 1.29826 0.03171 C 1.36354 0.03171 1.36823 0.05278 1.37413 0.06898 " pathEditMode="relative" rAng="0" ptsTypes="ffffffff">
                                      <p:cBhvr>
                                        <p:cTn id="9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1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0.03449 C -0.09496 0.10509 -0.12448 0.20393 -0.23698 0.20255 C -0.39809 0.20255 -0.41024 -0.12824 -0.60295 -0.1294 C -0.77604 -0.1294 -0.68385 0.15972 -0.85017 0.15856 C -1.02465 0.15856 -0.9309 -0.05093 -1.11701 -0.05093 C -1.28385 -0.05093 -1.19167 0.09051 -1.33976 0.09051 C -1.48333 0.09051 -1.40851 -0.01759 -1.53924 -0.01759 C -1.61337 -0.01759 -1.61875 0.0118 -1.62483 0.03449 " pathEditMode="relative" rAng="0" ptsTypes="ffffffff">
                                      <p:cBhvr>
                                        <p:cTn id="12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188" y="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C -0.01805 0.0662 -0.0375 0.16343 0.00955 0.19236 C 0.07691 0.23565 0.18941 -0.05949 0.27014 -0.00903 C 0.34254 0.03727 0.2099 0.27292 0.27969 0.31667 C 0.35243 0.36319 0.38142 0.14954 0.4592 0.19907 C 0.52882 0.24375 0.4441 0.34676 0.50573 0.38634 C 0.56563 0.42477 0.56997 0.30741 0.62413 0.34213 C 0.65538 0.36204 0.64774 0.38982 0.64323 0.41227 " pathEditMode="relative" rAng="1544826" ptsTypes="ffffffff">
                                      <p:cBhvr>
                                        <p:cTn id="35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66" y="2088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3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2 -0.00324 C -0.03056 0.04004 0.0144 0.09537 0.12083 0.05 C 0.27291 -0.01389 0.23211 -0.24468 0.41579 -0.32176 C 0.58142 -0.39098 0.53854 -0.15625 0.69791 -0.22361 C 0.86319 -0.29283 0.74114 -0.39885 0.91822 -0.47292 C 1.0776 -0.53936 1.01232 -0.40602 1.15312 -0.46505 C 1.28993 -0.52176 1.20173 -0.56621 1.32638 -0.61829 C 1.3967 -0.64769 1.40677 -0.62963 1.41701 -0.61736 " pathEditMode="relative" rAng="-1040845" ptsTypes="ffffffff">
                                      <p:cBhvr>
                                        <p:cTn id="40" dur="5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28" y="-3046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C -0.01233 0.01319 -0.03559 0.03125 -0.11163 0.00787 C -0.21892 -0.025 -0.21371 -0.10602 -0.34305 -0.14561 C -0.4592 -0.18195 -0.4092 -0.09422 -0.52031 -0.12848 C -0.63733 -0.16389 -0.56597 -0.19537 -0.69097 -0.23311 C -0.80208 -0.26713 -0.74653 -0.21436 -0.84514 -0.24491 C -0.94149 -0.27408 -0.88733 -0.28473 -0.97483 -0.31135 C -1.02448 -0.32732 -1.02899 -0.32061 -1.0342 -0.31644 " pathEditMode="relative" rAng="779908" ptsTypes="ffffffff">
                                      <p:cBhvr>
                                        <p:cTn id="45" dur="5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19" y="-1581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02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5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6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</TotalTime>
  <Words>55</Words>
  <Application>Microsoft Office PowerPoint</Application>
  <PresentationFormat>Экран (4:3)</PresentationFormat>
  <Paragraphs>19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Солнцестояние</vt:lpstr>
      <vt:lpstr>Оформление по умолчанию</vt:lpstr>
      <vt:lpstr>Заглавная буква «К»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осанку!</vt:lpstr>
      <vt:lpstr>Г-К    - ПАРНЫЕ СОГЛАСНЫЕ</vt:lpstr>
      <vt:lpstr>Презентация PowerPoint</vt:lpstr>
      <vt:lpstr>Презентация PowerPoint</vt:lpstr>
      <vt:lpstr>Приведите примеры слов на букву «К», которые всегда пишутся с заглавной буквы</vt:lpstr>
      <vt:lpstr>Проверь осанку!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Заглавная буква «К»</dc:title>
  <dc:creator>User</dc:creator>
  <cp:lastModifiedBy>User</cp:lastModifiedBy>
  <cp:revision>6</cp:revision>
  <dcterms:created xsi:type="dcterms:W3CDTF">2014-12-19T17:46:31Z</dcterms:created>
  <dcterms:modified xsi:type="dcterms:W3CDTF">2015-02-19T15:48:02Z</dcterms:modified>
</cp:coreProperties>
</file>