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0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0DF21-67DA-416F-8BAA-225564A382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7C01D-5D6C-42FD-B623-9B15B1575D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FDEC-9816-4AD7-835F-A3D18B8639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24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34C90-6900-47C3-BECA-879C116689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3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BBEE4-7798-47C2-A09A-6B6429D8E4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60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A2595-6745-4589-B3DF-787E85B695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98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1A30-8419-4EA1-89AA-DD0C856ED6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87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D1CC8-7358-4926-B757-A269E032A4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9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78D65-2D59-4AC6-A15F-1E6A223071A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22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CC2F9-6EBF-4026-90E7-B39DB95F8B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89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027C4-BA83-43B1-B97A-0D7632248E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15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BCD5F-FF4E-489A-8661-3FF5D7E36A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4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77037F-8B2E-4BDD-A4E7-7A1C90BD397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28246E-C601-41D1-BBC3-8DDE029752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9FDA1"/>
            </a:gs>
            <a:gs pos="100000">
              <a:srgbClr val="A2FCB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08C4C2-4B65-4108-8529-3D8DACF58E2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0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gif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slide" Target="slide2.xml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Подготовила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/>
              <a:t>МБОУ СОШ № 87</a:t>
            </a:r>
          </a:p>
          <a:p>
            <a:r>
              <a:rPr lang="ru-RU" dirty="0"/>
              <a:t>Г. Воронеж</a:t>
            </a:r>
          </a:p>
          <a:p>
            <a:r>
              <a:rPr lang="ru-RU" dirty="0" err="1"/>
              <a:t>Кочетова</a:t>
            </a:r>
            <a:r>
              <a:rPr lang="ru-RU"/>
              <a:t> Елена Юрьевна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5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Проанализируйте схему слова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8038208" cy="168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4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ребусы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2982270" cy="114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6091"/>
            <a:ext cx="3456384" cy="32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214" y="2352937"/>
            <a:ext cx="3456384" cy="131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2668"/>
            <a:ext cx="3900482" cy="4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31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6300" y="1600200"/>
            <a:ext cx="7389813" cy="4525963"/>
          </a:xfrm>
          <a:noFill/>
        </p:spPr>
      </p:pic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4000500" y="2357438"/>
            <a:ext cx="214313" cy="215900"/>
          </a:xfrm>
          <a:prstGeom prst="ellipse">
            <a:avLst/>
          </a:prstGeom>
          <a:solidFill>
            <a:srgbClr val="FA311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6429375" y="3643313"/>
            <a:ext cx="215900" cy="215900"/>
          </a:xfrm>
          <a:prstGeom prst="ellipse">
            <a:avLst/>
          </a:prstGeom>
          <a:solidFill>
            <a:srgbClr val="FA311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468313" y="333375"/>
            <a:ext cx="8496300" cy="1412875"/>
            <a:chOff x="295" y="0"/>
            <a:chExt cx="5352" cy="890"/>
          </a:xfrm>
        </p:grpSpPr>
        <p:sp>
          <p:nvSpPr>
            <p:cNvPr id="25606" name="Freeform 8"/>
            <p:cNvSpPr>
              <a:spLocks/>
            </p:cNvSpPr>
            <p:nvPr/>
          </p:nvSpPr>
          <p:spPr bwMode="auto">
            <a:xfrm>
              <a:off x="748" y="178"/>
              <a:ext cx="189" cy="413"/>
            </a:xfrm>
            <a:custGeom>
              <a:avLst/>
              <a:gdLst>
                <a:gd name="T0" fmla="*/ 189 w 1043"/>
                <a:gd name="T1" fmla="*/ 0 h 1560"/>
                <a:gd name="T2" fmla="*/ 107 w 1043"/>
                <a:gd name="T3" fmla="*/ 336 h 1560"/>
                <a:gd name="T4" fmla="*/ 71 w 1043"/>
                <a:gd name="T5" fmla="*/ 411 h 1560"/>
                <a:gd name="T6" fmla="*/ 55 w 1043"/>
                <a:gd name="T7" fmla="*/ 413 h 1560"/>
                <a:gd name="T8" fmla="*/ 41 w 1043"/>
                <a:gd name="T9" fmla="*/ 408 h 1560"/>
                <a:gd name="T10" fmla="*/ 21 w 1043"/>
                <a:gd name="T11" fmla="*/ 397 h 1560"/>
                <a:gd name="T12" fmla="*/ 5 w 1043"/>
                <a:gd name="T13" fmla="*/ 375 h 1560"/>
                <a:gd name="T14" fmla="*/ 0 w 1043"/>
                <a:gd name="T15" fmla="*/ 360 h 15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3"/>
                <a:gd name="T25" fmla="*/ 0 h 1560"/>
                <a:gd name="T26" fmla="*/ 1043 w 1043"/>
                <a:gd name="T27" fmla="*/ 1560 h 15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3" h="1560">
                  <a:moveTo>
                    <a:pt x="1043" y="0"/>
                  </a:moveTo>
                  <a:cubicBezTo>
                    <a:pt x="862" y="521"/>
                    <a:pt x="699" y="1011"/>
                    <a:pt x="590" y="1270"/>
                  </a:cubicBezTo>
                  <a:cubicBezTo>
                    <a:pt x="481" y="1529"/>
                    <a:pt x="439" y="1506"/>
                    <a:pt x="391" y="1554"/>
                  </a:cubicBezTo>
                  <a:lnTo>
                    <a:pt x="301" y="1560"/>
                  </a:lnTo>
                  <a:lnTo>
                    <a:pt x="227" y="1542"/>
                  </a:lnTo>
                  <a:cubicBezTo>
                    <a:pt x="196" y="1532"/>
                    <a:pt x="149" y="1521"/>
                    <a:pt x="115" y="1500"/>
                  </a:cubicBezTo>
                  <a:cubicBezTo>
                    <a:pt x="81" y="1479"/>
                    <a:pt x="44" y="1439"/>
                    <a:pt x="25" y="1416"/>
                  </a:cubicBezTo>
                  <a:cubicBezTo>
                    <a:pt x="6" y="1393"/>
                    <a:pt x="5" y="1372"/>
                    <a:pt x="0" y="1360"/>
                  </a:cubicBezTo>
                </a:path>
              </a:pathLst>
            </a:custGeom>
            <a:noFill/>
            <a:ln w="57150">
              <a:solidFill>
                <a:srgbClr val="FA31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5607" name="Freeform 9"/>
            <p:cNvSpPr>
              <a:spLocks/>
            </p:cNvSpPr>
            <p:nvPr/>
          </p:nvSpPr>
          <p:spPr bwMode="auto">
            <a:xfrm>
              <a:off x="931" y="178"/>
              <a:ext cx="209" cy="434"/>
            </a:xfrm>
            <a:custGeom>
              <a:avLst/>
              <a:gdLst>
                <a:gd name="T0" fmla="*/ 96 w 209"/>
                <a:gd name="T1" fmla="*/ 0 h 434"/>
                <a:gd name="T2" fmla="*/ 54 w 209"/>
                <a:gd name="T3" fmla="*/ 183 h 434"/>
                <a:gd name="T4" fmla="*/ 24 w 209"/>
                <a:gd name="T5" fmla="*/ 310 h 434"/>
                <a:gd name="T6" fmla="*/ 7 w 209"/>
                <a:gd name="T7" fmla="*/ 401 h 434"/>
                <a:gd name="T8" fmla="*/ 68 w 209"/>
                <a:gd name="T9" fmla="*/ 397 h 434"/>
                <a:gd name="T10" fmla="*/ 209 w 209"/>
                <a:gd name="T11" fmla="*/ 178 h 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9"/>
                <a:gd name="T19" fmla="*/ 0 h 434"/>
                <a:gd name="T20" fmla="*/ 209 w 209"/>
                <a:gd name="T21" fmla="*/ 434 h 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9" h="434">
                  <a:moveTo>
                    <a:pt x="96" y="0"/>
                  </a:moveTo>
                  <a:cubicBezTo>
                    <a:pt x="89" y="30"/>
                    <a:pt x="66" y="131"/>
                    <a:pt x="54" y="183"/>
                  </a:cubicBezTo>
                  <a:cubicBezTo>
                    <a:pt x="42" y="234"/>
                    <a:pt x="32" y="274"/>
                    <a:pt x="24" y="310"/>
                  </a:cubicBezTo>
                  <a:cubicBezTo>
                    <a:pt x="16" y="346"/>
                    <a:pt x="0" y="386"/>
                    <a:pt x="7" y="401"/>
                  </a:cubicBezTo>
                  <a:cubicBezTo>
                    <a:pt x="15" y="415"/>
                    <a:pt x="34" y="434"/>
                    <a:pt x="68" y="397"/>
                  </a:cubicBezTo>
                  <a:cubicBezTo>
                    <a:pt x="102" y="360"/>
                    <a:pt x="180" y="224"/>
                    <a:pt x="209" y="178"/>
                  </a:cubicBezTo>
                </a:path>
              </a:pathLst>
            </a:custGeom>
            <a:noFill/>
            <a:ln w="57150">
              <a:solidFill>
                <a:srgbClr val="FA31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5608" name="Freeform 10"/>
            <p:cNvSpPr>
              <a:spLocks/>
            </p:cNvSpPr>
            <p:nvPr/>
          </p:nvSpPr>
          <p:spPr bwMode="auto">
            <a:xfrm>
              <a:off x="843" y="119"/>
              <a:ext cx="314" cy="116"/>
            </a:xfrm>
            <a:custGeom>
              <a:avLst/>
              <a:gdLst>
                <a:gd name="T0" fmla="*/ 45 w 1735"/>
                <a:gd name="T1" fmla="*/ 116 h 437"/>
                <a:gd name="T2" fmla="*/ 14 w 1735"/>
                <a:gd name="T3" fmla="*/ 95 h 437"/>
                <a:gd name="T4" fmla="*/ 1 w 1735"/>
                <a:gd name="T5" fmla="*/ 68 h 437"/>
                <a:gd name="T6" fmla="*/ 7 w 1735"/>
                <a:gd name="T7" fmla="*/ 30 h 437"/>
                <a:gd name="T8" fmla="*/ 25 w 1735"/>
                <a:gd name="T9" fmla="*/ 9 h 437"/>
                <a:gd name="T10" fmla="*/ 58 w 1735"/>
                <a:gd name="T11" fmla="*/ 1 h 437"/>
                <a:gd name="T12" fmla="*/ 314 w 1735"/>
                <a:gd name="T13" fmla="*/ 1 h 4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35"/>
                <a:gd name="T22" fmla="*/ 0 h 437"/>
                <a:gd name="T23" fmla="*/ 1735 w 1735"/>
                <a:gd name="T24" fmla="*/ 437 h 4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35" h="437">
                  <a:moveTo>
                    <a:pt x="247" y="437"/>
                  </a:moveTo>
                  <a:cubicBezTo>
                    <a:pt x="219" y="425"/>
                    <a:pt x="119" y="389"/>
                    <a:pt x="79" y="359"/>
                  </a:cubicBezTo>
                  <a:cubicBezTo>
                    <a:pt x="39" y="329"/>
                    <a:pt x="14" y="298"/>
                    <a:pt x="7" y="257"/>
                  </a:cubicBezTo>
                  <a:cubicBezTo>
                    <a:pt x="0" y="216"/>
                    <a:pt x="15" y="150"/>
                    <a:pt x="37" y="113"/>
                  </a:cubicBezTo>
                  <a:lnTo>
                    <a:pt x="139" y="35"/>
                  </a:lnTo>
                  <a:lnTo>
                    <a:pt x="319" y="5"/>
                  </a:lnTo>
                  <a:cubicBezTo>
                    <a:pt x="585" y="0"/>
                    <a:pt x="1440" y="5"/>
                    <a:pt x="1735" y="5"/>
                  </a:cubicBezTo>
                </a:path>
              </a:pathLst>
            </a:custGeom>
            <a:noFill/>
            <a:ln w="57150">
              <a:solidFill>
                <a:srgbClr val="FA31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5609" name="Line 11"/>
            <p:cNvSpPr>
              <a:spLocks noChangeShapeType="1"/>
            </p:cNvSpPr>
            <p:nvPr/>
          </p:nvSpPr>
          <p:spPr bwMode="auto">
            <a:xfrm>
              <a:off x="385" y="346"/>
              <a:ext cx="52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0" name="Line 12"/>
            <p:cNvSpPr>
              <a:spLocks noChangeShapeType="1"/>
            </p:cNvSpPr>
            <p:nvPr/>
          </p:nvSpPr>
          <p:spPr bwMode="auto">
            <a:xfrm>
              <a:off x="385" y="618"/>
              <a:ext cx="5217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1" name="Freeform 13"/>
            <p:cNvSpPr>
              <a:spLocks/>
            </p:cNvSpPr>
            <p:nvPr/>
          </p:nvSpPr>
          <p:spPr bwMode="auto">
            <a:xfrm>
              <a:off x="1111" y="360"/>
              <a:ext cx="326" cy="251"/>
            </a:xfrm>
            <a:custGeom>
              <a:avLst/>
              <a:gdLst>
                <a:gd name="T0" fmla="*/ 41 w 326"/>
                <a:gd name="T1" fmla="*/ 0 h 251"/>
                <a:gd name="T2" fmla="*/ 4 w 326"/>
                <a:gd name="T3" fmla="*/ 183 h 251"/>
                <a:gd name="T4" fmla="*/ 15 w 326"/>
                <a:gd name="T5" fmla="*/ 227 h 251"/>
                <a:gd name="T6" fmla="*/ 53 w 326"/>
                <a:gd name="T7" fmla="*/ 242 h 251"/>
                <a:gd name="T8" fmla="*/ 115 w 326"/>
                <a:gd name="T9" fmla="*/ 206 h 251"/>
                <a:gd name="T10" fmla="*/ 149 w 326"/>
                <a:gd name="T11" fmla="*/ 124 h 251"/>
                <a:gd name="T12" fmla="*/ 176 w 326"/>
                <a:gd name="T13" fmla="*/ 9 h 251"/>
                <a:gd name="T14" fmla="*/ 152 w 326"/>
                <a:gd name="T15" fmla="*/ 132 h 251"/>
                <a:gd name="T16" fmla="*/ 143 w 326"/>
                <a:gd name="T17" fmla="*/ 183 h 251"/>
                <a:gd name="T18" fmla="*/ 164 w 326"/>
                <a:gd name="T19" fmla="*/ 232 h 251"/>
                <a:gd name="T20" fmla="*/ 240 w 326"/>
                <a:gd name="T21" fmla="*/ 214 h 251"/>
                <a:gd name="T22" fmla="*/ 326 w 326"/>
                <a:gd name="T23" fmla="*/ 12 h 2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6"/>
                <a:gd name="T37" fmla="*/ 0 h 251"/>
                <a:gd name="T38" fmla="*/ 326 w 326"/>
                <a:gd name="T39" fmla="*/ 251 h 2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6" h="251">
                  <a:moveTo>
                    <a:pt x="41" y="0"/>
                  </a:moveTo>
                  <a:cubicBezTo>
                    <a:pt x="35" y="30"/>
                    <a:pt x="8" y="145"/>
                    <a:pt x="4" y="183"/>
                  </a:cubicBezTo>
                  <a:cubicBezTo>
                    <a:pt x="0" y="221"/>
                    <a:pt x="7" y="217"/>
                    <a:pt x="15" y="227"/>
                  </a:cubicBezTo>
                  <a:cubicBezTo>
                    <a:pt x="23" y="237"/>
                    <a:pt x="36" y="246"/>
                    <a:pt x="53" y="242"/>
                  </a:cubicBezTo>
                  <a:cubicBezTo>
                    <a:pt x="69" y="238"/>
                    <a:pt x="99" y="226"/>
                    <a:pt x="115" y="206"/>
                  </a:cubicBezTo>
                  <a:cubicBezTo>
                    <a:pt x="131" y="186"/>
                    <a:pt x="139" y="157"/>
                    <a:pt x="149" y="124"/>
                  </a:cubicBezTo>
                  <a:cubicBezTo>
                    <a:pt x="159" y="91"/>
                    <a:pt x="175" y="8"/>
                    <a:pt x="176" y="9"/>
                  </a:cubicBezTo>
                  <a:cubicBezTo>
                    <a:pt x="177" y="10"/>
                    <a:pt x="157" y="103"/>
                    <a:pt x="152" y="132"/>
                  </a:cubicBezTo>
                  <a:cubicBezTo>
                    <a:pt x="147" y="161"/>
                    <a:pt x="141" y="166"/>
                    <a:pt x="143" y="183"/>
                  </a:cubicBezTo>
                  <a:cubicBezTo>
                    <a:pt x="145" y="200"/>
                    <a:pt x="148" y="227"/>
                    <a:pt x="164" y="232"/>
                  </a:cubicBezTo>
                  <a:cubicBezTo>
                    <a:pt x="180" y="237"/>
                    <a:pt x="213" y="251"/>
                    <a:pt x="240" y="214"/>
                  </a:cubicBezTo>
                  <a:cubicBezTo>
                    <a:pt x="267" y="177"/>
                    <a:pt x="308" y="54"/>
                    <a:pt x="326" y="12"/>
                  </a:cubicBezTo>
                </a:path>
              </a:pathLst>
            </a:custGeom>
            <a:noFill/>
            <a:ln w="57150">
              <a:solidFill>
                <a:srgbClr val="FA31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5612" name="Freeform 14"/>
            <p:cNvSpPr>
              <a:spLocks/>
            </p:cNvSpPr>
            <p:nvPr/>
          </p:nvSpPr>
          <p:spPr bwMode="auto">
            <a:xfrm>
              <a:off x="1400" y="354"/>
              <a:ext cx="488" cy="260"/>
            </a:xfrm>
            <a:custGeom>
              <a:avLst/>
              <a:gdLst>
                <a:gd name="T0" fmla="*/ 40 w 488"/>
                <a:gd name="T1" fmla="*/ 0 h 260"/>
                <a:gd name="T2" fmla="*/ 7 w 488"/>
                <a:gd name="T3" fmla="*/ 213 h 260"/>
                <a:gd name="T4" fmla="*/ 81 w 488"/>
                <a:gd name="T5" fmla="*/ 240 h 260"/>
                <a:gd name="T6" fmla="*/ 151 w 488"/>
                <a:gd name="T7" fmla="*/ 137 h 260"/>
                <a:gd name="T8" fmla="*/ 188 w 488"/>
                <a:gd name="T9" fmla="*/ 15 h 260"/>
                <a:gd name="T10" fmla="*/ 151 w 488"/>
                <a:gd name="T11" fmla="*/ 222 h 260"/>
                <a:gd name="T12" fmla="*/ 259 w 488"/>
                <a:gd name="T13" fmla="*/ 219 h 260"/>
                <a:gd name="T14" fmla="*/ 340 w 488"/>
                <a:gd name="T15" fmla="*/ 9 h 260"/>
                <a:gd name="T16" fmla="*/ 310 w 488"/>
                <a:gd name="T17" fmla="*/ 210 h 260"/>
                <a:gd name="T18" fmla="*/ 388 w 488"/>
                <a:gd name="T19" fmla="*/ 226 h 260"/>
                <a:gd name="T20" fmla="*/ 488 w 488"/>
                <a:gd name="T21" fmla="*/ 6 h 2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8"/>
                <a:gd name="T34" fmla="*/ 0 h 260"/>
                <a:gd name="T35" fmla="*/ 488 w 488"/>
                <a:gd name="T36" fmla="*/ 260 h 2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8" h="260">
                  <a:moveTo>
                    <a:pt x="40" y="0"/>
                  </a:moveTo>
                  <a:cubicBezTo>
                    <a:pt x="34" y="36"/>
                    <a:pt x="0" y="173"/>
                    <a:pt x="7" y="213"/>
                  </a:cubicBezTo>
                  <a:cubicBezTo>
                    <a:pt x="14" y="253"/>
                    <a:pt x="57" y="253"/>
                    <a:pt x="81" y="240"/>
                  </a:cubicBezTo>
                  <a:cubicBezTo>
                    <a:pt x="105" y="227"/>
                    <a:pt x="133" y="174"/>
                    <a:pt x="151" y="137"/>
                  </a:cubicBezTo>
                  <a:cubicBezTo>
                    <a:pt x="169" y="100"/>
                    <a:pt x="188" y="1"/>
                    <a:pt x="188" y="15"/>
                  </a:cubicBezTo>
                  <a:cubicBezTo>
                    <a:pt x="188" y="29"/>
                    <a:pt x="139" y="188"/>
                    <a:pt x="151" y="222"/>
                  </a:cubicBezTo>
                  <a:cubicBezTo>
                    <a:pt x="163" y="256"/>
                    <a:pt x="228" y="254"/>
                    <a:pt x="259" y="219"/>
                  </a:cubicBezTo>
                  <a:cubicBezTo>
                    <a:pt x="290" y="184"/>
                    <a:pt x="332" y="10"/>
                    <a:pt x="340" y="9"/>
                  </a:cubicBezTo>
                  <a:cubicBezTo>
                    <a:pt x="348" y="8"/>
                    <a:pt x="302" y="174"/>
                    <a:pt x="310" y="210"/>
                  </a:cubicBezTo>
                  <a:cubicBezTo>
                    <a:pt x="318" y="246"/>
                    <a:pt x="358" y="260"/>
                    <a:pt x="388" y="226"/>
                  </a:cubicBezTo>
                  <a:cubicBezTo>
                    <a:pt x="418" y="192"/>
                    <a:pt x="467" y="52"/>
                    <a:pt x="488" y="6"/>
                  </a:cubicBezTo>
                </a:path>
              </a:pathLst>
            </a:custGeom>
            <a:noFill/>
            <a:ln w="57150">
              <a:solidFill>
                <a:srgbClr val="FA31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5613" name="Freeform 15"/>
            <p:cNvSpPr>
              <a:spLocks/>
            </p:cNvSpPr>
            <p:nvPr/>
          </p:nvSpPr>
          <p:spPr bwMode="auto">
            <a:xfrm>
              <a:off x="1832" y="347"/>
              <a:ext cx="248" cy="257"/>
            </a:xfrm>
            <a:custGeom>
              <a:avLst/>
              <a:gdLst>
                <a:gd name="T0" fmla="*/ 55 w 248"/>
                <a:gd name="T1" fmla="*/ 4 h 257"/>
                <a:gd name="T2" fmla="*/ 6 w 248"/>
                <a:gd name="T3" fmla="*/ 194 h 257"/>
                <a:gd name="T4" fmla="*/ 17 w 248"/>
                <a:gd name="T5" fmla="*/ 239 h 257"/>
                <a:gd name="T6" fmla="*/ 55 w 248"/>
                <a:gd name="T7" fmla="*/ 253 h 257"/>
                <a:gd name="T8" fmla="*/ 117 w 248"/>
                <a:gd name="T9" fmla="*/ 217 h 257"/>
                <a:gd name="T10" fmla="*/ 162 w 248"/>
                <a:gd name="T11" fmla="*/ 136 h 257"/>
                <a:gd name="T12" fmla="*/ 202 w 248"/>
                <a:gd name="T13" fmla="*/ 10 h 257"/>
                <a:gd name="T14" fmla="*/ 145 w 248"/>
                <a:gd name="T15" fmla="*/ 194 h 257"/>
                <a:gd name="T16" fmla="*/ 165 w 248"/>
                <a:gd name="T17" fmla="*/ 243 h 257"/>
                <a:gd name="T18" fmla="*/ 248 w 248"/>
                <a:gd name="T19" fmla="*/ 193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8"/>
                <a:gd name="T31" fmla="*/ 0 h 257"/>
                <a:gd name="T32" fmla="*/ 248 w 248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8" h="257">
                  <a:moveTo>
                    <a:pt x="55" y="4"/>
                  </a:moveTo>
                  <a:cubicBezTo>
                    <a:pt x="47" y="36"/>
                    <a:pt x="12" y="155"/>
                    <a:pt x="6" y="194"/>
                  </a:cubicBezTo>
                  <a:cubicBezTo>
                    <a:pt x="0" y="233"/>
                    <a:pt x="9" y="228"/>
                    <a:pt x="17" y="239"/>
                  </a:cubicBezTo>
                  <a:cubicBezTo>
                    <a:pt x="25" y="249"/>
                    <a:pt x="38" y="257"/>
                    <a:pt x="55" y="253"/>
                  </a:cubicBezTo>
                  <a:cubicBezTo>
                    <a:pt x="71" y="250"/>
                    <a:pt x="99" y="236"/>
                    <a:pt x="117" y="217"/>
                  </a:cubicBezTo>
                  <a:cubicBezTo>
                    <a:pt x="135" y="198"/>
                    <a:pt x="148" y="170"/>
                    <a:pt x="162" y="136"/>
                  </a:cubicBezTo>
                  <a:cubicBezTo>
                    <a:pt x="176" y="102"/>
                    <a:pt x="205" y="0"/>
                    <a:pt x="202" y="10"/>
                  </a:cubicBezTo>
                  <a:cubicBezTo>
                    <a:pt x="199" y="20"/>
                    <a:pt x="151" y="155"/>
                    <a:pt x="145" y="194"/>
                  </a:cubicBezTo>
                  <a:cubicBezTo>
                    <a:pt x="139" y="233"/>
                    <a:pt x="148" y="243"/>
                    <a:pt x="165" y="243"/>
                  </a:cubicBezTo>
                  <a:cubicBezTo>
                    <a:pt x="182" y="243"/>
                    <a:pt x="231" y="203"/>
                    <a:pt x="248" y="193"/>
                  </a:cubicBezTo>
                </a:path>
              </a:pathLst>
            </a:custGeom>
            <a:noFill/>
            <a:ln w="57150">
              <a:solidFill>
                <a:srgbClr val="FA31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grpSp>
          <p:nvGrpSpPr>
            <p:cNvPr id="25614" name="Group 16"/>
            <p:cNvGrpSpPr>
              <a:grpSpLocks/>
            </p:cNvGrpSpPr>
            <p:nvPr/>
          </p:nvGrpSpPr>
          <p:grpSpPr bwMode="auto">
            <a:xfrm>
              <a:off x="2744" y="119"/>
              <a:ext cx="2155" cy="771"/>
              <a:chOff x="3036" y="754"/>
              <a:chExt cx="2155" cy="876"/>
            </a:xfrm>
          </p:grpSpPr>
          <p:sp>
            <p:nvSpPr>
              <p:cNvPr id="25641" name="Freeform 17"/>
              <p:cNvSpPr>
                <a:spLocks/>
              </p:cNvSpPr>
              <p:nvPr/>
            </p:nvSpPr>
            <p:spPr bwMode="auto">
              <a:xfrm>
                <a:off x="3822" y="754"/>
                <a:ext cx="297" cy="562"/>
              </a:xfrm>
              <a:custGeom>
                <a:avLst/>
                <a:gdLst>
                  <a:gd name="T0" fmla="*/ 0 w 670"/>
                  <a:gd name="T1" fmla="*/ 428 h 1144"/>
                  <a:gd name="T2" fmla="*/ 162 w 670"/>
                  <a:gd name="T3" fmla="*/ 196 h 1144"/>
                  <a:gd name="T4" fmla="*/ 234 w 670"/>
                  <a:gd name="T5" fmla="*/ 51 h 1144"/>
                  <a:gd name="T6" fmla="*/ 211 w 670"/>
                  <a:gd name="T7" fmla="*/ 4 h 1144"/>
                  <a:gd name="T8" fmla="*/ 162 w 670"/>
                  <a:gd name="T9" fmla="*/ 25 h 1144"/>
                  <a:gd name="T10" fmla="*/ 118 w 670"/>
                  <a:gd name="T11" fmla="*/ 141 h 1144"/>
                  <a:gd name="T12" fmla="*/ 74 w 670"/>
                  <a:gd name="T13" fmla="*/ 295 h 1144"/>
                  <a:gd name="T14" fmla="*/ 32 w 670"/>
                  <a:gd name="T15" fmla="*/ 513 h 1144"/>
                  <a:gd name="T16" fmla="*/ 108 w 670"/>
                  <a:gd name="T17" fmla="*/ 551 h 1144"/>
                  <a:gd name="T18" fmla="*/ 178 w 670"/>
                  <a:gd name="T19" fmla="*/ 445 h 1144"/>
                  <a:gd name="T20" fmla="*/ 193 w 670"/>
                  <a:gd name="T21" fmla="*/ 327 h 1144"/>
                  <a:gd name="T22" fmla="*/ 143 w 670"/>
                  <a:gd name="T23" fmla="*/ 291 h 1144"/>
                  <a:gd name="T24" fmla="*/ 70 w 670"/>
                  <a:gd name="T25" fmla="*/ 339 h 1144"/>
                  <a:gd name="T26" fmla="*/ 39 w 670"/>
                  <a:gd name="T27" fmla="*/ 524 h 1144"/>
                  <a:gd name="T28" fmla="*/ 148 w 670"/>
                  <a:gd name="T29" fmla="*/ 515 h 1144"/>
                  <a:gd name="T30" fmla="*/ 297 w 670"/>
                  <a:gd name="T31" fmla="*/ 303 h 11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70"/>
                  <a:gd name="T49" fmla="*/ 0 h 1144"/>
                  <a:gd name="T50" fmla="*/ 670 w 670"/>
                  <a:gd name="T51" fmla="*/ 1144 h 114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70" h="1144">
                    <a:moveTo>
                      <a:pt x="0" y="871"/>
                    </a:moveTo>
                    <a:cubicBezTo>
                      <a:pt x="139" y="692"/>
                      <a:pt x="277" y="526"/>
                      <a:pt x="365" y="398"/>
                    </a:cubicBezTo>
                    <a:cubicBezTo>
                      <a:pt x="453" y="270"/>
                      <a:pt x="508" y="168"/>
                      <a:pt x="527" y="104"/>
                    </a:cubicBezTo>
                    <a:cubicBezTo>
                      <a:pt x="546" y="39"/>
                      <a:pt x="503" y="18"/>
                      <a:pt x="476" y="9"/>
                    </a:cubicBezTo>
                    <a:cubicBezTo>
                      <a:pt x="449" y="0"/>
                      <a:pt x="401" y="4"/>
                      <a:pt x="366" y="51"/>
                    </a:cubicBezTo>
                    <a:cubicBezTo>
                      <a:pt x="331" y="97"/>
                      <a:pt x="300" y="195"/>
                      <a:pt x="267" y="287"/>
                    </a:cubicBezTo>
                    <a:cubicBezTo>
                      <a:pt x="234" y="379"/>
                      <a:pt x="201" y="476"/>
                      <a:pt x="168" y="601"/>
                    </a:cubicBezTo>
                    <a:cubicBezTo>
                      <a:pt x="135" y="727"/>
                      <a:pt x="59" y="957"/>
                      <a:pt x="72" y="1044"/>
                    </a:cubicBezTo>
                    <a:cubicBezTo>
                      <a:pt x="85" y="1131"/>
                      <a:pt x="189" y="1144"/>
                      <a:pt x="244" y="1121"/>
                    </a:cubicBezTo>
                    <a:cubicBezTo>
                      <a:pt x="299" y="1098"/>
                      <a:pt x="369" y="981"/>
                      <a:pt x="401" y="905"/>
                    </a:cubicBezTo>
                    <a:cubicBezTo>
                      <a:pt x="433" y="829"/>
                      <a:pt x="449" y="717"/>
                      <a:pt x="436" y="665"/>
                    </a:cubicBezTo>
                    <a:cubicBezTo>
                      <a:pt x="423" y="613"/>
                      <a:pt x="368" y="589"/>
                      <a:pt x="322" y="593"/>
                    </a:cubicBezTo>
                    <a:cubicBezTo>
                      <a:pt x="276" y="597"/>
                      <a:pt x="196" y="611"/>
                      <a:pt x="157" y="690"/>
                    </a:cubicBezTo>
                    <a:cubicBezTo>
                      <a:pt x="118" y="769"/>
                      <a:pt x="59" y="1006"/>
                      <a:pt x="88" y="1066"/>
                    </a:cubicBezTo>
                    <a:cubicBezTo>
                      <a:pt x="117" y="1126"/>
                      <a:pt x="237" y="1124"/>
                      <a:pt x="334" y="1049"/>
                    </a:cubicBezTo>
                    <a:cubicBezTo>
                      <a:pt x="431" y="974"/>
                      <a:pt x="614" y="689"/>
                      <a:pt x="670" y="617"/>
                    </a:cubicBezTo>
                  </a:path>
                </a:pathLst>
              </a:custGeom>
              <a:noFill/>
              <a:ln w="57150">
                <a:solidFill>
                  <a:srgbClr val="FA311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5642" name="Group 18"/>
              <p:cNvGrpSpPr>
                <a:grpSpLocks/>
              </p:cNvGrpSpPr>
              <p:nvPr/>
            </p:nvGrpSpPr>
            <p:grpSpPr bwMode="auto">
              <a:xfrm>
                <a:off x="3036" y="1044"/>
                <a:ext cx="322" cy="267"/>
                <a:chOff x="3606" y="1964"/>
                <a:chExt cx="1538" cy="940"/>
              </a:xfrm>
            </p:grpSpPr>
            <p:sp>
              <p:nvSpPr>
                <p:cNvPr id="25655" name="Freeform 19"/>
                <p:cNvSpPr>
                  <a:spLocks/>
                </p:cNvSpPr>
                <p:nvPr/>
              </p:nvSpPr>
              <p:spPr bwMode="auto">
                <a:xfrm>
                  <a:off x="3606" y="1979"/>
                  <a:ext cx="317" cy="907"/>
                </a:xfrm>
                <a:custGeom>
                  <a:avLst/>
                  <a:gdLst>
                    <a:gd name="T0" fmla="*/ 317 w 317"/>
                    <a:gd name="T1" fmla="*/ 0 h 907"/>
                    <a:gd name="T2" fmla="*/ 0 w 317"/>
                    <a:gd name="T3" fmla="*/ 907 h 907"/>
                    <a:gd name="T4" fmla="*/ 0 60000 65536"/>
                    <a:gd name="T5" fmla="*/ 0 60000 65536"/>
                    <a:gd name="T6" fmla="*/ 0 w 317"/>
                    <a:gd name="T7" fmla="*/ 0 h 907"/>
                    <a:gd name="T8" fmla="*/ 317 w 317"/>
                    <a:gd name="T9" fmla="*/ 907 h 90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7" h="907">
                      <a:moveTo>
                        <a:pt x="317" y="0"/>
                      </a:moveTo>
                      <a:cubicBezTo>
                        <a:pt x="185" y="378"/>
                        <a:pt x="53" y="756"/>
                        <a:pt x="0" y="907"/>
                      </a:cubicBezTo>
                    </a:path>
                  </a:pathLst>
                </a:custGeom>
                <a:noFill/>
                <a:ln w="57150">
                  <a:solidFill>
                    <a:srgbClr val="FA311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56" name="Freeform 20"/>
                <p:cNvSpPr>
                  <a:spLocks/>
                </p:cNvSpPr>
                <p:nvPr/>
              </p:nvSpPr>
              <p:spPr bwMode="auto">
                <a:xfrm>
                  <a:off x="3808" y="1964"/>
                  <a:ext cx="1336" cy="940"/>
                </a:xfrm>
                <a:custGeom>
                  <a:avLst/>
                  <a:gdLst>
                    <a:gd name="T0" fmla="*/ 0 w 1336"/>
                    <a:gd name="T1" fmla="*/ 376 h 940"/>
                    <a:gd name="T2" fmla="*/ 156 w 1336"/>
                    <a:gd name="T3" fmla="*/ 168 h 940"/>
                    <a:gd name="T4" fmla="*/ 352 w 1336"/>
                    <a:gd name="T5" fmla="*/ 24 h 940"/>
                    <a:gd name="T6" fmla="*/ 532 w 1336"/>
                    <a:gd name="T7" fmla="*/ 36 h 940"/>
                    <a:gd name="T8" fmla="*/ 628 w 1336"/>
                    <a:gd name="T9" fmla="*/ 220 h 940"/>
                    <a:gd name="T10" fmla="*/ 478 w 1336"/>
                    <a:gd name="T11" fmla="*/ 740 h 940"/>
                    <a:gd name="T12" fmla="*/ 528 w 1336"/>
                    <a:gd name="T13" fmla="*/ 924 h 940"/>
                    <a:gd name="T14" fmla="*/ 796 w 1336"/>
                    <a:gd name="T15" fmla="*/ 786 h 940"/>
                    <a:gd name="T16" fmla="*/ 1336 w 1336"/>
                    <a:gd name="T17" fmla="*/ 0 h 94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36"/>
                    <a:gd name="T28" fmla="*/ 0 h 940"/>
                    <a:gd name="T29" fmla="*/ 1336 w 1336"/>
                    <a:gd name="T30" fmla="*/ 940 h 94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36" h="940">
                      <a:moveTo>
                        <a:pt x="0" y="376"/>
                      </a:moveTo>
                      <a:cubicBezTo>
                        <a:pt x="26" y="341"/>
                        <a:pt x="97" y="227"/>
                        <a:pt x="156" y="168"/>
                      </a:cubicBezTo>
                      <a:cubicBezTo>
                        <a:pt x="215" y="109"/>
                        <a:pt x="289" y="46"/>
                        <a:pt x="352" y="24"/>
                      </a:cubicBezTo>
                      <a:cubicBezTo>
                        <a:pt x="415" y="2"/>
                        <a:pt x="486" y="3"/>
                        <a:pt x="532" y="36"/>
                      </a:cubicBezTo>
                      <a:cubicBezTo>
                        <a:pt x="578" y="69"/>
                        <a:pt x="637" y="103"/>
                        <a:pt x="628" y="220"/>
                      </a:cubicBezTo>
                      <a:cubicBezTo>
                        <a:pt x="619" y="337"/>
                        <a:pt x="495" y="623"/>
                        <a:pt x="478" y="740"/>
                      </a:cubicBezTo>
                      <a:cubicBezTo>
                        <a:pt x="461" y="857"/>
                        <a:pt x="475" y="916"/>
                        <a:pt x="528" y="924"/>
                      </a:cubicBezTo>
                      <a:cubicBezTo>
                        <a:pt x="581" y="932"/>
                        <a:pt x="661" y="940"/>
                        <a:pt x="796" y="786"/>
                      </a:cubicBezTo>
                      <a:cubicBezTo>
                        <a:pt x="931" y="632"/>
                        <a:pt x="1224" y="164"/>
                        <a:pt x="1336" y="0"/>
                      </a:cubicBezTo>
                    </a:path>
                  </a:pathLst>
                </a:custGeom>
                <a:noFill/>
                <a:ln w="57150">
                  <a:solidFill>
                    <a:srgbClr val="FA311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643" name="Group 21"/>
              <p:cNvGrpSpPr>
                <a:grpSpLocks/>
              </p:cNvGrpSpPr>
              <p:nvPr/>
            </p:nvGrpSpPr>
            <p:grpSpPr bwMode="auto">
              <a:xfrm>
                <a:off x="3198" y="1044"/>
                <a:ext cx="434" cy="586"/>
                <a:chOff x="930" y="2122"/>
                <a:chExt cx="978" cy="1193"/>
              </a:xfrm>
            </p:grpSpPr>
            <p:sp>
              <p:nvSpPr>
                <p:cNvPr id="25653" name="Freeform 22"/>
                <p:cNvSpPr>
                  <a:spLocks/>
                </p:cNvSpPr>
                <p:nvPr/>
              </p:nvSpPr>
              <p:spPr bwMode="auto">
                <a:xfrm>
                  <a:off x="930" y="2125"/>
                  <a:ext cx="367" cy="1190"/>
                </a:xfrm>
                <a:custGeom>
                  <a:avLst/>
                  <a:gdLst>
                    <a:gd name="T0" fmla="*/ 367 w 753"/>
                    <a:gd name="T1" fmla="*/ 0 h 1926"/>
                    <a:gd name="T2" fmla="*/ 0 w 753"/>
                    <a:gd name="T3" fmla="*/ 1190 h 1926"/>
                    <a:gd name="T4" fmla="*/ 0 60000 65536"/>
                    <a:gd name="T5" fmla="*/ 0 60000 65536"/>
                    <a:gd name="T6" fmla="*/ 0 w 753"/>
                    <a:gd name="T7" fmla="*/ 0 h 1926"/>
                    <a:gd name="T8" fmla="*/ 753 w 753"/>
                    <a:gd name="T9" fmla="*/ 1926 h 192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53" h="1926">
                      <a:moveTo>
                        <a:pt x="753" y="0"/>
                      </a:moveTo>
                      <a:cubicBezTo>
                        <a:pt x="628" y="321"/>
                        <a:pt x="157" y="1525"/>
                        <a:pt x="0" y="1926"/>
                      </a:cubicBezTo>
                    </a:path>
                  </a:pathLst>
                </a:custGeom>
                <a:noFill/>
                <a:ln w="57150">
                  <a:solidFill>
                    <a:srgbClr val="FA311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54" name="Freeform 23"/>
                <p:cNvSpPr>
                  <a:spLocks/>
                </p:cNvSpPr>
                <p:nvPr/>
              </p:nvSpPr>
              <p:spPr bwMode="auto">
                <a:xfrm>
                  <a:off x="1231" y="2122"/>
                  <a:ext cx="677" cy="562"/>
                </a:xfrm>
                <a:custGeom>
                  <a:avLst/>
                  <a:gdLst>
                    <a:gd name="T0" fmla="*/ 0 w 677"/>
                    <a:gd name="T1" fmla="*/ 228 h 562"/>
                    <a:gd name="T2" fmla="*/ 111 w 677"/>
                    <a:gd name="T3" fmla="*/ 60 h 562"/>
                    <a:gd name="T4" fmla="*/ 216 w 677"/>
                    <a:gd name="T5" fmla="*/ 3 h 562"/>
                    <a:gd name="T6" fmla="*/ 283 w 677"/>
                    <a:gd name="T7" fmla="*/ 42 h 562"/>
                    <a:gd name="T8" fmla="*/ 302 w 677"/>
                    <a:gd name="T9" fmla="*/ 121 h 562"/>
                    <a:gd name="T10" fmla="*/ 290 w 677"/>
                    <a:gd name="T11" fmla="*/ 213 h 562"/>
                    <a:gd name="T12" fmla="*/ 238 w 677"/>
                    <a:gd name="T13" fmla="*/ 532 h 562"/>
                    <a:gd name="T14" fmla="*/ 677 w 677"/>
                    <a:gd name="T15" fmla="*/ 34 h 5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77"/>
                    <a:gd name="T25" fmla="*/ 0 h 562"/>
                    <a:gd name="T26" fmla="*/ 677 w 677"/>
                    <a:gd name="T27" fmla="*/ 562 h 5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77" h="562">
                      <a:moveTo>
                        <a:pt x="0" y="228"/>
                      </a:moveTo>
                      <a:cubicBezTo>
                        <a:pt x="39" y="162"/>
                        <a:pt x="75" y="97"/>
                        <a:pt x="111" y="60"/>
                      </a:cubicBezTo>
                      <a:cubicBezTo>
                        <a:pt x="147" y="22"/>
                        <a:pt x="188" y="6"/>
                        <a:pt x="216" y="3"/>
                      </a:cubicBezTo>
                      <a:cubicBezTo>
                        <a:pt x="245" y="0"/>
                        <a:pt x="269" y="23"/>
                        <a:pt x="283" y="42"/>
                      </a:cubicBezTo>
                      <a:cubicBezTo>
                        <a:pt x="297" y="62"/>
                        <a:pt x="301" y="93"/>
                        <a:pt x="302" y="121"/>
                      </a:cubicBezTo>
                      <a:cubicBezTo>
                        <a:pt x="304" y="150"/>
                        <a:pt x="301" y="144"/>
                        <a:pt x="290" y="213"/>
                      </a:cubicBezTo>
                      <a:cubicBezTo>
                        <a:pt x="280" y="281"/>
                        <a:pt x="174" y="562"/>
                        <a:pt x="238" y="532"/>
                      </a:cubicBezTo>
                      <a:cubicBezTo>
                        <a:pt x="302" y="502"/>
                        <a:pt x="586" y="138"/>
                        <a:pt x="677" y="34"/>
                      </a:cubicBezTo>
                    </a:path>
                  </a:pathLst>
                </a:custGeom>
                <a:noFill/>
                <a:ln w="57150">
                  <a:solidFill>
                    <a:srgbClr val="FA311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5644" name="Freeform 24"/>
              <p:cNvSpPr>
                <a:spLocks/>
              </p:cNvSpPr>
              <p:nvPr/>
            </p:nvSpPr>
            <p:spPr bwMode="auto">
              <a:xfrm>
                <a:off x="3560" y="1036"/>
                <a:ext cx="342" cy="291"/>
              </a:xfrm>
              <a:custGeom>
                <a:avLst/>
                <a:gdLst>
                  <a:gd name="T0" fmla="*/ 167 w 771"/>
                  <a:gd name="T1" fmla="*/ 121 h 594"/>
                  <a:gd name="T2" fmla="*/ 163 w 771"/>
                  <a:gd name="T3" fmla="*/ 52 h 594"/>
                  <a:gd name="T4" fmla="*/ 130 w 771"/>
                  <a:gd name="T5" fmla="*/ 14 h 594"/>
                  <a:gd name="T6" fmla="*/ 78 w 771"/>
                  <a:gd name="T7" fmla="*/ 25 h 594"/>
                  <a:gd name="T8" fmla="*/ 25 w 771"/>
                  <a:gd name="T9" fmla="*/ 97 h 594"/>
                  <a:gd name="T10" fmla="*/ 2 w 771"/>
                  <a:gd name="T11" fmla="*/ 214 h 594"/>
                  <a:gd name="T12" fmla="*/ 38 w 771"/>
                  <a:gd name="T13" fmla="*/ 274 h 594"/>
                  <a:gd name="T14" fmla="*/ 105 w 771"/>
                  <a:gd name="T15" fmla="*/ 262 h 594"/>
                  <a:gd name="T16" fmla="*/ 146 w 771"/>
                  <a:gd name="T17" fmla="*/ 189 h 594"/>
                  <a:gd name="T18" fmla="*/ 207 w 771"/>
                  <a:gd name="T19" fmla="*/ 11 h 594"/>
                  <a:gd name="T20" fmla="*/ 145 w 771"/>
                  <a:gd name="T21" fmla="*/ 254 h 594"/>
                  <a:gd name="T22" fmla="*/ 208 w 771"/>
                  <a:gd name="T23" fmla="*/ 230 h 594"/>
                  <a:gd name="T24" fmla="*/ 342 w 771"/>
                  <a:gd name="T25" fmla="*/ 10 h 5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71"/>
                  <a:gd name="T40" fmla="*/ 0 h 594"/>
                  <a:gd name="T41" fmla="*/ 771 w 771"/>
                  <a:gd name="T42" fmla="*/ 594 h 59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71" h="594">
                    <a:moveTo>
                      <a:pt x="377" y="248"/>
                    </a:moveTo>
                    <a:cubicBezTo>
                      <a:pt x="375" y="225"/>
                      <a:pt x="382" y="143"/>
                      <a:pt x="368" y="106"/>
                    </a:cubicBezTo>
                    <a:cubicBezTo>
                      <a:pt x="354" y="69"/>
                      <a:pt x="326" y="37"/>
                      <a:pt x="293" y="28"/>
                    </a:cubicBezTo>
                    <a:cubicBezTo>
                      <a:pt x="261" y="19"/>
                      <a:pt x="216" y="22"/>
                      <a:pt x="176" y="51"/>
                    </a:cubicBezTo>
                    <a:cubicBezTo>
                      <a:pt x="137" y="79"/>
                      <a:pt x="86" y="134"/>
                      <a:pt x="57" y="198"/>
                    </a:cubicBezTo>
                    <a:cubicBezTo>
                      <a:pt x="28" y="263"/>
                      <a:pt x="0" y="376"/>
                      <a:pt x="5" y="436"/>
                    </a:cubicBezTo>
                    <a:cubicBezTo>
                      <a:pt x="10" y="496"/>
                      <a:pt x="47" y="543"/>
                      <a:pt x="86" y="559"/>
                    </a:cubicBezTo>
                    <a:cubicBezTo>
                      <a:pt x="125" y="575"/>
                      <a:pt x="197" y="563"/>
                      <a:pt x="237" y="534"/>
                    </a:cubicBezTo>
                    <a:cubicBezTo>
                      <a:pt x="278" y="505"/>
                      <a:pt x="291" y="471"/>
                      <a:pt x="329" y="386"/>
                    </a:cubicBezTo>
                    <a:cubicBezTo>
                      <a:pt x="367" y="301"/>
                      <a:pt x="466" y="0"/>
                      <a:pt x="466" y="22"/>
                    </a:cubicBezTo>
                    <a:cubicBezTo>
                      <a:pt x="466" y="44"/>
                      <a:pt x="326" y="444"/>
                      <a:pt x="327" y="519"/>
                    </a:cubicBezTo>
                    <a:cubicBezTo>
                      <a:pt x="328" y="594"/>
                      <a:pt x="396" y="553"/>
                      <a:pt x="470" y="470"/>
                    </a:cubicBezTo>
                    <a:cubicBezTo>
                      <a:pt x="544" y="387"/>
                      <a:pt x="708" y="114"/>
                      <a:pt x="771" y="20"/>
                    </a:cubicBezTo>
                  </a:path>
                </a:pathLst>
              </a:custGeom>
              <a:noFill/>
              <a:ln w="57150">
                <a:solidFill>
                  <a:srgbClr val="FA311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45" name="Freeform 25"/>
              <p:cNvSpPr>
                <a:spLocks/>
              </p:cNvSpPr>
              <p:nvPr/>
            </p:nvSpPr>
            <p:spPr bwMode="auto">
              <a:xfrm>
                <a:off x="4063" y="1044"/>
                <a:ext cx="222" cy="271"/>
              </a:xfrm>
              <a:custGeom>
                <a:avLst/>
                <a:gdLst>
                  <a:gd name="T0" fmla="*/ 59 w 500"/>
                  <a:gd name="T1" fmla="*/ 0 h 551"/>
                  <a:gd name="T2" fmla="*/ 17 w 500"/>
                  <a:gd name="T3" fmla="*/ 135 h 551"/>
                  <a:gd name="T4" fmla="*/ 1 w 500"/>
                  <a:gd name="T5" fmla="*/ 205 h 551"/>
                  <a:gd name="T6" fmla="*/ 11 w 500"/>
                  <a:gd name="T7" fmla="*/ 252 h 551"/>
                  <a:gd name="T8" fmla="*/ 45 w 500"/>
                  <a:gd name="T9" fmla="*/ 267 h 551"/>
                  <a:gd name="T10" fmla="*/ 102 w 500"/>
                  <a:gd name="T11" fmla="*/ 229 h 551"/>
                  <a:gd name="T12" fmla="*/ 144 w 500"/>
                  <a:gd name="T13" fmla="*/ 144 h 551"/>
                  <a:gd name="T14" fmla="*/ 192 w 500"/>
                  <a:gd name="T15" fmla="*/ 12 h 551"/>
                  <a:gd name="T16" fmla="*/ 155 w 500"/>
                  <a:gd name="T17" fmla="*/ 130 h 551"/>
                  <a:gd name="T18" fmla="*/ 128 w 500"/>
                  <a:gd name="T19" fmla="*/ 205 h 551"/>
                  <a:gd name="T20" fmla="*/ 147 w 500"/>
                  <a:gd name="T21" fmla="*/ 257 h 551"/>
                  <a:gd name="T22" fmla="*/ 222 w 500"/>
                  <a:gd name="T23" fmla="*/ 204 h 55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00"/>
                  <a:gd name="T37" fmla="*/ 0 h 551"/>
                  <a:gd name="T38" fmla="*/ 500 w 500"/>
                  <a:gd name="T39" fmla="*/ 551 h 55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00" h="551">
                    <a:moveTo>
                      <a:pt x="134" y="0"/>
                    </a:moveTo>
                    <a:cubicBezTo>
                      <a:pt x="119" y="45"/>
                      <a:pt x="61" y="204"/>
                      <a:pt x="39" y="274"/>
                    </a:cubicBezTo>
                    <a:cubicBezTo>
                      <a:pt x="17" y="344"/>
                      <a:pt x="5" y="378"/>
                      <a:pt x="3" y="417"/>
                    </a:cubicBezTo>
                    <a:cubicBezTo>
                      <a:pt x="0" y="457"/>
                      <a:pt x="8" y="490"/>
                      <a:pt x="25" y="512"/>
                    </a:cubicBezTo>
                    <a:cubicBezTo>
                      <a:pt x="42" y="533"/>
                      <a:pt x="68" y="551"/>
                      <a:pt x="102" y="543"/>
                    </a:cubicBezTo>
                    <a:cubicBezTo>
                      <a:pt x="136" y="535"/>
                      <a:pt x="193" y="507"/>
                      <a:pt x="230" y="466"/>
                    </a:cubicBezTo>
                    <a:cubicBezTo>
                      <a:pt x="267" y="424"/>
                      <a:pt x="290" y="366"/>
                      <a:pt x="324" y="292"/>
                    </a:cubicBezTo>
                    <a:cubicBezTo>
                      <a:pt x="358" y="218"/>
                      <a:pt x="428" y="29"/>
                      <a:pt x="432" y="24"/>
                    </a:cubicBezTo>
                    <a:cubicBezTo>
                      <a:pt x="436" y="19"/>
                      <a:pt x="372" y="198"/>
                      <a:pt x="348" y="264"/>
                    </a:cubicBezTo>
                    <a:cubicBezTo>
                      <a:pt x="324" y="330"/>
                      <a:pt x="291" y="374"/>
                      <a:pt x="288" y="417"/>
                    </a:cubicBezTo>
                    <a:cubicBezTo>
                      <a:pt x="285" y="460"/>
                      <a:pt x="295" y="522"/>
                      <a:pt x="330" y="522"/>
                    </a:cubicBezTo>
                    <a:cubicBezTo>
                      <a:pt x="365" y="522"/>
                      <a:pt x="465" y="436"/>
                      <a:pt x="500" y="414"/>
                    </a:cubicBezTo>
                  </a:path>
                </a:pathLst>
              </a:custGeom>
              <a:noFill/>
              <a:ln w="57150">
                <a:solidFill>
                  <a:srgbClr val="FA311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46" name="Freeform 26"/>
              <p:cNvSpPr>
                <a:spLocks/>
              </p:cNvSpPr>
              <p:nvPr/>
            </p:nvSpPr>
            <p:spPr bwMode="auto">
              <a:xfrm>
                <a:off x="4279" y="1048"/>
                <a:ext cx="355" cy="268"/>
              </a:xfrm>
              <a:custGeom>
                <a:avLst/>
                <a:gdLst>
                  <a:gd name="T0" fmla="*/ 0 w 800"/>
                  <a:gd name="T1" fmla="*/ 207 h 545"/>
                  <a:gd name="T2" fmla="*/ 40 w 800"/>
                  <a:gd name="T3" fmla="*/ 265 h 545"/>
                  <a:gd name="T4" fmla="*/ 106 w 800"/>
                  <a:gd name="T5" fmla="*/ 195 h 545"/>
                  <a:gd name="T6" fmla="*/ 200 w 800"/>
                  <a:gd name="T7" fmla="*/ 6 h 545"/>
                  <a:gd name="T8" fmla="*/ 154 w 800"/>
                  <a:gd name="T9" fmla="*/ 234 h 545"/>
                  <a:gd name="T10" fmla="*/ 221 w 800"/>
                  <a:gd name="T11" fmla="*/ 210 h 545"/>
                  <a:gd name="T12" fmla="*/ 355 w 800"/>
                  <a:gd name="T13" fmla="*/ 8 h 5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00"/>
                  <a:gd name="T22" fmla="*/ 0 h 545"/>
                  <a:gd name="T23" fmla="*/ 800 w 800"/>
                  <a:gd name="T24" fmla="*/ 545 h 5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00" h="545">
                    <a:moveTo>
                      <a:pt x="0" y="421"/>
                    </a:moveTo>
                    <a:cubicBezTo>
                      <a:pt x="16" y="438"/>
                      <a:pt x="51" y="542"/>
                      <a:pt x="91" y="538"/>
                    </a:cubicBezTo>
                    <a:cubicBezTo>
                      <a:pt x="131" y="534"/>
                      <a:pt x="180" y="485"/>
                      <a:pt x="240" y="397"/>
                    </a:cubicBezTo>
                    <a:cubicBezTo>
                      <a:pt x="300" y="309"/>
                      <a:pt x="432" y="0"/>
                      <a:pt x="450" y="13"/>
                    </a:cubicBezTo>
                    <a:cubicBezTo>
                      <a:pt x="468" y="26"/>
                      <a:pt x="338" y="407"/>
                      <a:pt x="346" y="476"/>
                    </a:cubicBezTo>
                    <a:cubicBezTo>
                      <a:pt x="354" y="545"/>
                      <a:pt x="422" y="504"/>
                      <a:pt x="498" y="427"/>
                    </a:cubicBezTo>
                    <a:cubicBezTo>
                      <a:pt x="574" y="350"/>
                      <a:pt x="737" y="102"/>
                      <a:pt x="800" y="16"/>
                    </a:cubicBezTo>
                  </a:path>
                </a:pathLst>
              </a:custGeom>
              <a:noFill/>
              <a:ln w="57150">
                <a:solidFill>
                  <a:srgbClr val="FA311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47" name="Freeform 27"/>
              <p:cNvSpPr>
                <a:spLocks/>
              </p:cNvSpPr>
              <p:nvPr/>
            </p:nvSpPr>
            <p:spPr bwMode="auto">
              <a:xfrm>
                <a:off x="4577" y="1042"/>
                <a:ext cx="103" cy="276"/>
              </a:xfrm>
              <a:custGeom>
                <a:avLst/>
                <a:gdLst>
                  <a:gd name="T0" fmla="*/ 66 w 233"/>
                  <a:gd name="T1" fmla="*/ 0 h 560"/>
                  <a:gd name="T2" fmla="*/ 1 w 233"/>
                  <a:gd name="T3" fmla="*/ 234 h 560"/>
                  <a:gd name="T4" fmla="*/ 60 w 233"/>
                  <a:gd name="T5" fmla="*/ 254 h 560"/>
                  <a:gd name="T6" fmla="*/ 91 w 233"/>
                  <a:gd name="T7" fmla="*/ 217 h 560"/>
                  <a:gd name="T8" fmla="*/ 99 w 233"/>
                  <a:gd name="T9" fmla="*/ 146 h 560"/>
                  <a:gd name="T10" fmla="*/ 67 w 233"/>
                  <a:gd name="T11" fmla="*/ 114 h 560"/>
                  <a:gd name="T12" fmla="*/ 22 w 233"/>
                  <a:gd name="T13" fmla="*/ 139 h 5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3"/>
                  <a:gd name="T22" fmla="*/ 0 h 560"/>
                  <a:gd name="T23" fmla="*/ 233 w 233"/>
                  <a:gd name="T24" fmla="*/ 560 h 5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3" h="560">
                    <a:moveTo>
                      <a:pt x="149" y="0"/>
                    </a:moveTo>
                    <a:cubicBezTo>
                      <a:pt x="123" y="78"/>
                      <a:pt x="4" y="388"/>
                      <a:pt x="2" y="474"/>
                    </a:cubicBezTo>
                    <a:cubicBezTo>
                      <a:pt x="0" y="560"/>
                      <a:pt x="102" y="522"/>
                      <a:pt x="136" y="516"/>
                    </a:cubicBezTo>
                    <a:cubicBezTo>
                      <a:pt x="170" y="510"/>
                      <a:pt x="190" y="477"/>
                      <a:pt x="205" y="440"/>
                    </a:cubicBezTo>
                    <a:cubicBezTo>
                      <a:pt x="220" y="403"/>
                      <a:pt x="233" y="330"/>
                      <a:pt x="224" y="296"/>
                    </a:cubicBezTo>
                    <a:cubicBezTo>
                      <a:pt x="215" y="261"/>
                      <a:pt x="181" y="233"/>
                      <a:pt x="151" y="231"/>
                    </a:cubicBezTo>
                    <a:cubicBezTo>
                      <a:pt x="122" y="230"/>
                      <a:pt x="71" y="273"/>
                      <a:pt x="50" y="283"/>
                    </a:cubicBezTo>
                  </a:path>
                </a:pathLst>
              </a:custGeom>
              <a:noFill/>
              <a:ln w="57150">
                <a:solidFill>
                  <a:srgbClr val="FA311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48" name="Freeform 28"/>
              <p:cNvSpPr>
                <a:spLocks/>
              </p:cNvSpPr>
              <p:nvPr/>
            </p:nvSpPr>
            <p:spPr bwMode="auto">
              <a:xfrm>
                <a:off x="4594" y="1048"/>
                <a:ext cx="231" cy="266"/>
              </a:xfrm>
              <a:custGeom>
                <a:avLst/>
                <a:gdLst>
                  <a:gd name="T0" fmla="*/ 68 w 521"/>
                  <a:gd name="T1" fmla="*/ 226 h 541"/>
                  <a:gd name="T2" fmla="*/ 54 w 521"/>
                  <a:gd name="T3" fmla="*/ 242 h 541"/>
                  <a:gd name="T4" fmla="*/ 4 w 521"/>
                  <a:gd name="T5" fmla="*/ 252 h 541"/>
                  <a:gd name="T6" fmla="*/ 77 w 521"/>
                  <a:gd name="T7" fmla="*/ 224 h 541"/>
                  <a:gd name="T8" fmla="*/ 231 w 521"/>
                  <a:gd name="T9" fmla="*/ 0 h 5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1"/>
                  <a:gd name="T16" fmla="*/ 0 h 541"/>
                  <a:gd name="T17" fmla="*/ 521 w 521"/>
                  <a:gd name="T18" fmla="*/ 541 h 5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1" h="541">
                    <a:moveTo>
                      <a:pt x="153" y="460"/>
                    </a:moveTo>
                    <a:cubicBezTo>
                      <a:pt x="148" y="465"/>
                      <a:pt x="145" y="483"/>
                      <a:pt x="121" y="492"/>
                    </a:cubicBezTo>
                    <a:cubicBezTo>
                      <a:pt x="97" y="501"/>
                      <a:pt x="0" y="518"/>
                      <a:pt x="9" y="512"/>
                    </a:cubicBezTo>
                    <a:cubicBezTo>
                      <a:pt x="18" y="506"/>
                      <a:pt x="88" y="541"/>
                      <a:pt x="173" y="456"/>
                    </a:cubicBezTo>
                    <a:cubicBezTo>
                      <a:pt x="258" y="371"/>
                      <a:pt x="449" y="95"/>
                      <a:pt x="521" y="0"/>
                    </a:cubicBezTo>
                  </a:path>
                </a:pathLst>
              </a:custGeom>
              <a:noFill/>
              <a:ln w="57150">
                <a:solidFill>
                  <a:srgbClr val="FA311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5649" name="Group 29"/>
              <p:cNvGrpSpPr>
                <a:grpSpLocks/>
              </p:cNvGrpSpPr>
              <p:nvPr/>
            </p:nvGrpSpPr>
            <p:grpSpPr bwMode="auto">
              <a:xfrm>
                <a:off x="4748" y="1042"/>
                <a:ext cx="282" cy="269"/>
                <a:chOff x="4059" y="2112"/>
                <a:chExt cx="635" cy="547"/>
              </a:xfrm>
            </p:grpSpPr>
            <p:sp>
              <p:nvSpPr>
                <p:cNvPr id="25651" name="Freeform 30"/>
                <p:cNvSpPr>
                  <a:spLocks/>
                </p:cNvSpPr>
                <p:nvPr/>
              </p:nvSpPr>
              <p:spPr bwMode="auto">
                <a:xfrm>
                  <a:off x="4059" y="2112"/>
                  <a:ext cx="177" cy="547"/>
                </a:xfrm>
                <a:custGeom>
                  <a:avLst/>
                  <a:gdLst>
                    <a:gd name="T0" fmla="*/ 177 w 177"/>
                    <a:gd name="T1" fmla="*/ 0 h 547"/>
                    <a:gd name="T2" fmla="*/ 0 w 177"/>
                    <a:gd name="T3" fmla="*/ 547 h 547"/>
                    <a:gd name="T4" fmla="*/ 0 60000 65536"/>
                    <a:gd name="T5" fmla="*/ 0 60000 65536"/>
                    <a:gd name="T6" fmla="*/ 0 w 177"/>
                    <a:gd name="T7" fmla="*/ 0 h 547"/>
                    <a:gd name="T8" fmla="*/ 177 w 177"/>
                    <a:gd name="T9" fmla="*/ 547 h 54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77" h="547">
                      <a:moveTo>
                        <a:pt x="177" y="0"/>
                      </a:moveTo>
                      <a:cubicBezTo>
                        <a:pt x="149" y="91"/>
                        <a:pt x="37" y="433"/>
                        <a:pt x="0" y="547"/>
                      </a:cubicBezTo>
                    </a:path>
                  </a:pathLst>
                </a:custGeom>
                <a:noFill/>
                <a:ln w="57150">
                  <a:solidFill>
                    <a:srgbClr val="FA311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52" name="Freeform 31"/>
                <p:cNvSpPr>
                  <a:spLocks/>
                </p:cNvSpPr>
                <p:nvPr/>
              </p:nvSpPr>
              <p:spPr bwMode="auto">
                <a:xfrm>
                  <a:off x="4075" y="2115"/>
                  <a:ext cx="619" cy="529"/>
                </a:xfrm>
                <a:custGeom>
                  <a:avLst/>
                  <a:gdLst>
                    <a:gd name="T0" fmla="*/ 0 w 619"/>
                    <a:gd name="T1" fmla="*/ 250 h 529"/>
                    <a:gd name="T2" fmla="*/ 124 w 619"/>
                    <a:gd name="T3" fmla="*/ 299 h 529"/>
                    <a:gd name="T4" fmla="*/ 243 w 619"/>
                    <a:gd name="T5" fmla="*/ 294 h 529"/>
                    <a:gd name="T6" fmla="*/ 347 w 619"/>
                    <a:gd name="T7" fmla="*/ 226 h 529"/>
                    <a:gd name="T8" fmla="*/ 403 w 619"/>
                    <a:gd name="T9" fmla="*/ 125 h 529"/>
                    <a:gd name="T10" fmla="*/ 444 w 619"/>
                    <a:gd name="T11" fmla="*/ 33 h 529"/>
                    <a:gd name="T12" fmla="*/ 347 w 619"/>
                    <a:gd name="T13" fmla="*/ 323 h 529"/>
                    <a:gd name="T14" fmla="*/ 317 w 619"/>
                    <a:gd name="T15" fmla="*/ 488 h 529"/>
                    <a:gd name="T16" fmla="*/ 425 w 619"/>
                    <a:gd name="T17" fmla="*/ 519 h 529"/>
                    <a:gd name="T18" fmla="*/ 545 w 619"/>
                    <a:gd name="T19" fmla="*/ 426 h 529"/>
                    <a:gd name="T20" fmla="*/ 619 w 619"/>
                    <a:gd name="T21" fmla="*/ 358 h 52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19"/>
                    <a:gd name="T34" fmla="*/ 0 h 529"/>
                    <a:gd name="T35" fmla="*/ 619 w 619"/>
                    <a:gd name="T36" fmla="*/ 529 h 52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19" h="529">
                      <a:moveTo>
                        <a:pt x="0" y="250"/>
                      </a:moveTo>
                      <a:cubicBezTo>
                        <a:pt x="45" y="272"/>
                        <a:pt x="84" y="292"/>
                        <a:pt x="124" y="299"/>
                      </a:cubicBezTo>
                      <a:cubicBezTo>
                        <a:pt x="164" y="306"/>
                        <a:pt x="206" y="306"/>
                        <a:pt x="243" y="294"/>
                      </a:cubicBezTo>
                      <a:cubicBezTo>
                        <a:pt x="280" y="281"/>
                        <a:pt x="321" y="254"/>
                        <a:pt x="347" y="226"/>
                      </a:cubicBezTo>
                      <a:cubicBezTo>
                        <a:pt x="373" y="199"/>
                        <a:pt x="386" y="157"/>
                        <a:pt x="403" y="125"/>
                      </a:cubicBezTo>
                      <a:cubicBezTo>
                        <a:pt x="419" y="93"/>
                        <a:pt x="453" y="0"/>
                        <a:pt x="444" y="33"/>
                      </a:cubicBezTo>
                      <a:cubicBezTo>
                        <a:pt x="435" y="66"/>
                        <a:pt x="368" y="247"/>
                        <a:pt x="347" y="323"/>
                      </a:cubicBezTo>
                      <a:cubicBezTo>
                        <a:pt x="326" y="399"/>
                        <a:pt x="304" y="455"/>
                        <a:pt x="317" y="488"/>
                      </a:cubicBezTo>
                      <a:cubicBezTo>
                        <a:pt x="330" y="521"/>
                        <a:pt x="387" y="529"/>
                        <a:pt x="425" y="519"/>
                      </a:cubicBezTo>
                      <a:cubicBezTo>
                        <a:pt x="463" y="509"/>
                        <a:pt x="513" y="453"/>
                        <a:pt x="545" y="426"/>
                      </a:cubicBezTo>
                      <a:cubicBezTo>
                        <a:pt x="577" y="399"/>
                        <a:pt x="604" y="372"/>
                        <a:pt x="619" y="358"/>
                      </a:cubicBezTo>
                    </a:path>
                  </a:pathLst>
                </a:custGeom>
                <a:noFill/>
                <a:ln w="57150">
                  <a:solidFill>
                    <a:srgbClr val="FA311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5650" name="Freeform 32"/>
              <p:cNvSpPr>
                <a:spLocks/>
              </p:cNvSpPr>
              <p:nvPr/>
            </p:nvSpPr>
            <p:spPr bwMode="auto">
              <a:xfrm>
                <a:off x="5030" y="1044"/>
                <a:ext cx="161" cy="267"/>
              </a:xfrm>
              <a:custGeom>
                <a:avLst/>
                <a:gdLst>
                  <a:gd name="T0" fmla="*/ 151 w 668"/>
                  <a:gd name="T1" fmla="*/ 132 h 919"/>
                  <a:gd name="T2" fmla="*/ 153 w 668"/>
                  <a:gd name="T3" fmla="*/ 43 h 919"/>
                  <a:gd name="T4" fmla="*/ 102 w 668"/>
                  <a:gd name="T5" fmla="*/ 1 h 919"/>
                  <a:gd name="T6" fmla="*/ 36 w 668"/>
                  <a:gd name="T7" fmla="*/ 50 h 919"/>
                  <a:gd name="T8" fmla="*/ 1 w 668"/>
                  <a:gd name="T9" fmla="*/ 171 h 919"/>
                  <a:gd name="T10" fmla="*/ 27 w 668"/>
                  <a:gd name="T11" fmla="*/ 256 h 919"/>
                  <a:gd name="T12" fmla="*/ 96 w 668"/>
                  <a:gd name="T13" fmla="*/ 239 h 919"/>
                  <a:gd name="T14" fmla="*/ 151 w 668"/>
                  <a:gd name="T15" fmla="*/ 132 h 9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8"/>
                  <a:gd name="T25" fmla="*/ 0 h 919"/>
                  <a:gd name="T26" fmla="*/ 668 w 668"/>
                  <a:gd name="T27" fmla="*/ 919 h 9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8" h="919">
                    <a:moveTo>
                      <a:pt x="626" y="456"/>
                    </a:moveTo>
                    <a:cubicBezTo>
                      <a:pt x="665" y="343"/>
                      <a:pt x="668" y="223"/>
                      <a:pt x="634" y="148"/>
                    </a:cubicBezTo>
                    <a:cubicBezTo>
                      <a:pt x="600" y="73"/>
                      <a:pt x="503" y="0"/>
                      <a:pt x="422" y="4"/>
                    </a:cubicBezTo>
                    <a:cubicBezTo>
                      <a:pt x="341" y="8"/>
                      <a:pt x="219" y="75"/>
                      <a:pt x="150" y="172"/>
                    </a:cubicBezTo>
                    <a:cubicBezTo>
                      <a:pt x="81" y="269"/>
                      <a:pt x="12" y="470"/>
                      <a:pt x="6" y="588"/>
                    </a:cubicBezTo>
                    <a:cubicBezTo>
                      <a:pt x="0" y="706"/>
                      <a:pt x="49" y="841"/>
                      <a:pt x="114" y="880"/>
                    </a:cubicBezTo>
                    <a:cubicBezTo>
                      <a:pt x="179" y="919"/>
                      <a:pt x="313" y="895"/>
                      <a:pt x="398" y="824"/>
                    </a:cubicBezTo>
                    <a:cubicBezTo>
                      <a:pt x="483" y="753"/>
                      <a:pt x="589" y="574"/>
                      <a:pt x="626" y="456"/>
                    </a:cubicBezTo>
                    <a:close/>
                  </a:path>
                </a:pathLst>
              </a:custGeom>
              <a:noFill/>
              <a:ln w="57150">
                <a:solidFill>
                  <a:srgbClr val="FA311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5615" name="Freeform 33"/>
            <p:cNvSpPr>
              <a:spLocks/>
            </p:cNvSpPr>
            <p:nvPr/>
          </p:nvSpPr>
          <p:spPr bwMode="auto">
            <a:xfrm>
              <a:off x="5329" y="0"/>
              <a:ext cx="136" cy="453"/>
            </a:xfrm>
            <a:custGeom>
              <a:avLst/>
              <a:gdLst>
                <a:gd name="T0" fmla="*/ 136 w 136"/>
                <a:gd name="T1" fmla="*/ 0 h 499"/>
                <a:gd name="T2" fmla="*/ 0 w 136"/>
                <a:gd name="T3" fmla="*/ 453 h 499"/>
                <a:gd name="T4" fmla="*/ 0 60000 65536"/>
                <a:gd name="T5" fmla="*/ 0 60000 65536"/>
                <a:gd name="T6" fmla="*/ 0 w 136"/>
                <a:gd name="T7" fmla="*/ 0 h 499"/>
                <a:gd name="T8" fmla="*/ 136 w 136"/>
                <a:gd name="T9" fmla="*/ 499 h 4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6" h="499">
                  <a:moveTo>
                    <a:pt x="136" y="0"/>
                  </a:moveTo>
                  <a:cubicBezTo>
                    <a:pt x="79" y="208"/>
                    <a:pt x="23" y="416"/>
                    <a:pt x="0" y="499"/>
                  </a:cubicBezTo>
                </a:path>
              </a:pathLst>
            </a:custGeom>
            <a:noFill/>
            <a:ln w="57150">
              <a:solidFill>
                <a:srgbClr val="FA31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5616" name="Oval 34"/>
            <p:cNvSpPr>
              <a:spLocks noChangeArrowheads="1"/>
            </p:cNvSpPr>
            <p:nvPr/>
          </p:nvSpPr>
          <p:spPr bwMode="auto">
            <a:xfrm>
              <a:off x="5284" y="527"/>
              <a:ext cx="91" cy="91"/>
            </a:xfrm>
            <a:prstGeom prst="ellipse">
              <a:avLst/>
            </a:prstGeom>
            <a:solidFill>
              <a:srgbClr val="FA3110"/>
            </a:solidFill>
            <a:ln w="57150" algn="ctr">
              <a:solidFill>
                <a:srgbClr val="FA311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5617" name="Line 35"/>
            <p:cNvSpPr>
              <a:spLocks noChangeShapeType="1"/>
            </p:cNvSpPr>
            <p:nvPr/>
          </p:nvSpPr>
          <p:spPr bwMode="auto">
            <a:xfrm flipH="1">
              <a:off x="521" y="0"/>
              <a:ext cx="227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8" name="Line 36"/>
            <p:cNvSpPr>
              <a:spLocks noChangeShapeType="1"/>
            </p:cNvSpPr>
            <p:nvPr/>
          </p:nvSpPr>
          <p:spPr bwMode="auto">
            <a:xfrm flipH="1">
              <a:off x="839" y="0"/>
              <a:ext cx="227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9" name="Line 37"/>
            <p:cNvSpPr>
              <a:spLocks noChangeShapeType="1"/>
            </p:cNvSpPr>
            <p:nvPr/>
          </p:nvSpPr>
          <p:spPr bwMode="auto">
            <a:xfrm flipH="1">
              <a:off x="1156" y="0"/>
              <a:ext cx="182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0" name="Line 38"/>
            <p:cNvSpPr>
              <a:spLocks noChangeShapeType="1"/>
            </p:cNvSpPr>
            <p:nvPr/>
          </p:nvSpPr>
          <p:spPr bwMode="auto">
            <a:xfrm flipH="1">
              <a:off x="1429" y="0"/>
              <a:ext cx="182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1" name="Line 39"/>
            <p:cNvSpPr>
              <a:spLocks noChangeShapeType="1"/>
            </p:cNvSpPr>
            <p:nvPr/>
          </p:nvSpPr>
          <p:spPr bwMode="auto">
            <a:xfrm flipH="1">
              <a:off x="1701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2" name="Line 40"/>
            <p:cNvSpPr>
              <a:spLocks noChangeShapeType="1"/>
            </p:cNvSpPr>
            <p:nvPr/>
          </p:nvSpPr>
          <p:spPr bwMode="auto">
            <a:xfrm flipH="1">
              <a:off x="1973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3" name="Line 41"/>
            <p:cNvSpPr>
              <a:spLocks noChangeShapeType="1"/>
            </p:cNvSpPr>
            <p:nvPr/>
          </p:nvSpPr>
          <p:spPr bwMode="auto">
            <a:xfrm flipH="1">
              <a:off x="2154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4" name="Line 42"/>
            <p:cNvSpPr>
              <a:spLocks noChangeShapeType="1"/>
            </p:cNvSpPr>
            <p:nvPr/>
          </p:nvSpPr>
          <p:spPr bwMode="auto">
            <a:xfrm flipH="1">
              <a:off x="2336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5" name="Line 43"/>
            <p:cNvSpPr>
              <a:spLocks noChangeShapeType="1"/>
            </p:cNvSpPr>
            <p:nvPr/>
          </p:nvSpPr>
          <p:spPr bwMode="auto">
            <a:xfrm flipH="1">
              <a:off x="2517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6" name="Line 44"/>
            <p:cNvSpPr>
              <a:spLocks noChangeShapeType="1"/>
            </p:cNvSpPr>
            <p:nvPr/>
          </p:nvSpPr>
          <p:spPr bwMode="auto">
            <a:xfrm flipH="1">
              <a:off x="2699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7" name="Line 45"/>
            <p:cNvSpPr>
              <a:spLocks noChangeShapeType="1"/>
            </p:cNvSpPr>
            <p:nvPr/>
          </p:nvSpPr>
          <p:spPr bwMode="auto">
            <a:xfrm flipH="1">
              <a:off x="2880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8" name="Line 46"/>
            <p:cNvSpPr>
              <a:spLocks noChangeShapeType="1"/>
            </p:cNvSpPr>
            <p:nvPr/>
          </p:nvSpPr>
          <p:spPr bwMode="auto">
            <a:xfrm flipH="1">
              <a:off x="3061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9" name="Line 47"/>
            <p:cNvSpPr>
              <a:spLocks noChangeShapeType="1"/>
            </p:cNvSpPr>
            <p:nvPr/>
          </p:nvSpPr>
          <p:spPr bwMode="auto">
            <a:xfrm flipH="1">
              <a:off x="3243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0" name="Line 48"/>
            <p:cNvSpPr>
              <a:spLocks noChangeShapeType="1"/>
            </p:cNvSpPr>
            <p:nvPr/>
          </p:nvSpPr>
          <p:spPr bwMode="auto">
            <a:xfrm flipH="1">
              <a:off x="3470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1" name="Line 49"/>
            <p:cNvSpPr>
              <a:spLocks noChangeShapeType="1"/>
            </p:cNvSpPr>
            <p:nvPr/>
          </p:nvSpPr>
          <p:spPr bwMode="auto">
            <a:xfrm flipH="1">
              <a:off x="3651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2" name="Line 50"/>
            <p:cNvSpPr>
              <a:spLocks noChangeShapeType="1"/>
            </p:cNvSpPr>
            <p:nvPr/>
          </p:nvSpPr>
          <p:spPr bwMode="auto">
            <a:xfrm flipH="1">
              <a:off x="3833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3" name="Line 51"/>
            <p:cNvSpPr>
              <a:spLocks noChangeShapeType="1"/>
            </p:cNvSpPr>
            <p:nvPr/>
          </p:nvSpPr>
          <p:spPr bwMode="auto">
            <a:xfrm flipH="1">
              <a:off x="4059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4" name="Line 52"/>
            <p:cNvSpPr>
              <a:spLocks noChangeShapeType="1"/>
            </p:cNvSpPr>
            <p:nvPr/>
          </p:nvSpPr>
          <p:spPr bwMode="auto">
            <a:xfrm flipH="1">
              <a:off x="4241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5" name="Line 53"/>
            <p:cNvSpPr>
              <a:spLocks noChangeShapeType="1"/>
            </p:cNvSpPr>
            <p:nvPr/>
          </p:nvSpPr>
          <p:spPr bwMode="auto">
            <a:xfrm flipH="1">
              <a:off x="4422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6" name="Line 54"/>
            <p:cNvSpPr>
              <a:spLocks noChangeShapeType="1"/>
            </p:cNvSpPr>
            <p:nvPr/>
          </p:nvSpPr>
          <p:spPr bwMode="auto">
            <a:xfrm flipH="1">
              <a:off x="4604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7" name="Line 55"/>
            <p:cNvSpPr>
              <a:spLocks noChangeShapeType="1"/>
            </p:cNvSpPr>
            <p:nvPr/>
          </p:nvSpPr>
          <p:spPr bwMode="auto">
            <a:xfrm flipH="1">
              <a:off x="4785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8" name="Line 56"/>
            <p:cNvSpPr>
              <a:spLocks noChangeShapeType="1"/>
            </p:cNvSpPr>
            <p:nvPr/>
          </p:nvSpPr>
          <p:spPr bwMode="auto">
            <a:xfrm flipH="1">
              <a:off x="4967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39" name="Line 57"/>
            <p:cNvSpPr>
              <a:spLocks noChangeShapeType="1"/>
            </p:cNvSpPr>
            <p:nvPr/>
          </p:nvSpPr>
          <p:spPr bwMode="auto">
            <a:xfrm flipH="1">
              <a:off x="5148" y="0"/>
              <a:ext cx="181" cy="8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pic>
          <p:nvPicPr>
            <p:cNvPr id="25640" name="Picture 58" descr="029"/>
            <p:cNvPicPr>
              <a:picLocks noChangeAspect="1" noChangeArrowheads="1"/>
            </p:cNvPicPr>
            <p:nvPr/>
          </p:nvPicPr>
          <p:blipFill>
            <a:blip r:embed="rId3">
              <a:lum bright="-54000" contrast="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70759">
              <a:off x="295" y="0"/>
              <a:ext cx="367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433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C 0.00122 -0.00903 0.00209 -0.01759 0.00104 -0.02685 C -1.94444E-6 -0.03611 -0.00035 -0.04838 -0.00625 -0.05555 C -0.01215 -0.06273 -0.02344 -0.07268 -0.0342 -0.06944 C -0.04496 -0.0662 -0.06111 -0.05208 -0.07118 -0.03611 C -0.08125 -0.02014 -0.09062 0.00857 -0.09462 0.02662 C -0.09861 0.04468 -0.09844 0.05926 -0.09548 0.07292 C -0.09253 0.08657 -0.08437 0.10324 -0.07639 0.1088 C -0.0684 0.11435 -0.05694 0.1125 -0.04722 0.10625 C -0.0375 0.1 -0.02482 0.08171 -0.01788 0.07083 C -0.01094 0.05995 -0.00972 0.05232 -0.00555 0.04051 C -0.00139 0.0287 0.00417 0.0088 0.00712 -7.40741E-7 C 0.01007 -0.0088 0.00799 -0.00486 0.01233 -0.01273 C 0.01667 -0.0206 0.02448 -0.03912 0.03334 -0.04792 C 0.04219 -0.05671 0.05556 -0.06597 0.06511 -0.06597 C 0.07465 -0.06597 0.08559 -0.06111 0.09045 -0.04792 C 0.09531 -0.03472 0.0974 -0.00741 0.09375 0.01273 C 0.09011 0.03287 0.07778 0.05741 0.0691 0.07245 C 0.06042 0.0875 0.05139 0.09861 0.04184 0.1037 C 0.03229 0.1088 0.01962 0.11296 0.01198 0.10278 C 0.00434 0.09259 -0.00555 0.07153 -0.00364 0.04213 C -0.00173 0.01273 0.0349 -0.11389 0.02361 -0.07384 C 0.01233 -0.0338 -0.05225 0.21829 -0.07187 0.28287 L -0.09462 0.3132 L -0.10625 0.31921 C -0.11111 0.32037 -0.11944 0.32153 -0.12378 0.32014 C -0.12812 0.31875 -0.12621 0.31759 -0.13229 0.31065 C -0.13837 0.3037 -0.15416 0.28495 -0.15989 0.27824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C -0.00399 -0.01991 -0.00903 -0.04236 -0.01823 -0.05093 C -0.02743 -0.05949 -0.04167 -0.06343 -0.05521 -0.05093 C -0.06875 -0.03843 -0.09201 -0.00162 -0.1 0.02361 C -0.10799 0.04884 -0.10469 0.08333 -0.1033 0.1007 C -0.10191 0.11806 -0.09531 0.12199 -0.09132 0.12755 C -0.08733 0.1331 -0.08507 0.13495 -0.07917 0.13449 C -0.07326 0.13403 -0.06267 0.12917 -0.0559 0.12407 C -0.04913 0.11898 -0.04583 0.11921 -0.03819 0.1044 C -0.03055 0.08958 -0.01805 0.05486 -0.00972 0.03472 C -0.00139 0.01458 0.00451 -0.00231 0.01233 -0.01713 C 0.02014 -0.03194 0.02535 -0.0493 0.03698 -0.0544 C 0.04861 -0.05949 0.07326 -0.0588 0.08177 -0.04745 C 0.09028 -0.03611 0.08854 -0.0037 0.08767 0.01412 C 0.08681 0.03195 0.08351 0.0419 0.07656 0.05926 C 0.06962 0.07662 0.05729 0.10602 0.04618 0.11806 C 0.03507 0.13009 0.01962 0.13519 0.01042 0.13102 C 0.00122 0.12685 -0.0059 0.10718 -0.00903 0.09282 C -0.01215 0.07847 -0.01128 0.07014 -0.00781 0.04514 C -0.00434 0.02014 0.01163 -0.05347 0.01233 -0.05787 C 0.01302 -0.06227 0.01302 -0.0456 -0.00382 0.01829 C -0.02066 0.08218 -0.07118 0.26088 -0.08889 0.32477 " pathEditMode="relative" rAng="0" ptsTypes="aaaaaaaaaaaaaaaaaaaaaa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Сиди ровно! Старайся!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2109787"/>
            <a:ext cx="6667500" cy="3857625"/>
          </a:xfrm>
        </p:spPr>
      </p:pic>
    </p:spTree>
    <p:extLst>
      <p:ext uri="{BB962C8B-B14F-4D97-AF65-F5344CB8AC3E}">
        <p14:creationId xmlns:p14="http://schemas.microsoft.com/office/powerpoint/2010/main" val="34143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Мой Мизинчик, где ты был?</a:t>
            </a:r>
          </a:p>
          <a:p>
            <a:r>
              <a:rPr lang="ru-RU" dirty="0"/>
              <a:t>С Безымянным щи варил,</a:t>
            </a:r>
          </a:p>
          <a:p>
            <a:r>
              <a:rPr lang="ru-RU" dirty="0"/>
              <a:t>А со Средним кашу ел,</a:t>
            </a:r>
          </a:p>
          <a:p>
            <a:r>
              <a:rPr lang="ru-RU" dirty="0"/>
              <a:t>С Указательным запел.</a:t>
            </a:r>
          </a:p>
          <a:p>
            <a:r>
              <a:rPr lang="ru-RU" dirty="0"/>
              <a:t>А Большой меня встречал</a:t>
            </a:r>
          </a:p>
          <a:p>
            <a:r>
              <a:rPr lang="ru-RU" dirty="0"/>
              <a:t>И конфетой угощал.</a:t>
            </a:r>
          </a:p>
          <a:p>
            <a:r>
              <a:rPr lang="ru-RU" dirty="0"/>
              <a:t>Указательный на правой</a:t>
            </a:r>
          </a:p>
          <a:p>
            <a:r>
              <a:rPr lang="ru-RU" dirty="0"/>
              <a:t>Вел в поход нас всей оравой.</a:t>
            </a:r>
          </a:p>
          <a:p>
            <a:r>
              <a:rPr lang="ru-RU" dirty="0"/>
              <a:t>Средний брат несет рюкзак,</a:t>
            </a:r>
          </a:p>
          <a:p>
            <a:r>
              <a:rPr lang="ru-RU" dirty="0"/>
              <a:t>Безымянный ходит так,</a:t>
            </a:r>
          </a:p>
          <a:p>
            <a:r>
              <a:rPr lang="ru-RU" dirty="0"/>
              <a:t>А Мизинец стал играть:</a:t>
            </a:r>
          </a:p>
          <a:p>
            <a:r>
              <a:rPr lang="ru-RU" dirty="0"/>
              <a:t>Братьев слушать приглашать.</a:t>
            </a:r>
          </a:p>
          <a:p>
            <a:r>
              <a:rPr lang="ru-RU" dirty="0"/>
              <a:t>Правый же Большой плясал.</a:t>
            </a:r>
          </a:p>
          <a:p>
            <a:r>
              <a:rPr lang="ru-RU" dirty="0"/>
              <a:t>И на танец приглашал.</a:t>
            </a:r>
          </a:p>
          <a:p>
            <a:r>
              <a:rPr lang="ru-RU" dirty="0"/>
              <a:t>Раз-два-три-четыре пять!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780928"/>
            <a:ext cx="29146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5" descr=" (688x493, 13Kb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00213"/>
            <a:ext cx="4392612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4" descr=" (463x503, 9Kb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4813"/>
            <a:ext cx="1874838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6" descr=" (400x462, 8Kb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52963"/>
            <a:ext cx="1751013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Рисунок 7" descr=" (403x563, 8Kb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3357563"/>
            <a:ext cx="2330450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8" descr=" (402x566, 9Kb)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620713"/>
            <a:ext cx="1379538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Рисунок 9" descr=" (592x391, 14Kb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338" y="6669088"/>
            <a:ext cx="374332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Рисунок 10" descr=" (592x391, 14Kb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5525" y="5157788"/>
            <a:ext cx="338455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Рисунок 13" descr=" (354x572, 10Kb)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41438"/>
            <a:ext cx="3052763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Рисунок 14" descr=" (366x515, 7Kb)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852738"/>
            <a:ext cx="1687512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Рисунок 15" descr=" (403x563, 8Kb)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549275"/>
            <a:ext cx="27035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Рисунок 16" descr="sari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1333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джен286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джен.wav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5" name="Автофигура 1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8243888" y="6308725"/>
            <a:ext cx="647700" cy="360363"/>
          </a:xfrm>
          <a:prstGeom prst="leftArrow">
            <a:avLst>
              <a:gd name="adj1" fmla="val 50000"/>
              <a:gd name="adj2" fmla="val 44934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90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3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97344 -0.00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63" y="-4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37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6667 0.20069 C 0.20156 0.24606 0.25399 0.27153 0.30833 0.27153 C 0.37049 0.27153 0.42031 0.24606 0.45521 0.20069 L 0.62205 2.59259E-6 " pathEditMode="relative" rAng="0" ptsTypes="FffFF">
                                      <p:cBhvr>
                                        <p:cTn id="37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9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46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38 0.01713 L -0.60642 0.01713 L -0.60642 0.67338 L -0.03038 0.67338 L -0.03038 0.01713 Z " pathEditMode="relative" rAng="0" ptsTypes="FFFFF">
                                      <p:cBhvr>
                                        <p:cTn id="47" dur="3000" spd="-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02" y="3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5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5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8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143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8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3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3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3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1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12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1625 0.11019 " pathEditMode="relative" rAng="0" ptsTypes="AA">
                                      <p:cBhvr>
                                        <p:cTn id="126" dur="3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4"/>
                </p:tgtEl>
              </p:cMediaNode>
            </p:audio>
          </p:childTnLst>
        </p:cTn>
      </p:par>
    </p:tnLst>
    <p:bldLst>
      <p:bldP spid="143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2335394" cy="1751546"/>
          </a:xfrm>
        </p:spPr>
      </p:pic>
      <p:pic>
        <p:nvPicPr>
          <p:cNvPr id="5" name="Рисунок 38" descr="э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16832"/>
            <a:ext cx="665163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5" descr="л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03338"/>
            <a:ext cx="11620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6" descr="ь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38" y="1876351"/>
            <a:ext cx="64293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27" descr="ф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887" y="1876351"/>
            <a:ext cx="1285875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41" descr="ы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762" y="1876351"/>
            <a:ext cx="10715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1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95</Words>
  <Application>Microsoft Office PowerPoint</Application>
  <PresentationFormat>Экран (4:3)</PresentationFormat>
  <Paragraphs>23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Остин</vt:lpstr>
      <vt:lpstr>1_Оформление по умолчанию</vt:lpstr>
      <vt:lpstr>Презентация PowerPoint</vt:lpstr>
      <vt:lpstr>Проанализируйте схему слова</vt:lpstr>
      <vt:lpstr>Отгадайте ребусы</vt:lpstr>
      <vt:lpstr>Презентация PowerPoint</vt:lpstr>
      <vt:lpstr>Сиди ровно! Старайся!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2015-01-12T17:39:42Z</dcterms:created>
  <dcterms:modified xsi:type="dcterms:W3CDTF">2015-02-19T15:48:19Z</dcterms:modified>
</cp:coreProperties>
</file>