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8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C5457C-2E5A-4997-B93F-FA603906A917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0E42FB-4F14-4FAB-BE93-67E86862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457C-2E5A-4997-B93F-FA603906A917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42FB-4F14-4FAB-BE93-67E86862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457C-2E5A-4997-B93F-FA603906A917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42FB-4F14-4FAB-BE93-67E86862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C5457C-2E5A-4997-B93F-FA603906A917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0E42FB-4F14-4FAB-BE93-67E86862B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C5457C-2E5A-4997-B93F-FA603906A917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0E42FB-4F14-4FAB-BE93-67E86862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457C-2E5A-4997-B93F-FA603906A917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42FB-4F14-4FAB-BE93-67E86862B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457C-2E5A-4997-B93F-FA603906A917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42FB-4F14-4FAB-BE93-67E86862B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C5457C-2E5A-4997-B93F-FA603906A917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0E42FB-4F14-4FAB-BE93-67E86862B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457C-2E5A-4997-B93F-FA603906A917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42FB-4F14-4FAB-BE93-67E86862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C5457C-2E5A-4997-B93F-FA603906A917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0E42FB-4F14-4FAB-BE93-67E86862B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C5457C-2E5A-4997-B93F-FA603906A917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0E42FB-4F14-4FAB-BE93-67E86862B0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C5457C-2E5A-4997-B93F-FA603906A917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0E42FB-4F14-4FAB-BE93-67E86862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1800" y="3714752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МЯГКИЙ ЗНАК ПОСЛЕ ШИПЯЩИХ НА КОНЦЕ ИМЕН СУЩЕСТВИТЕЛЬНЫХ</a:t>
            </a:r>
            <a:endParaRPr lang="ru-RU" dirty="0"/>
          </a:p>
        </p:txBody>
      </p:sp>
      <p:pic>
        <p:nvPicPr>
          <p:cNvPr id="1026" name="Picture 2" descr="C:\Documents and Settings\Пользователь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85728"/>
            <a:ext cx="4000528" cy="38777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5517232"/>
            <a:ext cx="7467600" cy="206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НОЧ</a:t>
            </a:r>
            <a:r>
              <a:rPr lang="ru-RU" sz="4400" dirty="0" smtClean="0">
                <a:solidFill>
                  <a:srgbClr val="FF0000"/>
                </a:solidFill>
              </a:rPr>
              <a:t>Ь</a:t>
            </a:r>
            <a:endParaRPr lang="ru-RU" sz="4400" dirty="0"/>
          </a:p>
        </p:txBody>
      </p:sp>
      <p:pic>
        <p:nvPicPr>
          <p:cNvPr id="7171" name="Picture 3" descr="C:\Users\Данил\Desktop\1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7143"/>
            <a:ext cx="5715001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7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941168"/>
            <a:ext cx="7467600" cy="153278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ЁЖ</a:t>
            </a:r>
            <a:endParaRPr lang="ru-RU" sz="4400" dirty="0"/>
          </a:p>
        </p:txBody>
      </p:sp>
      <p:pic>
        <p:nvPicPr>
          <p:cNvPr id="8194" name="Picture 2" descr="C:\Users\Данил\Desktop\е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3432"/>
            <a:ext cx="7056784" cy="466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013176"/>
            <a:ext cx="7467600" cy="146077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БРОШ</a:t>
            </a:r>
            <a:r>
              <a:rPr lang="ru-RU" sz="4400" dirty="0" smtClean="0">
                <a:solidFill>
                  <a:srgbClr val="FF0000"/>
                </a:solidFill>
              </a:rPr>
              <a:t>Ь</a:t>
            </a:r>
            <a:endParaRPr lang="ru-RU" sz="4400" dirty="0"/>
          </a:p>
        </p:txBody>
      </p:sp>
      <p:pic>
        <p:nvPicPr>
          <p:cNvPr id="9218" name="Picture 2" descr="C:\Users\Данил\Desktop\8bb6570085--ukrasheniya-brosh-kovsh-medveditsy-iz-medi-n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202238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4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013176"/>
            <a:ext cx="7467600" cy="146077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КЛЮЧ</a:t>
            </a:r>
            <a:endParaRPr lang="ru-RU" sz="4400" dirty="0"/>
          </a:p>
        </p:txBody>
      </p:sp>
      <p:pic>
        <p:nvPicPr>
          <p:cNvPr id="10243" name="Picture 3" descr="C:\Users\Данил\Desktop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3196257" cy="350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653136"/>
            <a:ext cx="7467600" cy="182081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МЕЛОЧ</a:t>
            </a:r>
            <a:r>
              <a:rPr lang="ru-RU" sz="4400" dirty="0" smtClean="0">
                <a:solidFill>
                  <a:srgbClr val="FF0000"/>
                </a:solidFill>
              </a:rPr>
              <a:t>Ь</a:t>
            </a:r>
            <a:endParaRPr lang="ru-RU" sz="4400" dirty="0"/>
          </a:p>
        </p:txBody>
      </p:sp>
      <p:pic>
        <p:nvPicPr>
          <p:cNvPr id="11266" name="Picture 2" descr="C:\Users\Данил\Desktop\kopejki_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4" y="536594"/>
            <a:ext cx="5022825" cy="376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Читаю слово, слышу шипящий на конце слова: Ж,Ч,Ш,Щ?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2. Это </a:t>
            </a:r>
            <a:r>
              <a:rPr lang="ru-RU" dirty="0" err="1" smtClean="0"/>
              <a:t>сушествительное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3. Определяю род.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27684" y="2391258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77942" y="234888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86880" y="2704350"/>
            <a:ext cx="792088" cy="491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65974" y="2679290"/>
            <a:ext cx="959831" cy="51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511660" y="3789040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86880" y="4077072"/>
            <a:ext cx="792088" cy="491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644008" y="378904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932040" y="4077072"/>
            <a:ext cx="959831" cy="51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662750" y="501317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563888" y="5013176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43358" y="5318867"/>
            <a:ext cx="1862399" cy="918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Ж.Р</a:t>
            </a:r>
          </a:p>
          <a:p>
            <a:pPr algn="ctr"/>
            <a:r>
              <a:rPr lang="ru-RU" dirty="0" smtClean="0"/>
              <a:t>ПИШУ Ь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38770" y="5335844"/>
            <a:ext cx="171591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М.Р</a:t>
            </a:r>
          </a:p>
          <a:p>
            <a:pPr algn="ctr"/>
            <a:r>
              <a:rPr lang="ru-RU" dirty="0" smtClean="0"/>
              <a:t>НЕ пишу 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1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Рабочий стол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805990"/>
            <a:ext cx="1440160" cy="1766502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142844" y="3000372"/>
            <a:ext cx="228598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Существи</a:t>
            </a: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тельное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714356"/>
            <a:ext cx="429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Схема-памятка</a:t>
            </a:r>
            <a:endParaRPr lang="ru-RU" sz="3600" b="1" i="1" dirty="0"/>
          </a:p>
        </p:txBody>
      </p:sp>
      <p:pic>
        <p:nvPicPr>
          <p:cNvPr id="1026" name="Picture 2" descr="C:\Users\Данил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11" y="1329499"/>
            <a:ext cx="1178625" cy="11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нил\Desktop\sch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63" y="4169600"/>
            <a:ext cx="1146577" cy="114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нил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5430021"/>
            <a:ext cx="986008" cy="10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анил\Desktop\sh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7" y="2567765"/>
            <a:ext cx="1601835" cy="16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4254248" y="2508124"/>
            <a:ext cx="69569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949940" y="1505560"/>
            <a:ext cx="1440160" cy="8793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М.Р</a:t>
            </a:r>
            <a:r>
              <a:rPr lang="ru-RU" dirty="0"/>
              <a:t>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54248" y="4365104"/>
            <a:ext cx="69569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949940" y="4876515"/>
            <a:ext cx="1440160" cy="8793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Ж</a:t>
            </a:r>
            <a:r>
              <a:rPr lang="ru-RU" dirty="0" smtClean="0"/>
              <a:t>.Р</a:t>
            </a:r>
            <a:r>
              <a:rPr lang="ru-RU" dirty="0"/>
              <a:t>.</a:t>
            </a:r>
          </a:p>
        </p:txBody>
      </p:sp>
      <p:pic>
        <p:nvPicPr>
          <p:cNvPr id="28" name="Picture 2" descr="C:\Documents and Settings\Пользователь\Рабочий стол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4365104"/>
            <a:ext cx="1440160" cy="1766502"/>
          </a:xfrm>
          <a:prstGeom prst="rect">
            <a:avLst/>
          </a:prstGeom>
          <a:noFill/>
        </p:spPr>
      </p:pic>
      <p:sp>
        <p:nvSpPr>
          <p:cNvPr id="8" name="Знак запрета 7"/>
          <p:cNvSpPr/>
          <p:nvPr/>
        </p:nvSpPr>
        <p:spPr>
          <a:xfrm>
            <a:off x="6444208" y="682061"/>
            <a:ext cx="2160240" cy="209817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404664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/>
              <a:t>Правило: </a:t>
            </a:r>
          </a:p>
          <a:p>
            <a:pPr>
              <a:buNone/>
            </a:pPr>
            <a:r>
              <a:rPr lang="ru-RU" sz="4400" dirty="0" smtClean="0"/>
              <a:t>На конце существительных </a:t>
            </a:r>
            <a:r>
              <a:rPr lang="ru-RU" sz="4400" b="1" i="1" dirty="0" smtClean="0"/>
              <a:t>женского</a:t>
            </a:r>
            <a:r>
              <a:rPr lang="ru-RU" sz="4400" dirty="0" smtClean="0"/>
              <a:t> рода после шипящих </a:t>
            </a:r>
            <a:r>
              <a:rPr lang="ru-RU" sz="4400" b="1" dirty="0" smtClean="0"/>
              <a:t>пишется</a:t>
            </a:r>
            <a:r>
              <a:rPr lang="ru-RU" sz="4400" dirty="0" smtClean="0"/>
              <a:t> мягкий знак</a:t>
            </a:r>
            <a:r>
              <a:rPr lang="ru-RU" sz="4400" dirty="0"/>
              <a:t>. 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На </a:t>
            </a:r>
            <a:r>
              <a:rPr lang="ru-RU" sz="4400" dirty="0"/>
              <a:t>конце существительных </a:t>
            </a:r>
            <a:r>
              <a:rPr lang="ru-RU" sz="4400" b="1" i="1" dirty="0" smtClean="0"/>
              <a:t>мужского</a:t>
            </a:r>
            <a:r>
              <a:rPr lang="ru-RU" sz="4400" dirty="0" smtClean="0"/>
              <a:t> рода </a:t>
            </a:r>
            <a:r>
              <a:rPr lang="ru-RU" sz="4400" dirty="0"/>
              <a:t>после шипящих </a:t>
            </a:r>
            <a:r>
              <a:rPr lang="ru-RU" sz="4400" b="1" dirty="0" smtClean="0"/>
              <a:t>не</a:t>
            </a:r>
            <a:r>
              <a:rPr lang="ru-RU" sz="4400" dirty="0" smtClean="0"/>
              <a:t> пишется </a:t>
            </a:r>
            <a:r>
              <a:rPr lang="ru-RU" sz="4400" dirty="0"/>
              <a:t>мягкий знак. </a:t>
            </a:r>
            <a:endParaRPr lang="ru-RU" sz="4400" i="1" dirty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i="1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013176"/>
            <a:ext cx="7467600" cy="146077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КИРПИЧ</a:t>
            </a:r>
            <a:endParaRPr lang="ru-RU" sz="4400" dirty="0"/>
          </a:p>
        </p:txBody>
      </p:sp>
      <p:pic>
        <p:nvPicPr>
          <p:cNvPr id="2050" name="Picture 2" descr="C:\Users\Данил\Desktop\kirpichnay_kladka_svoimi_rukami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5623744" cy="42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97152"/>
            <a:ext cx="7467600" cy="1676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НОЖ</a:t>
            </a:r>
            <a:endParaRPr lang="ru-RU" sz="4400" dirty="0"/>
          </a:p>
        </p:txBody>
      </p:sp>
      <p:pic>
        <p:nvPicPr>
          <p:cNvPr id="3074" name="Picture 2" descr="C:\Users\Данил\Desktop\nogik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30" y="548680"/>
            <a:ext cx="3747096" cy="39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013176"/>
            <a:ext cx="7467600" cy="146077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ПЕЧ</a:t>
            </a:r>
            <a:r>
              <a:rPr lang="ru-RU" sz="4400" dirty="0" smtClean="0">
                <a:solidFill>
                  <a:srgbClr val="FF0000"/>
                </a:solidFill>
              </a:rPr>
              <a:t>Ь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Данил\Desktop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84576" cy="45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97152"/>
            <a:ext cx="7467600" cy="1676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МЫШ</a:t>
            </a:r>
            <a:r>
              <a:rPr lang="ru-RU" sz="4400" dirty="0" smtClean="0">
                <a:solidFill>
                  <a:srgbClr val="FF0000"/>
                </a:solidFill>
              </a:rPr>
              <a:t>Ь</a:t>
            </a:r>
            <a:endParaRPr lang="ru-RU" sz="4400" dirty="0"/>
          </a:p>
        </p:txBody>
      </p:sp>
      <p:pic>
        <p:nvPicPr>
          <p:cNvPr id="5122" name="Picture 2" descr="C:\Users\Данил\Desktop\мышь-шаржа-милая-23962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3528392" cy="43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97152"/>
            <a:ext cx="7467600" cy="1676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ШАЛАШ</a:t>
            </a:r>
            <a:endParaRPr lang="ru-RU" sz="4400" dirty="0"/>
          </a:p>
        </p:txBody>
      </p:sp>
      <p:pic>
        <p:nvPicPr>
          <p:cNvPr id="6146" name="Picture 2" descr="C:\Users\Данил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8855"/>
            <a:ext cx="5139655" cy="43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3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</TotalTime>
  <Words>86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МЯГКИЙ ЗНАК ПОСЛЕ ШИПЯЩИХ НА КОНЦЕ ИМЕН СУЩЕСТВИТЕЛЬНЫХ</vt:lpstr>
      <vt:lpstr>АЛГОРИТМ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РАЗДЕЛИТЕЛЬНЫЙ МЯГКИЙ ЗНАК</dc:title>
  <dc:creator>Rus</dc:creator>
  <cp:lastModifiedBy>Данил</cp:lastModifiedBy>
  <cp:revision>20</cp:revision>
  <dcterms:created xsi:type="dcterms:W3CDTF">2014-01-20T16:42:30Z</dcterms:created>
  <dcterms:modified xsi:type="dcterms:W3CDTF">2015-02-15T14:07:39Z</dcterms:modified>
</cp:coreProperties>
</file>