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1"/>
  </p:notesMasterIdLst>
  <p:sldIdLst>
    <p:sldId id="256" r:id="rId2"/>
    <p:sldId id="257" r:id="rId3"/>
    <p:sldId id="258" r:id="rId4"/>
    <p:sldId id="262" r:id="rId5"/>
    <p:sldId id="263" r:id="rId6"/>
    <p:sldId id="264" r:id="rId7"/>
    <p:sldId id="260" r:id="rId8"/>
    <p:sldId id="261" r:id="rId9"/>
    <p:sldId id="25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858D75-DE63-4A2B-A646-26B002414FAC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602A79-73D5-4A54-9C09-8333CCA150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30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138932"/>
          </a:xfrm>
        </p:spPr>
        <p:txBody>
          <a:bodyPr/>
          <a:lstStyle/>
          <a:p>
            <a:r>
              <a:rPr lang="ru-RU" dirty="0" smtClean="0"/>
              <a:t>Урок русского языка.4 класс.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Тема. Понятие о местоимении. Личные местоимения.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2402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723"/>
    </mc:Choice>
    <mc:Fallback>
      <p:transition spd="slow" advTm="3723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628800"/>
            <a:ext cx="8064895" cy="4497363"/>
          </a:xfrm>
        </p:spPr>
        <p:txBody>
          <a:bodyPr>
            <a:normAutofit/>
          </a:bodyPr>
          <a:lstStyle/>
          <a:p>
            <a:pPr lvl="8"/>
            <a:r>
              <a:rPr lang="ru-RU" sz="5400" dirty="0" smtClean="0"/>
              <a:t>Цели урока:</a:t>
            </a:r>
          </a:p>
          <a:p>
            <a:r>
              <a:rPr lang="ru-RU" sz="1800" dirty="0" smtClean="0"/>
              <a:t>1. Знакомство с новой частью речи – личными местоимениями, формирование умения выделять их в речи и правильно употреблять; совершенствование умения производить морфологический, морфемный и синтаксический разборы;</a:t>
            </a:r>
          </a:p>
          <a:p>
            <a:r>
              <a:rPr lang="ru-RU" sz="1800" dirty="0" smtClean="0"/>
              <a:t>2. Обогащение активного словаря; развитие зрительной  памяти, мышления, внимания;</a:t>
            </a:r>
          </a:p>
          <a:p>
            <a:r>
              <a:rPr lang="ru-RU" sz="1800" dirty="0" smtClean="0"/>
              <a:t>3.Воспитание уважительного отношения к близким.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5489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424"/>
    </mc:Choice>
    <mc:Fallback>
      <p:transition spd="slow" advTm="5424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15616" y="2564904"/>
            <a:ext cx="7408333" cy="3450696"/>
          </a:xfrm>
        </p:spPr>
        <p:txBody>
          <a:bodyPr/>
          <a:lstStyle/>
          <a:p>
            <a:pPr marL="2514600" lvl="8" indent="0">
              <a:buNone/>
            </a:pPr>
            <a:r>
              <a:rPr lang="ru-RU" sz="5400" dirty="0" smtClean="0"/>
              <a:t>Семья </a:t>
            </a:r>
          </a:p>
          <a:p>
            <a:pPr lvl="8"/>
            <a:r>
              <a:rPr lang="ru-RU" sz="5400" dirty="0" smtClean="0"/>
              <a:t>Зачем нам клад, коли в семье лад.</a:t>
            </a:r>
            <a:endParaRPr lang="ru-RU" sz="5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1817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373"/>
    </mc:Choice>
    <mc:Fallback>
      <p:transition spd="slow" advTm="3373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Имя сущ. –это…</a:t>
            </a:r>
          </a:p>
          <a:p>
            <a:r>
              <a:rPr lang="ru-RU" dirty="0"/>
              <a:t>Отвечает на вопрос…</a:t>
            </a:r>
          </a:p>
          <a:p>
            <a:r>
              <a:rPr lang="ru-RU" dirty="0"/>
              <a:t>Обозначает…</a:t>
            </a:r>
          </a:p>
          <a:p>
            <a:r>
              <a:rPr lang="ru-RU" dirty="0"/>
              <a:t>Бывают…</a:t>
            </a:r>
          </a:p>
          <a:p>
            <a:r>
              <a:rPr lang="ru-RU" dirty="0"/>
              <a:t>Изменяются…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072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14"/>
    </mc:Choice>
    <mc:Fallback>
      <p:transition spd="slow" advTm="1314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/>
          </a:bodyPr>
          <a:lstStyle/>
          <a:p>
            <a:r>
              <a:rPr lang="ru-RU" dirty="0" smtClean="0"/>
              <a:t> 1.Часть </a:t>
            </a:r>
            <a:r>
              <a:rPr lang="ru-RU" dirty="0"/>
              <a:t>речи.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2.Начальная </a:t>
            </a:r>
            <a:r>
              <a:rPr lang="ru-RU" dirty="0"/>
              <a:t>форма.</a:t>
            </a:r>
          </a:p>
          <a:p>
            <a:r>
              <a:rPr lang="ru-RU" dirty="0"/>
              <a:t>3Постоянные признаки:</a:t>
            </a:r>
          </a:p>
          <a:p>
            <a:r>
              <a:rPr lang="ru-RU" dirty="0"/>
              <a:t>- одушевлённое,</a:t>
            </a:r>
          </a:p>
          <a:p>
            <a:r>
              <a:rPr lang="ru-RU" dirty="0"/>
              <a:t>-неодушевлённое,</a:t>
            </a:r>
          </a:p>
          <a:p>
            <a:r>
              <a:rPr lang="ru-RU" dirty="0"/>
              <a:t>- род.</a:t>
            </a:r>
          </a:p>
          <a:p>
            <a:r>
              <a:rPr lang="ru-RU" dirty="0"/>
              <a:t>4.Непостоянные признаки: число.</a:t>
            </a:r>
          </a:p>
          <a:p>
            <a:r>
              <a:rPr lang="ru-RU" dirty="0"/>
              <a:t>5.Роль в предложении.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Морфологический разбор по образцу</a:t>
            </a:r>
          </a:p>
        </p:txBody>
      </p:sp>
    </p:spTree>
    <p:extLst>
      <p:ext uri="{BB962C8B-B14F-4D97-AF65-F5344CB8AC3E}">
        <p14:creationId xmlns:p14="http://schemas.microsoft.com/office/powerpoint/2010/main" val="2683390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13"/>
    </mc:Choice>
    <mc:Fallback>
      <p:transition spd="slow" advTm="1413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0025121"/>
              </p:ext>
            </p:extLst>
          </p:nvPr>
        </p:nvGraphicFramePr>
        <p:xfrm>
          <a:off x="467543" y="1700810"/>
          <a:ext cx="8208914" cy="45704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6640"/>
                <a:gridCol w="2456640"/>
                <a:gridCol w="3295634"/>
              </a:tblGrid>
              <a:tr h="91408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                                        …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408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                                …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                    …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140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           …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             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            мы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140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          …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          ты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            вы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140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           …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 он. она. она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            они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6434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441"/>
    </mc:Choice>
    <mc:Fallback>
      <p:transition spd="slow" advTm="244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/>
          </a:bodyPr>
          <a:lstStyle/>
          <a:p>
            <a:r>
              <a:rPr lang="ru-RU" dirty="0" smtClean="0"/>
              <a:t> Задание</a:t>
            </a:r>
            <a:r>
              <a:rPr lang="ru-RU" dirty="0"/>
              <a:t>: восстановить текст в паре, заменить повторяющееся слово местоимением  (1 вариант-1 л.,</a:t>
            </a:r>
            <a:r>
              <a:rPr lang="ru-RU" dirty="0" err="1"/>
              <a:t>ед.ч</a:t>
            </a:r>
            <a:r>
              <a:rPr lang="ru-RU" dirty="0"/>
              <a:t>.),указать число и лицо местоимений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b="1" dirty="0"/>
              <a:t>Я</a:t>
            </a:r>
            <a:r>
              <a:rPr lang="ru-RU" dirty="0"/>
              <a:t> с бабушкой своею дружу давным-давно.</a:t>
            </a:r>
          </a:p>
          <a:p>
            <a:r>
              <a:rPr lang="ru-RU" dirty="0"/>
              <a:t>Бабушка (</a:t>
            </a:r>
            <a:r>
              <a:rPr lang="ru-RU" b="1" dirty="0"/>
              <a:t>она</a:t>
            </a:r>
            <a:r>
              <a:rPr lang="ru-RU" dirty="0"/>
              <a:t>) во всех затеях </a:t>
            </a:r>
            <a:r>
              <a:rPr lang="ru-RU" b="1" dirty="0"/>
              <a:t>со мною</a:t>
            </a:r>
            <a:r>
              <a:rPr lang="ru-RU" dirty="0"/>
              <a:t>  заодно.</a:t>
            </a:r>
          </a:p>
          <a:p>
            <a:r>
              <a:rPr lang="ru-RU" b="1" dirty="0"/>
              <a:t>Я</a:t>
            </a:r>
            <a:r>
              <a:rPr lang="ru-RU" dirty="0"/>
              <a:t> с бабушкой  (ней) не знаю скуки, и всё мне любо в бабушке  (</a:t>
            </a:r>
            <a:r>
              <a:rPr lang="ru-RU" b="1" dirty="0"/>
              <a:t>ней</a:t>
            </a:r>
            <a:r>
              <a:rPr lang="ru-RU" dirty="0"/>
              <a:t>),</a:t>
            </a:r>
          </a:p>
          <a:p>
            <a:r>
              <a:rPr lang="ru-RU" dirty="0"/>
              <a:t>Но бабушкины руки люблю всего сильней.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Работа с деформированным текстом. Работа в парах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9280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85"/>
    </mc:Choice>
    <mc:Fallback>
      <p:transition spd="slow" advTm="1385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6869931"/>
              </p:ext>
            </p:extLst>
          </p:nvPr>
        </p:nvGraphicFramePr>
        <p:xfrm>
          <a:off x="467544" y="620686"/>
          <a:ext cx="8208911" cy="70069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0280"/>
                <a:gridCol w="3240360"/>
                <a:gridCol w="2448271"/>
              </a:tblGrid>
              <a:tr h="53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Существительное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Местоимение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Это…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   Часть </a:t>
                      </a:r>
                      <a:r>
                        <a:rPr lang="ru-RU" sz="2800" dirty="0">
                          <a:effectLst/>
                        </a:rPr>
                        <a:t>речи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Часть речи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Отвечает на вопрос…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    Кто </a:t>
                      </a:r>
                      <a:r>
                        <a:rPr lang="ru-RU" sz="2800" dirty="0">
                          <a:effectLst/>
                        </a:rPr>
                        <a:t>Что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Кто Что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05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Обозначает…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   Предмет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Не называет предмет, а указывает на него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Бывает…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  </a:t>
                      </a:r>
                      <a:r>
                        <a:rPr lang="ru-RU" sz="2800" dirty="0" err="1" smtClean="0">
                          <a:effectLst/>
                        </a:rPr>
                        <a:t>М.р</a:t>
                      </a:r>
                      <a:r>
                        <a:rPr lang="ru-RU" sz="2800" dirty="0">
                          <a:effectLst/>
                        </a:rPr>
                        <a:t>.,   </a:t>
                      </a:r>
                      <a:r>
                        <a:rPr lang="ru-RU" sz="2800" dirty="0" err="1">
                          <a:effectLst/>
                        </a:rPr>
                        <a:t>ж.р</a:t>
                      </a:r>
                      <a:r>
                        <a:rPr lang="ru-RU" sz="2800" dirty="0">
                          <a:effectLst/>
                        </a:rPr>
                        <a:t>., </a:t>
                      </a:r>
                      <a:r>
                        <a:rPr lang="ru-RU" sz="2800" dirty="0" err="1">
                          <a:effectLst/>
                        </a:rPr>
                        <a:t>ср.р</a:t>
                      </a:r>
                      <a:r>
                        <a:rPr lang="ru-RU" sz="2800" dirty="0">
                          <a:effectLst/>
                        </a:rPr>
                        <a:t>.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1.2.3-го лица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54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Изменяются…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smtClean="0">
                          <a:effectLst/>
                        </a:rPr>
                        <a:t>  По </a:t>
                      </a:r>
                      <a:r>
                        <a:rPr lang="ru-RU" sz="2800" dirty="0">
                          <a:effectLst/>
                        </a:rPr>
                        <a:t>числам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В 3-м лице </a:t>
                      </a:r>
                      <a:r>
                        <a:rPr lang="ru-RU" sz="2800" dirty="0" err="1">
                          <a:effectLst/>
                        </a:rPr>
                        <a:t>ед.ч</a:t>
                      </a:r>
                      <a:r>
                        <a:rPr lang="ru-RU" sz="2800" dirty="0">
                          <a:effectLst/>
                        </a:rPr>
                        <a:t>. по родам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633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36700" y="34194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481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721"/>
    </mc:Choice>
    <mc:Fallback>
      <p:transition spd="slow" advTm="172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smtClean="0"/>
              <a:t>7Я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777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48"/>
    </mc:Choice>
    <mc:Fallback>
      <p:transition spd="slow" advTm="1148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163</TotalTime>
  <Words>289</Words>
  <Application>Microsoft Office PowerPoint</Application>
  <PresentationFormat>Экран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Урок русского языка.4 класс.</vt:lpstr>
      <vt:lpstr>Презентация PowerPoint</vt:lpstr>
      <vt:lpstr>Презентация PowerPoint</vt:lpstr>
      <vt:lpstr>Презентация PowerPoint</vt:lpstr>
      <vt:lpstr>Морфологический разбор по образцу</vt:lpstr>
      <vt:lpstr>Презентация PowerPoint</vt:lpstr>
      <vt:lpstr>Работа с деформированным текстом. Работа в парах.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Коми одежда .</dc:title>
  <cp:lastModifiedBy>5</cp:lastModifiedBy>
  <cp:revision>30</cp:revision>
  <dcterms:modified xsi:type="dcterms:W3CDTF">2014-03-28T09:09:10Z</dcterms:modified>
</cp:coreProperties>
</file>