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6"/>
  </p:notesMasterIdLst>
  <p:sldIdLst>
    <p:sldId id="268" r:id="rId2"/>
    <p:sldId id="257" r:id="rId3"/>
    <p:sldId id="258" r:id="rId4"/>
    <p:sldId id="259" r:id="rId5"/>
    <p:sldId id="260" r:id="rId6"/>
    <p:sldId id="262" r:id="rId7"/>
    <p:sldId id="269" r:id="rId8"/>
    <p:sldId id="270" r:id="rId9"/>
    <p:sldId id="271" r:id="rId10"/>
    <p:sldId id="263" r:id="rId11"/>
    <p:sldId id="264" r:id="rId12"/>
    <p:sldId id="266" r:id="rId13"/>
    <p:sldId id="265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FF"/>
    <a:srgbClr val="CC3300"/>
    <a:srgbClr val="CB41B7"/>
    <a:srgbClr val="00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3" autoAdjust="0"/>
    <p:restoredTop sz="94624" autoAdjust="0"/>
  </p:normalViewPr>
  <p:slideViewPr>
    <p:cSldViewPr>
      <p:cViewPr>
        <p:scale>
          <a:sx n="75" d="100"/>
          <a:sy n="75" d="100"/>
        </p:scale>
        <p:origin x="-726" y="1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471BA-E22B-412F-861B-1130F3B9541E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178F4B-E5AB-4997-899A-9FD0B28BF3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178F4B-E5AB-4997-899A-9FD0B28BF39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E27561-5393-470A-A7B1-8AE6EC700ED5}" type="datetimeFigureOut">
              <a:rPr lang="ru-RU" smtClean="0"/>
              <a:pPr/>
              <a:t>18.10.2012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8A473F-6F41-4AA4-83B1-1B631C5DDF0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3" Type="http://schemas.openxmlformats.org/officeDocument/2006/relationships/image" Target="../media/image7.gif"/><Relationship Id="rId7" Type="http://schemas.openxmlformats.org/officeDocument/2006/relationships/image" Target="../media/image9.gif"/><Relationship Id="rId2" Type="http://schemas.openxmlformats.org/officeDocument/2006/relationships/hyperlink" Target="http://smiles.rc-mir.com/smile.170775.html" TargetMode="Externa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iranimashek.com/photo/100-0-1489" TargetMode="External"/><Relationship Id="rId5" Type="http://schemas.openxmlformats.org/officeDocument/2006/relationships/image" Target="../media/image8.gif"/><Relationship Id="rId4" Type="http://schemas.openxmlformats.org/officeDocument/2006/relationships/hyperlink" Target="http://miranimashek.com/photo/100-0-1531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2;-&#1080;&#1076;&#1077;&#1103;\Desktop\&#1059;&#1088;&#1086;&#1082;%20&#1076;&#1083;&#1103;%20&#1072;&#1090;&#1090;&#1077;&#1089;&#1090;&#1072;&#1094;&#1080;&#1080;\Gr_Kvatro_-_Romashkovie_polya_minus.mp3" TargetMode="External"/><Relationship Id="rId5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87;&#1082;-&#1080;&#1076;&#1077;&#1103;\Desktop\&#1059;&#1088;&#1086;&#1082;%20&#1076;&#1083;&#1103;%20&#1072;&#1090;&#1090;&#1077;&#1089;&#1090;&#1072;&#1094;&#1080;&#1080;\Zvuki-prirody-Ochen_-krasivaya-melodiya-pod-kriki-del_finov-i-shum-morya(muzofon.com).mp3" TargetMode="External"/><Relationship Id="rId5" Type="http://schemas.openxmlformats.org/officeDocument/2006/relationships/hyperlink" Target="file:///C:\Users\&#1087;&#1082;-&#1080;&#1076;&#1077;&#1103;\Desktop\&#1059;&#1088;&#1086;&#1082;%20&#1076;&#1083;&#1103;%20&#1072;&#1090;&#1090;&#1077;&#1089;&#1090;&#1072;&#1094;&#1080;&#1080;\&#1052;&#1091;&#1083;&#1100;&#1090;&#1080;&#1084;&#1077;&#1076;&#1080;&#1081;&#1085;&#1072;&#1103;%20&#1088;&#1072;&#1079;&#1088;&#1072;&#1073;&#1086;&#1090;&#1082;&#1072;%20&#1091;&#1088;&#1086;&#1082;&#1072;%20&#1050;&#1072;&#1096;&#1080;&#1094;&#1099;&#1085;&#1072;.pptx" TargetMode="Externa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5508104" cy="90872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Урок русского языка в 4 классе</a:t>
            </a:r>
            <a:b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(Образовательная программа «Школа 2100»)</a:t>
            </a:r>
            <a:endParaRPr lang="ru-RU" sz="2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1772816"/>
            <a:ext cx="3384376" cy="1752600"/>
          </a:xfrm>
        </p:spPr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Тема: </a:t>
            </a: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Запятая в сложном предложении с союзами и, а, но.</a:t>
            </a:r>
            <a:endParaRPr lang="ru-RU" b="1" i="1" dirty="0">
              <a:solidFill>
                <a:srgbClr val="006600"/>
              </a:solidFill>
              <a:latin typeface="Georg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5877272"/>
            <a:ext cx="9144000" cy="9807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Выполнила: </a:t>
            </a:r>
          </a:p>
          <a:p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Кашицына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Ирина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Феофановна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«СОШ №9»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г.Когалыма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Эталон для самопроверки</a:t>
            </a:r>
            <a:br>
              <a:rPr lang="ru-RU" sz="32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</a:t>
            </a:r>
            <a:r>
              <a:rPr lang="ru-RU" sz="3200" b="1" dirty="0" smtClean="0">
                <a:solidFill>
                  <a:srgbClr val="00B05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вариант</a:t>
            </a:r>
            <a:endParaRPr lang="ru-RU" sz="3200" b="1" dirty="0">
              <a:solidFill>
                <a:srgbClr val="00B050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  <a:r>
              <a:rPr lang="ru-RU" i="1" u="sng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Корвет</a:t>
            </a:r>
            <a:r>
              <a:rPr lang="ru-RU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метался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во все стор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ны, и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волны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свободно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перекатывались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через пер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е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дн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юю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ч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сть.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    </a:t>
            </a:r>
          </a:p>
          <a:p>
            <a:pPr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[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__  __ ], и [ __ 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__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].</a:t>
            </a:r>
          </a:p>
          <a:p>
            <a:pPr>
              <a:buNone/>
            </a:pP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Гром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грохотал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, и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молния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освещала 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океан с его в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дяными г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рами. 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endParaRPr lang="ru-RU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[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__  __ ], и [ __  __ ].</a:t>
            </a:r>
          </a:p>
          <a:p>
            <a:pPr>
              <a:buNone/>
            </a:pP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Шторм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трепал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корвет, но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корвет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не поддавался</a:t>
            </a:r>
            <a:r>
              <a:rPr lang="ru-RU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[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__  __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]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, но 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[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__  __</a:t>
            </a:r>
            <a:r>
              <a:rPr lang="en-US" dirty="0">
                <a:latin typeface="Verdana" pitchFamily="34" charset="0"/>
                <a:ea typeface="Verdana" pitchFamily="34" charset="0"/>
                <a:cs typeface="Verdana" pitchFamily="34" charset="0"/>
              </a:rPr>
              <a:t> ]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.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403648" y="2924944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275856" y="2924944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2123728" y="1916832"/>
            <a:ext cx="11521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899592" y="2204864"/>
            <a:ext cx="237626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1691680" y="3789040"/>
            <a:ext cx="1296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572000" y="3789040"/>
            <a:ext cx="1512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3275856" y="4725144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403648" y="4725144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1979712" y="5373216"/>
            <a:ext cx="9361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5724128" y="5373216"/>
            <a:ext cx="21602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403648" y="5949280"/>
            <a:ext cx="2880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3419872" y="5949280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Управляющая кнопка: возврат 16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316416" y="6309320"/>
            <a:ext cx="648072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Эталон для самопроверки</a:t>
            </a:r>
            <a:br>
              <a:rPr lang="ru-RU" sz="32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en-US" sz="3200" b="1" dirty="0" smtClean="0">
                <a:solidFill>
                  <a:srgbClr val="00B05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II</a:t>
            </a:r>
            <a:r>
              <a:rPr lang="ru-RU" sz="3200" b="1" dirty="0" smtClean="0">
                <a:solidFill>
                  <a:srgbClr val="00B05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вариант</a:t>
            </a:r>
            <a:endParaRPr lang="ru-RU" sz="3200" dirty="0">
              <a:solidFill>
                <a:srgbClr val="00B05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32048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В первые м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и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нуты молодого мичмана 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охватил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ж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е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стокий 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страх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, но потом 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страх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постепенно 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сменился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каким-то покорным оцепенением.</a:t>
            </a:r>
            <a:endParaRPr lang="ru-RU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pPr>
              <a:buNone/>
            </a:pP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[ __  __ ], но [ __  __ ].</a:t>
            </a:r>
          </a:p>
          <a:p>
            <a:pPr>
              <a:buNone/>
            </a:pP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Утром 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корвет нёсся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при свеж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ем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ветре и легко </a:t>
            </a:r>
            <a:r>
              <a:rPr lang="ru-RU" sz="2600" i="1" u="sng" dirty="0">
                <a:latin typeface="Verdana" pitchFamily="34" charset="0"/>
                <a:ea typeface="Verdana" pitchFamily="34" charset="0"/>
                <a:cs typeface="Verdana" pitchFamily="34" charset="0"/>
              </a:rPr>
              <a:t>убегал</a:t>
            </a:r>
            <a:r>
              <a:rPr lang="ru-RU" sz="26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от попутной волны.</a:t>
            </a:r>
            <a:endParaRPr lang="ru-RU" sz="26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>
              <a:buNone/>
            </a:pP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pPr>
              <a:buNone/>
            </a:pP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 </a:t>
            </a:r>
          </a:p>
          <a:p>
            <a:pPr>
              <a:buNone/>
            </a:pP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[ __          и       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2600" dirty="0">
                <a:latin typeface="Verdana" pitchFamily="34" charset="0"/>
                <a:ea typeface="Verdana" pitchFamily="34" charset="0"/>
                <a:cs typeface="Verdana" pitchFamily="34" charset="0"/>
              </a:rPr>
              <a:t>].</a:t>
            </a:r>
            <a:r>
              <a:rPr lang="ru-RU" sz="26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6372200" y="2060848"/>
            <a:ext cx="129614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827584" y="2708920"/>
            <a:ext cx="151216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755576" y="3501008"/>
            <a:ext cx="36004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3491880" y="3501008"/>
            <a:ext cx="43204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Овал 12"/>
          <p:cNvSpPr/>
          <p:nvPr/>
        </p:nvSpPr>
        <p:spPr>
          <a:xfrm>
            <a:off x="1403648" y="5445224"/>
            <a:ext cx="576064" cy="36004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2555776" y="5445224"/>
            <a:ext cx="576064" cy="360040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547664" y="5589240"/>
            <a:ext cx="279648" cy="8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547664" y="5661248"/>
            <a:ext cx="279648" cy="8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2699792" y="5589240"/>
            <a:ext cx="279648" cy="8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699792" y="5661248"/>
            <a:ext cx="279648" cy="83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5" name="Управляющая кнопка: возврат 14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316416" y="6093296"/>
            <a:ext cx="576064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52400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Самооценка</a:t>
            </a:r>
            <a:endParaRPr lang="ru-RU" sz="3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3000372"/>
            <a:ext cx="6072230" cy="1809791"/>
          </a:xfrm>
          <a:prstGeom prst="rect">
            <a:avLst/>
          </a:prstGeom>
          <a:noFill/>
          <a:ln>
            <a:solidFill>
              <a:srgbClr val="FFC000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Вы считаете, что на уроке работали хорошо,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вы научились </a:t>
            </a:r>
            <a:r>
              <a:rPr lang="ru-RU" sz="2400" b="1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latin typeface="Georgia" pitchFamily="18" charset="0"/>
              </a:rPr>
              <a:t>ставить запятую в сложных предложениях с союзами </a:t>
            </a:r>
            <a:r>
              <a:rPr lang="ru-RU" sz="2400" b="1" i="1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latin typeface="Georgia" pitchFamily="18" charset="0"/>
              </a:rPr>
              <a:t>и, а, но</a:t>
            </a:r>
            <a:r>
              <a:rPr kumimoji="0" lang="ru-RU" sz="2400" b="1" i="1" u="none" strike="noStrike" kern="120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, </a:t>
            </a:r>
            <a:r>
              <a:rPr kumimoji="0" lang="ru-RU" sz="2400" b="1" i="0" u="none" strike="noStrike" kern="1200" cap="none" spc="0" normalizeH="0" baseline="0" noProof="0" dirty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но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иногда</a:t>
            </a:r>
            <a:r>
              <a:rPr kumimoji="0" lang="ru-RU" sz="2400" b="1" i="0" u="none" strike="noStrike" kern="1200" cap="none" spc="0" normalizeH="0" noProof="0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 </a:t>
            </a:r>
            <a:r>
              <a:rPr kumimoji="0" lang="ru-RU" sz="2400" b="1" i="0" u="none" strike="noStrike" kern="1200" cap="none" spc="0" normalizeH="0" baseline="0" noProof="0" dirty="0" smtClean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вам </a:t>
            </a:r>
            <a:r>
              <a:rPr kumimoji="0" lang="ru-RU" sz="2400" b="1" i="0" u="none" strike="noStrike" kern="1200" cap="none" spc="0" normalizeH="0" baseline="0" noProof="0" dirty="0">
                <a:ln>
                  <a:solidFill>
                    <a:srgbClr val="FFC000"/>
                  </a:solidFill>
                </a:ln>
                <a:solidFill>
                  <a:srgbClr val="E2AC00"/>
                </a:solidFill>
                <a:effectLst/>
                <a:uLnTx/>
                <a:uFillTx/>
                <a:latin typeface="Georgia" pitchFamily="18" charset="0"/>
                <a:ea typeface="+mn-ea"/>
                <a:cs typeface="+mn-cs"/>
              </a:rPr>
              <a:t>ещё нужна помощь.</a:t>
            </a:r>
            <a:endParaRPr kumimoji="0" lang="ru-RU" sz="2400" b="0" i="0" u="none" strike="noStrike" kern="1200" cap="none" spc="0" normalizeH="0" baseline="0" noProof="0" dirty="0">
              <a:ln>
                <a:solidFill>
                  <a:srgbClr val="FFC000"/>
                </a:solidFill>
              </a:ln>
              <a:solidFill>
                <a:srgbClr val="E2AC00"/>
              </a:solidFill>
              <a:effectLst/>
              <a:uLnTx/>
              <a:uFillTx/>
              <a:latin typeface="Georgia" pitchFamily="18" charset="0"/>
              <a:ea typeface="+mn-ea"/>
              <a:cs typeface="+mn-cs"/>
            </a:endParaRPr>
          </a:p>
        </p:txBody>
      </p:sp>
      <p:sp>
        <p:nvSpPr>
          <p:cNvPr id="6" name="Прямоугольник 1"/>
          <p:cNvSpPr/>
          <p:nvPr/>
        </p:nvSpPr>
        <p:spPr>
          <a:xfrm>
            <a:off x="1571604" y="928670"/>
            <a:ext cx="6072229" cy="1938992"/>
          </a:xfrm>
          <a:prstGeom prst="rect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4D"/>
                </a:solidFill>
                <a:effectLst/>
                <a:latin typeface="Georgia" pitchFamily="18" charset="0"/>
              </a:rPr>
              <a:t>Вы считаете, что урок прошёл для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4D"/>
                </a:solidFill>
                <a:effectLst/>
                <a:latin typeface="Georgia" pitchFamily="18" charset="0"/>
              </a:rPr>
              <a:t>вас плодотворно, с пользой, вы довольны своей работой и можете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000" b="1" dirty="0" smtClean="0">
                <a:solidFill>
                  <a:srgbClr val="00664D"/>
                </a:solidFill>
                <a:latin typeface="Georgia" pitchFamily="18" charset="0"/>
              </a:rPr>
              <a:t>н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664D"/>
                </a:solidFill>
                <a:effectLst/>
                <a:latin typeface="Georgia" pitchFamily="18" charset="0"/>
              </a:rPr>
              <a:t>аучить </a:t>
            </a:r>
            <a:r>
              <a:rPr lang="ru-RU" sz="2000" b="1" dirty="0" smtClean="0">
                <a:solidFill>
                  <a:srgbClr val="00664D"/>
                </a:solidFill>
                <a:latin typeface="Georgia" pitchFamily="18" charset="0"/>
              </a:rPr>
              <a:t>других правилам постановки запятой в сложных предложениях с союзами </a:t>
            </a:r>
            <a:r>
              <a:rPr lang="ru-RU" sz="2000" b="1" i="1" dirty="0" smtClean="0">
                <a:solidFill>
                  <a:srgbClr val="00664D"/>
                </a:solidFill>
                <a:latin typeface="Georgia" pitchFamily="18" charset="0"/>
              </a:rPr>
              <a:t>и, а, но</a:t>
            </a: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rgbClr val="00664D"/>
                </a:solidFill>
                <a:effectLst/>
                <a:latin typeface="Georgia" pitchFamily="18" charset="0"/>
              </a:rPr>
              <a:t>.</a:t>
            </a:r>
            <a:endParaRPr kumimoji="0" lang="ru-RU" sz="1600" b="0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7" name="Прямоугольник 3"/>
          <p:cNvSpPr/>
          <p:nvPr/>
        </p:nvSpPr>
        <p:spPr>
          <a:xfrm>
            <a:off x="1619672" y="5085184"/>
            <a:ext cx="6072230" cy="1200329"/>
          </a:xfrm>
          <a:prstGeom prst="rect">
            <a:avLst/>
          </a:prstGeom>
          <a:ln>
            <a:solidFill>
              <a:srgbClr val="C0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B40000"/>
                </a:solidFill>
                <a:effectLst/>
                <a:latin typeface="Georgia" pitchFamily="18" charset="0"/>
              </a:rPr>
              <a:t>Вы считаете, что могли бы работать лучше, вам было трудно на уроке.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077" name="Picture 8" descr="http://s20.rimg.info/acbcc50533079d34ca8df6bdc7403f7e.gif">
            <a:hlinkClick r:id="rId2"/>
          </p:cNvPr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1000108"/>
            <a:ext cx="1357312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12" descr="http://miranimashek.com/_ph/100/1/419793401.jpg">
            <a:hlinkClick r:id="rId4" tooltip="Просмотры: 865 | Размеры: 80x80, 56.4Kb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7158" y="3000372"/>
            <a:ext cx="128587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14" descr="http://miranimashek.com/_ph/100/1/203800991.jpg">
            <a:hlinkClick r:id="rId6" tooltip="Просмотры: 1033 | Размеры: 118x105, 34.5Kb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4786322"/>
            <a:ext cx="1444625" cy="128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Управляющая кнопка: возврат 8">
            <a:hlinkClick r:id="rId8" action="ppaction://hlinkpres?slideindex=10&amp;slidetitle=Структура учебного занятия " highlightClick="1"/>
          </p:cNvPr>
          <p:cNvSpPr/>
          <p:nvPr/>
        </p:nvSpPr>
        <p:spPr>
          <a:xfrm>
            <a:off x="8316416" y="6093296"/>
            <a:ext cx="648072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Домашнее задание</a:t>
            </a:r>
            <a:endParaRPr lang="ru-RU" sz="3600" b="1" dirty="0">
              <a:solidFill>
                <a:srgbClr val="C00000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Составить и </a:t>
            </a:r>
            <a:r>
              <a:rPr lang="ru-RU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записать </a:t>
            </a:r>
            <a:r>
              <a:rPr lang="ru-RU" dirty="0">
                <a:latin typeface="Verdana" pitchFamily="34" charset="0"/>
                <a:ea typeface="Verdana" pitchFamily="34" charset="0"/>
                <a:cs typeface="Verdana" pitchFamily="34" charset="0"/>
              </a:rPr>
              <a:t>3 сложных предложения, соединённых союзами </a:t>
            </a:r>
            <a:r>
              <a:rPr lang="ru-RU" b="1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и, а, но.</a:t>
            </a:r>
            <a:endParaRPr lang="ru-RU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Управляющая кнопка: возврат 3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460432" y="6165304"/>
            <a:ext cx="504056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2492896"/>
            <a:ext cx="4536504" cy="4110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764704"/>
            <a:ext cx="7115175" cy="140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060848"/>
            <a:ext cx="7344816" cy="403244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8800" dirty="0" err="1">
                <a:solidFill>
                  <a:srgbClr val="0000FF"/>
                </a:solidFill>
              </a:rPr>
              <a:t>♫♫</a:t>
            </a:r>
            <a:r>
              <a:rPr lang="ru-RU" sz="8800" dirty="0" err="1">
                <a:solidFill>
                  <a:srgbClr val="FF0000"/>
                </a:solidFill>
              </a:rPr>
              <a:t>♫♫</a:t>
            </a:r>
            <a:r>
              <a:rPr lang="ru-RU" sz="8800" dirty="0" err="1">
                <a:solidFill>
                  <a:srgbClr val="FFFF00"/>
                </a:solidFill>
              </a:rPr>
              <a:t>♫♫</a:t>
            </a:r>
            <a:r>
              <a:rPr lang="ru-RU" sz="8800" dirty="0">
                <a:solidFill>
                  <a:srgbClr val="FFFF00"/>
                </a:solidFill>
              </a:rPr>
              <a:t> </a:t>
            </a:r>
            <a:r>
              <a:rPr lang="ru-RU" sz="8800" dirty="0" err="1" smtClean="0">
                <a:solidFill>
                  <a:srgbClr val="00CC00"/>
                </a:solidFill>
              </a:rPr>
              <a:t>♫♫</a:t>
            </a:r>
            <a:endParaRPr lang="ru-RU" sz="8800" dirty="0" smtClean="0">
              <a:solidFill>
                <a:srgbClr val="00CC00"/>
              </a:solidFill>
            </a:endParaRPr>
          </a:p>
          <a:p>
            <a:pPr>
              <a:buNone/>
            </a:pPr>
            <a:r>
              <a:rPr lang="ru-RU" sz="8800" dirty="0" err="1" smtClean="0"/>
              <a:t>♫♫♫♫♫♫</a:t>
            </a:r>
            <a:r>
              <a:rPr lang="ru-RU" sz="8800" dirty="0" smtClean="0"/>
              <a:t> </a:t>
            </a:r>
            <a:r>
              <a:rPr lang="ru-RU" sz="8800" dirty="0" err="1" smtClean="0"/>
              <a:t>♫♫</a:t>
            </a:r>
            <a:endParaRPr lang="ru-RU" sz="8800" dirty="0" smtClean="0"/>
          </a:p>
          <a:p>
            <a:pPr>
              <a:buNone/>
            </a:pPr>
            <a:endParaRPr lang="ru-RU" sz="8800" dirty="0">
              <a:solidFill>
                <a:srgbClr val="FFFF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55576" y="692696"/>
            <a:ext cx="7776864" cy="1306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800" b="1" i="1" dirty="0" smtClean="0">
                <a:latin typeface="Georgia" pitchFamily="18" charset="0"/>
                <a:cs typeface="Arial" pitchFamily="34" charset="0"/>
              </a:rPr>
              <a:t>Двенадцатое октября</a:t>
            </a:r>
          </a:p>
          <a:p>
            <a:pPr algn="ctr">
              <a:lnSpc>
                <a:spcPct val="150000"/>
              </a:lnSpc>
            </a:pPr>
            <a:r>
              <a:rPr lang="ru-RU" sz="2800" b="1" i="1" dirty="0" smtClean="0">
                <a:latin typeface="Georgia" pitchFamily="18" charset="0"/>
                <a:cs typeface="Arial" pitchFamily="34" charset="0"/>
              </a:rPr>
              <a:t>Классная работа</a:t>
            </a:r>
            <a:endParaRPr lang="ru-RU" sz="2800" b="1" i="1" dirty="0">
              <a:latin typeface="Georgia" pitchFamily="18" charset="0"/>
              <a:cs typeface="Arial" pitchFamily="34" charset="0"/>
            </a:endParaRPr>
          </a:p>
        </p:txBody>
      </p:sp>
      <p:pic>
        <p:nvPicPr>
          <p:cNvPr id="10" name="Gr_Kvatro_-_Romashkovie_polya_minu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76456" y="6237312"/>
            <a:ext cx="304800" cy="304800"/>
          </a:xfrm>
          <a:prstGeom prst="rect">
            <a:avLst/>
          </a:prstGeom>
        </p:spPr>
      </p:pic>
      <p:sp>
        <p:nvSpPr>
          <p:cNvPr id="6" name="Управляющая кнопка: возврат 5">
            <a:hlinkClick r:id="rId5" action="ppaction://hlinkpres?slideindex=10&amp;slidetitle=Структура учебного занятия " highlightClick="1"/>
          </p:cNvPr>
          <p:cNvSpPr/>
          <p:nvPr/>
        </p:nvSpPr>
        <p:spPr>
          <a:xfrm>
            <a:off x="7596336" y="6309320"/>
            <a:ext cx="864096" cy="36004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9928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3" grpId="0" build="p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Минутка чистописания</a:t>
            </a:r>
            <a:endParaRPr lang="ru-RU" sz="3200" b="1" dirty="0">
              <a:solidFill>
                <a:srgbClr val="C00000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755576" y="3356992"/>
            <a:ext cx="2232248" cy="2376264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>
            <a:off x="3491880" y="1484784"/>
            <a:ext cx="2232248" cy="2376264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6300192" y="3356992"/>
            <a:ext cx="2232248" cy="2376264"/>
          </a:xfrm>
          <a:prstGeom prst="triangle">
            <a:avLst/>
          </a:prstGeom>
          <a:solidFill>
            <a:srgbClr val="00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23528" y="55172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691680" y="2780928"/>
            <a:ext cx="360040" cy="531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Б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987824" y="5517232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В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987824" y="34290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Ж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27984" y="90872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З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796136" y="34290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И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68144" y="52292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?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64288" y="2780928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Т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8604448" y="5229200"/>
            <a:ext cx="3600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latin typeface="Arial" pitchFamily="34" charset="0"/>
                <a:cs typeface="Arial" pitchFamily="34" charset="0"/>
              </a:rPr>
              <a:t>У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5536" y="836712"/>
            <a:ext cx="8496944" cy="648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с </a:t>
            </a:r>
            <a:r>
              <a:rPr lang="ru-RU" sz="32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ст</a:t>
            </a:r>
            <a:r>
              <a:rPr lang="ru-RU" sz="32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ru-RU" sz="3200" i="1" dirty="0" err="1">
                <a:latin typeface="Verdana" pitchFamily="34" charset="0"/>
                <a:ea typeface="Verdana" pitchFamily="34" charset="0"/>
                <a:cs typeface="Verdana" pitchFamily="34" charset="0"/>
              </a:rPr>
              <a:t>сту</a:t>
            </a:r>
            <a:r>
              <a:rPr lang="ru-RU" sz="3200" i="1" dirty="0">
                <a:latin typeface="Verdana" pitchFamily="34" charset="0"/>
                <a:ea typeface="Verdana" pitchFamily="34" charset="0"/>
                <a:cs typeface="Verdana" pitchFamily="34" charset="0"/>
              </a:rPr>
              <a:t> су </a:t>
            </a:r>
            <a:r>
              <a:rPr lang="ru-RU" sz="3200" i="1" dirty="0" err="1" smtClean="0">
                <a:latin typeface="Verdana" pitchFamily="34" charset="0"/>
                <a:ea typeface="Verdana" pitchFamily="34" charset="0"/>
                <a:cs typeface="Verdana" pitchFamily="34" charset="0"/>
              </a:rPr>
              <a:t>сут</a:t>
            </a:r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endParaRPr lang="ru-RU" sz="3200" i="1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9" name="Управляющая кнопка: возврат 18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172400" y="6237312"/>
            <a:ext cx="792088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67544" y="26064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3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Словарная работа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  <a:t/>
            </a:r>
            <a:b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itchFamily="34" charset="0"/>
                <a:ea typeface="+mj-ea"/>
                <a:cs typeface="Arial" pitchFamily="34" charset="0"/>
              </a:rPr>
            </a:b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71600" y="1484784"/>
            <a:ext cx="1584176" cy="144016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1484784"/>
            <a:ext cx="1584176" cy="1440160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56176" y="1484784"/>
            <a:ext cx="1584176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11560" y="4365104"/>
            <a:ext cx="1584176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699792" y="4365104"/>
            <a:ext cx="1584176" cy="1440160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04248" y="4365104"/>
            <a:ext cx="1584176" cy="1440160"/>
          </a:xfrm>
          <a:prstGeom prst="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88024" y="4365104"/>
            <a:ext cx="1584176" cy="1440160"/>
          </a:xfrm>
          <a:prstGeom prst="rect">
            <a:avLst/>
          </a:prstGeom>
          <a:solidFill>
            <a:srgbClr val="0000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Управляющая кнопка: возврат 13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7884368" y="6165304"/>
            <a:ext cx="93610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86410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Св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бода, св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бодный</a:t>
            </a:r>
            <a:b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св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бодомыслящий,</a:t>
            </a:r>
            <a:b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 </a:t>
            </a:r>
            <a:b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</a:b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св</a:t>
            </a:r>
            <a:r>
              <a:rPr lang="ru-RU" sz="2800" b="1" u="sng" dirty="0" smtClean="0">
                <a:solidFill>
                  <a:srgbClr val="FF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о</a:t>
            </a:r>
            <a:r>
              <a:rPr lang="ru-RU" sz="2800" b="1" dirty="0" smtClean="0">
                <a:solidFill>
                  <a:schemeClr val="tx2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бодолюбивый</a:t>
            </a:r>
            <a: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lang="ru-RU" sz="24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</a:br>
            <a:endParaRPr lang="ru-RU" sz="2400" dirty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01008"/>
            <a:ext cx="8229600" cy="262515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Georgia" pitchFamily="18" charset="0"/>
              </a:rPr>
              <a:t>  	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Возможность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человека действовать в соответствии со своими интересами и целями, опираясь на познание объективной необходимости.</a:t>
            </a:r>
            <a:endParaRPr lang="ru-RU" dirty="0">
              <a:solidFill>
                <a:schemeClr val="tx2">
                  <a:lumMod val="50000"/>
                </a:schemeClr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1547664" y="764704"/>
            <a:ext cx="72008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3347864" y="764704"/>
            <a:ext cx="72008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2555776" y="1700808"/>
            <a:ext cx="72008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2915816" y="2492896"/>
            <a:ext cx="72008" cy="72008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098" name="Picture 2" descr="http://my-shop.ru/_files/product/2/50/4909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24143">
            <a:off x="6372482" y="674926"/>
            <a:ext cx="1971805" cy="2553488"/>
          </a:xfrm>
          <a:prstGeom prst="rect">
            <a:avLst/>
          </a:prstGeom>
          <a:noFill/>
        </p:spPr>
      </p:pic>
      <p:sp>
        <p:nvSpPr>
          <p:cNvPr id="14" name="Дуга 13"/>
          <p:cNvSpPr/>
          <p:nvPr/>
        </p:nvSpPr>
        <p:spPr>
          <a:xfrm rot="19209115">
            <a:off x="130558" y="668957"/>
            <a:ext cx="1939662" cy="1674067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rot="19209115">
            <a:off x="1980763" y="657648"/>
            <a:ext cx="1803139" cy="1555905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19209115">
            <a:off x="107488" y="1524690"/>
            <a:ext cx="1985801" cy="1618783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Дуга 16"/>
          <p:cNvSpPr/>
          <p:nvPr/>
        </p:nvSpPr>
        <p:spPr>
          <a:xfrm rot="19209115">
            <a:off x="80713" y="2492252"/>
            <a:ext cx="1925790" cy="1513456"/>
          </a:xfrm>
          <a:prstGeom prst="arc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Управляющая кнопка: возврат 12">
            <a:hlinkClick r:id="rId3" action="ppaction://hlinkpres?slideindex=10&amp;slidetitle=Структура учебного занятия " highlightClick="1"/>
          </p:cNvPr>
          <p:cNvSpPr/>
          <p:nvPr/>
        </p:nvSpPr>
        <p:spPr>
          <a:xfrm>
            <a:off x="8028384" y="6165304"/>
            <a:ext cx="936104" cy="50405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Найди и исправь ошибки.</a:t>
            </a:r>
            <a:endParaRPr lang="ru-RU" sz="3200" b="1" dirty="0">
              <a:solidFill>
                <a:srgbClr val="C00000"/>
              </a:solidFill>
              <a:latin typeface="Georgia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[ </a:t>
            </a:r>
            <a:r>
              <a:rPr lang="ru-RU" dirty="0"/>
              <a:t>__  __ ] и, [ __  __ ]. 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[ </a:t>
            </a:r>
            <a:r>
              <a:rPr lang="ru-RU" dirty="0"/>
              <a:t>__  __ ] а, [ __  __ ].</a:t>
            </a:r>
          </a:p>
          <a:p>
            <a:pPr>
              <a:buNone/>
            </a:pPr>
            <a:r>
              <a:rPr lang="ru-RU" dirty="0"/>
              <a:t> </a:t>
            </a:r>
          </a:p>
          <a:p>
            <a:pPr>
              <a:buNone/>
            </a:pPr>
            <a:r>
              <a:rPr lang="ru-RU" dirty="0" smtClean="0"/>
              <a:t>[ </a:t>
            </a:r>
            <a:r>
              <a:rPr lang="ru-RU" dirty="0"/>
              <a:t>__  __ ] но, [ __  __ ].</a:t>
            </a: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331640" y="2132856"/>
            <a:ext cx="4320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275856" y="2132856"/>
            <a:ext cx="4320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331640" y="3356992"/>
            <a:ext cx="4320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75856" y="3356992"/>
            <a:ext cx="360040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1331640" y="4509120"/>
            <a:ext cx="4320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491880" y="4509120"/>
            <a:ext cx="43204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Управляющая кнопка: возврат 12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244408" y="6309320"/>
            <a:ext cx="899592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29600" cy="1656184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u="sng" dirty="0" smtClean="0">
                <a:solidFill>
                  <a:srgbClr val="00B050"/>
                </a:solidFill>
                <a:latin typeface="Georgia" pitchFamily="18" charset="0"/>
                <a:ea typeface="Verdana" pitchFamily="34" charset="0"/>
                <a:cs typeface="Verdana" pitchFamily="34" charset="0"/>
              </a:rPr>
              <a:t>Тема: </a:t>
            </a:r>
            <a:r>
              <a:rPr lang="ru-RU" sz="3600" dirty="0" smtClean="0">
                <a:latin typeface="Georgia" pitchFamily="18" charset="0"/>
                <a:ea typeface="Verdana" pitchFamily="34" charset="0"/>
                <a:cs typeface="Verdana" pitchFamily="34" charset="0"/>
              </a:rPr>
              <a:t>Запятая в сложном предложении с союзами и, а, но.</a:t>
            </a:r>
            <a:r>
              <a:rPr lang="ru-RU" b="1" i="1" dirty="0" smtClean="0">
                <a:solidFill>
                  <a:srgbClr val="006600"/>
                </a:solidFill>
                <a:latin typeface="Georgia" pitchFamily="18" charset="0"/>
              </a:rPr>
              <a:t/>
            </a:r>
            <a:br>
              <a:rPr lang="ru-RU" b="1" i="1" dirty="0" smtClean="0">
                <a:solidFill>
                  <a:srgbClr val="006600"/>
                </a:solidFill>
                <a:latin typeface="Georgia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0888"/>
            <a:ext cx="8229600" cy="3705275"/>
          </a:xfrm>
        </p:spPr>
        <p:txBody>
          <a:bodyPr/>
          <a:lstStyle/>
          <a:p>
            <a:pPr>
              <a:buNone/>
            </a:pPr>
            <a:r>
              <a:rPr lang="ru-RU" b="1" u="sng" dirty="0" smtClean="0">
                <a:solidFill>
                  <a:srgbClr val="00B050"/>
                </a:solidFill>
                <a:latin typeface="Georgia" pitchFamily="18" charset="0"/>
              </a:rPr>
              <a:t>Цель урока: </a:t>
            </a:r>
            <a:r>
              <a:rPr lang="ru-RU" dirty="0" smtClean="0">
                <a:latin typeface="Georgia" pitchFamily="18" charset="0"/>
              </a:rPr>
              <a:t>формирование учебных действий при соединении частей сложного предложения с помощью союзов и, а , но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Управляющая кнопка: возврат 3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100392" y="6093296"/>
            <a:ext cx="792088" cy="576064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363272" cy="18582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Georgia" pitchFamily="18" charset="0"/>
              </a:rPr>
              <a:t>Составьте алгоритм</a:t>
            </a:r>
            <a:r>
              <a:rPr lang="ru-RU" sz="2800" b="1" dirty="0" smtClean="0">
                <a:solidFill>
                  <a:srgbClr val="006600"/>
                </a:solidFill>
                <a:latin typeface="Georgia" pitchFamily="18" charset="0"/>
              </a:rPr>
              <a:t/>
            </a:r>
            <a:br>
              <a:rPr lang="ru-RU" sz="2800" b="1" dirty="0" smtClean="0">
                <a:solidFill>
                  <a:srgbClr val="006600"/>
                </a:solidFill>
                <a:latin typeface="Georgia" pitchFamily="18" charset="0"/>
              </a:rPr>
            </a:br>
            <a:r>
              <a:rPr lang="ru-RU" sz="2800" b="1" dirty="0" smtClean="0">
                <a:solidFill>
                  <a:srgbClr val="006600"/>
                </a:solidFill>
                <a:latin typeface="Georgia" pitchFamily="18" charset="0"/>
              </a:rPr>
              <a:t> «Как нужно действовать , чтобы правильно поставить запятые в сложном предложении»</a:t>
            </a:r>
            <a:endParaRPr lang="ru-RU" sz="2800" b="1" dirty="0">
              <a:solidFill>
                <a:srgbClr val="006600"/>
              </a:solidFill>
              <a:latin typeface="Georg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Georgia" pitchFamily="18" charset="0"/>
              </a:rPr>
              <a:t>1. Найти и подчеркнуть …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2. Посчитать…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3. Если…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4. Найти границы…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5. Выделить…</a:t>
            </a:r>
          </a:p>
          <a:p>
            <a:pPr>
              <a:buNone/>
            </a:pPr>
            <a:r>
              <a:rPr lang="ru-RU" dirty="0" smtClean="0">
                <a:latin typeface="Georgia" pitchFamily="18" charset="0"/>
              </a:rPr>
              <a:t>6. Поставить…</a:t>
            </a:r>
            <a:endParaRPr lang="ru-RU" dirty="0">
              <a:latin typeface="Georgia" pitchFamily="18" charset="0"/>
            </a:endParaRPr>
          </a:p>
        </p:txBody>
      </p:sp>
      <p:sp>
        <p:nvSpPr>
          <p:cNvPr id="4" name="Управляющая кнопка: возврат 3">
            <a:hlinkClick r:id="rId2" action="ppaction://hlinkpres?slideindex=10&amp;slidetitle=Структура учебного занятия " highlightClick="1"/>
          </p:cNvPr>
          <p:cNvSpPr/>
          <p:nvPr/>
        </p:nvSpPr>
        <p:spPr>
          <a:xfrm>
            <a:off x="8388424" y="6309320"/>
            <a:ext cx="576064" cy="43204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Zvuki-prirody-Ochen_-krasivaya-melodiya-pod-kriki-del_finov-i-shum-morya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04448" y="6237312"/>
            <a:ext cx="304800" cy="304800"/>
          </a:xfrm>
          <a:prstGeom prst="rect">
            <a:avLst/>
          </a:prstGeom>
        </p:spPr>
      </p:pic>
      <p:sp>
        <p:nvSpPr>
          <p:cNvPr id="3" name="Управляющая кнопка: возврат 2">
            <a:hlinkClick r:id="rId5" action="ppaction://hlinkpres?slideindex=10&amp;slidetitle=Структура учебного занятия " highlightClick="1"/>
          </p:cNvPr>
          <p:cNvSpPr/>
          <p:nvPr/>
        </p:nvSpPr>
        <p:spPr>
          <a:xfrm>
            <a:off x="7452320" y="6165304"/>
            <a:ext cx="936104" cy="548680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36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</Template>
  <TotalTime>951</TotalTime>
  <Words>300</Words>
  <Application>Microsoft Office PowerPoint</Application>
  <PresentationFormat>Экран (4:3)</PresentationFormat>
  <Paragraphs>85</Paragraphs>
  <Slides>14</Slides>
  <Notes>1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шаблон</vt:lpstr>
      <vt:lpstr>Урок русского языка в 4 классе  (Образовательная программа «Школа 2100»)</vt:lpstr>
      <vt:lpstr>Слайд 2</vt:lpstr>
      <vt:lpstr>Минутка чистописания</vt:lpstr>
      <vt:lpstr> </vt:lpstr>
      <vt:lpstr>Свобода, свободный  свободомыслящий,   свободолюбивый </vt:lpstr>
      <vt:lpstr>Найди и исправь ошибки.</vt:lpstr>
      <vt:lpstr>Тема: Запятая в сложном предложении с союзами и, а, но. </vt:lpstr>
      <vt:lpstr>Составьте алгоритм  «Как нужно действовать , чтобы правильно поставить запятые в сложном предложении»</vt:lpstr>
      <vt:lpstr>Слайд 9</vt:lpstr>
      <vt:lpstr>Эталон для самопроверки I вариант</vt:lpstr>
      <vt:lpstr>Эталон для самопроверки II вариант</vt:lpstr>
      <vt:lpstr>Самооценка</vt:lpstr>
      <vt:lpstr>Домашнее задание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пк-идея</dc:creator>
  <cp:lastModifiedBy>пк-идея</cp:lastModifiedBy>
  <cp:revision>98</cp:revision>
  <dcterms:created xsi:type="dcterms:W3CDTF">2012-10-11T11:00:39Z</dcterms:created>
  <dcterms:modified xsi:type="dcterms:W3CDTF">2012-10-18T19:41:12Z</dcterms:modified>
</cp:coreProperties>
</file>