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CC00"/>
    <a:srgbClr val="1903BD"/>
    <a:srgbClr val="800000"/>
    <a:srgbClr val="FF0066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0" autoAdjust="0"/>
    <p:restoredTop sz="94660"/>
  </p:normalViewPr>
  <p:slideViewPr>
    <p:cSldViewPr>
      <p:cViewPr>
        <p:scale>
          <a:sx n="77" d="100"/>
          <a:sy n="77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FD991-C397-4AEB-92AD-1AB0A2BBDA97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00A09-5948-4B26-8BAE-C4AF3C507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D00A09-5948-4B26-8BAE-C4AF3C507B7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4C92-88A4-4D6B-9580-F0BC8E39A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1969A-2EF4-408C-9D88-618BB1338704}" type="datetimeFigureOut">
              <a:rPr lang="ru-RU" smtClean="0"/>
              <a:pPr>
                <a:defRPr/>
              </a:pPr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1F63C6-9B84-4233-809E-13B441562B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4C92-88A4-4D6B-9580-F0BC8E39A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DBF78-EB2F-4E5B-ABBA-54951A1854F1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3EDB5-CF74-4ABE-BE78-C5373127E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7.xml"/><Relationship Id="rId7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5" Type="http://schemas.openxmlformats.org/officeDocument/2006/relationships/slide" Target="slide19.xml"/><Relationship Id="rId4" Type="http://schemas.openxmlformats.org/officeDocument/2006/relationships/slide" Target="slide18.xml"/><Relationship Id="rId9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5;&#1088;&#1077;&#1079;&#1077;&#1085;&#1090;&#1072;&#1094;&#1080;&#1103;%20&#1082;%20&#1091;&#1088;&#1086;&#1082;&#1091;%20&#1072;&#1090;&#1090;&#1077;&#1089;&#1090;&#1072;&#1094;.&#1050;&#1072;&#1096;&#1080;&#1094;&#1099;&#1085;&#1072;.pptx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59;&#1088;&#1086;&#1082;%20&#1088;&#1091;&#1089;&#1089;&#1082;&#1086;&#1075;&#1086;%20&#1103;&#1079;&#1099;&#1082;&#1072;%20&#1074;%204%20&#1082;&#1083;&#1072;&#1089;&#1089;&#1077;..wmv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764704"/>
            <a:ext cx="6624736" cy="1470025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3600" b="1" dirty="0" err="1" smtClean="0">
                <a:solidFill>
                  <a:srgbClr val="8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Мультимедийная</a:t>
            </a:r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разработка учебного занятия.</a:t>
            </a:r>
            <a:endParaRPr lang="ru-RU" sz="3600" b="1" dirty="0">
              <a:solidFill>
                <a:srgbClr val="800000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780928"/>
            <a:ext cx="7704856" cy="331236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1903BD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Тема урока: 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Запятая в сложном предложении с союзами и, а, но.</a:t>
            </a:r>
          </a:p>
          <a:p>
            <a:endParaRPr lang="ru-RU" sz="2800" b="1" dirty="0" smtClean="0">
              <a:solidFill>
                <a:srgbClr val="1903BD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  <a:p>
            <a:pPr algn="l"/>
            <a:r>
              <a:rPr lang="ru-RU" sz="2800" dirty="0" smtClean="0">
                <a:solidFill>
                  <a:srgbClr val="1903BD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Предмет: </a:t>
            </a:r>
            <a:r>
              <a:rPr lang="ru-RU" sz="2800" dirty="0" smtClean="0">
                <a:solidFill>
                  <a:srgbClr val="FF0066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русский язык</a:t>
            </a:r>
          </a:p>
          <a:p>
            <a:pPr algn="l"/>
            <a:r>
              <a:rPr lang="ru-RU" sz="2800" dirty="0" smtClean="0">
                <a:solidFill>
                  <a:srgbClr val="1903BD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Класс: </a:t>
            </a:r>
            <a:r>
              <a:rPr lang="ru-RU" sz="2800" b="1" dirty="0" smtClean="0">
                <a:solidFill>
                  <a:srgbClr val="FF0066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4</a:t>
            </a:r>
            <a:endParaRPr lang="ru-RU" sz="2800" b="1" dirty="0">
              <a:solidFill>
                <a:srgbClr val="FF0066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7" name="Picture 3" descr="C:\Users\пк-идея\Desktop\rfhnbyrb hec\IMG_0004.jpg"/>
          <p:cNvPicPr>
            <a:picLocks noChangeAspect="1" noChangeArrowheads="1"/>
          </p:cNvPicPr>
          <p:nvPr/>
        </p:nvPicPr>
        <p:blipFill>
          <a:blip r:embed="rId2" cstate="print"/>
          <a:srcRect l="11899" t="140" r="7136" b="25755"/>
          <a:stretch>
            <a:fillRect/>
          </a:stretch>
        </p:blipFill>
        <p:spPr bwMode="auto">
          <a:xfrm rot="303752">
            <a:off x="6811072" y="4023256"/>
            <a:ext cx="1844054" cy="2386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Структура учебного занятия</a:t>
            </a:r>
            <a:b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7376864" cy="54006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  <a:hlinkClick r:id="rId2" action="ppaction://hlinksldjump"/>
              </a:rPr>
              <a:t>1.Организационный момент. Мотивация к учебной деятельности.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 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  <a:hlinkClick r:id="rId3" action="ppaction://hlinksldjump"/>
              </a:rPr>
              <a:t>2.Актуализация знаний учащихся.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  <a:hlinkClick r:id="rId3" action="ppaction://hlinksldjump"/>
              </a:rPr>
              <a:t>2.1 Минутка чистописания.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  <a:hlinkClick r:id="rId4" action="ppaction://hlinksldjump"/>
              </a:rPr>
              <a:t>2.2 Словарная работа.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5" action="ppaction://hlinksldjump"/>
              </a:rPr>
              <a:t>3.Формулирование темы и целей урока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6" action="ppaction://hlinkpres?slideindex=19&amp;slidetitle=Слайд 19"/>
              </a:rPr>
              <a:t>4. Первичное закрепление изученного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7" action="ppaction://hlinksldjump"/>
              </a:rPr>
              <a:t>5.Физминутка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8" action="ppaction://hlinksldjump"/>
              </a:rPr>
              <a:t>6.Закрепление изученного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9" action="ppaction://hlinksldjump"/>
              </a:rPr>
              <a:t>7.Рефлексия учебной деятельности.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hlinkClick r:id="rId9" action="ppaction://hlinksldjump"/>
              </a:rPr>
              <a:t>Информация о домашнем задании.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748464" cy="1224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Оборудование, информационно-коммуникационная образовательная среда, учебно-методические материалы</a:t>
            </a:r>
            <a:endParaRPr lang="ru-RU" sz="24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8352928" cy="5328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Рабочее место учителя(компьютер, проектор, экран);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Рабочее место ученика;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Презентация к уроку: «Запятая в сложном предложении с союзами и, а, но»;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Учебник  «Русский язык» 4класс;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Толковые словари Ожегова С.И;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Карточки для работы в группах;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Сигнальные карточки для проверки орфограмм;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Карточки для проведения рефлексии.</a:t>
            </a:r>
            <a:endParaRPr lang="ru-RU" sz="200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Источники информации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7272808" cy="4392488"/>
          </a:xfrm>
        </p:spPr>
        <p:txBody>
          <a:bodyPr>
            <a:normAutofit/>
          </a:bodyPr>
          <a:lstStyle/>
          <a:p>
            <a:pPr marL="514350" indent="-514350" algn="l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1. Образовательная программа «Школа 2100».</a:t>
            </a:r>
          </a:p>
          <a:p>
            <a:pPr algn="l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2. Методические рекомендации для учителя «Русский язык» 4класс, Е. В. </a:t>
            </a:r>
            <a:r>
              <a:rPr lang="ru-RU" sz="2400" dirty="0" err="1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Бунеева</a:t>
            </a: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.</a:t>
            </a:r>
          </a:p>
          <a:p>
            <a:pPr algn="l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3. Учебник  «Русский язык» 4класс, Е. В. </a:t>
            </a:r>
            <a:r>
              <a:rPr lang="ru-RU" sz="2400" dirty="0" err="1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Бунеева</a:t>
            </a: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Действия учителя</a:t>
            </a:r>
            <a:endParaRPr lang="ru-RU" sz="32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7376864" cy="401000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определяет цели, задачи урока;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разрабатывает структуру урока, его содержание, методы обучения;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подбирает средства обучения; 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планирует  работу учащихся; 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разрабатывает  презентацию к уроку; 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готовит   практические задания;</a:t>
            </a:r>
          </a:p>
          <a:p>
            <a:pPr algn="l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подводит итог урока.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Действия ученика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выполняет минутку чистописания;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работает со словарными словами;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работает с толковым словарём;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записывает работу в тетрадь;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работает со схемами предложений;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определяет тему и цель урока;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составляет алгоритм 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выполняет практические задания;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делает выводы;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оценивает свою работу на уроке.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Критерии оценивания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1268730"/>
          <a:ext cx="8496944" cy="5470195"/>
        </p:xfrm>
        <a:graphic>
          <a:graphicData uri="http://schemas.openxmlformats.org/drawingml/2006/table">
            <a:tbl>
              <a:tblPr/>
              <a:tblGrid>
                <a:gridCol w="869182"/>
                <a:gridCol w="7627762"/>
              </a:tblGrid>
              <a:tr h="3766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5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Критерии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6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55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«5»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" indent="-457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Ученик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" indent="-457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полно </a:t>
                      </a: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излагает изученный материал, дает правильное определение языковых понятий;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" indent="-457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обнаруживает по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нимание материала, может обосновать свои сужде</a:t>
                      </a:r>
                      <a:r>
                        <a:rPr lang="ru-RU" sz="1300" spc="3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ния, применить знания на практике, привести не</a:t>
                      </a: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обходимые примеры не только по учебнику, но и </a:t>
                      </a:r>
                      <a:r>
                        <a:rPr lang="ru-RU" sz="13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самостоятельно составленные;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" indent="-457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излагает матери</a:t>
                      </a:r>
                      <a:r>
                        <a:rPr lang="ru-RU" sz="1300" spc="3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 последовательно и правильно с точки зрения </a:t>
                      </a:r>
                      <a:r>
                        <a:rPr lang="ru-RU" sz="1300" spc="2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норм литературного языка.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49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1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«4»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079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Ученик 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дает ответ, </a:t>
                      </a:r>
                      <a:r>
                        <a:rPr lang="ru-RU" sz="1300" spc="2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удовлетворяющий тем же требованиям, что и для </a:t>
                      </a:r>
                      <a:r>
                        <a:rPr lang="ru-RU" sz="1300" spc="4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оценки «5», но допускает 1-2 ошибки, которые 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 же исправляет, </a:t>
                      </a:r>
                      <a:r>
                        <a:rPr lang="ru-RU" sz="1300" spc="1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1-2 недочета в последова</a:t>
                      </a:r>
                      <a:r>
                        <a:rPr lang="ru-RU" sz="13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тельности и языковом оформлении излагаемого.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6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55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«3»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Ученик обнаружи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вает знание и понимание основных положений дан</a:t>
                      </a:r>
                      <a:r>
                        <a:rPr lang="ru-RU" sz="1300" spc="3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ной темы, но: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07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3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излагает материал неполно и до</a:t>
                      </a:r>
                      <a:r>
                        <a:rPr lang="ru-RU" sz="1300" spc="2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пускает неточности в определении понятий или 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формулировке правил;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07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не умеет достаточно глу</a:t>
                      </a:r>
                      <a:r>
                        <a:rPr lang="ru-RU" sz="1300" spc="3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боко и доказательно обосновать свои суждения и </a:t>
                      </a:r>
                      <a:r>
                        <a:rPr lang="ru-RU" sz="1300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привести свои примеры;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07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излагает материал непо</a:t>
                      </a:r>
                      <a:r>
                        <a:rPr lang="ru-RU" sz="1300" spc="3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следовательно и допускает ошибки в языковом </a:t>
                      </a: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оформлении излагаемого.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16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5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«2»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079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pc="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Ученик обнаружи</a:t>
                      </a:r>
                      <a:r>
                        <a:rPr lang="ru-RU" sz="13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вает незнание большей части соответствующего </a:t>
                      </a:r>
                      <a:r>
                        <a:rPr lang="ru-RU" sz="1300" spc="1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раздела изучаемого материала, допускает ошибки в </a:t>
                      </a: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формулировке определений и правил, искажающие их смысл, беспорядочно и неуверенно излагает ма</a:t>
                      </a:r>
                      <a:r>
                        <a:rPr lang="ru-RU" sz="13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териал. Оценка «2» отмечает такие недостатки в </a:t>
                      </a:r>
                      <a:r>
                        <a:rPr lang="ru-RU" sz="1300" spc="1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подготовке ученика, которые являются серьезным </a:t>
                      </a:r>
                      <a:r>
                        <a:rPr lang="ru-RU" sz="1300" spc="2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препятствием к успешному овладению последующим материалом.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080"/>
          </a:xfrm>
          <a:solidFill>
            <a:srgbClr val="FFCC0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Технологическая карта учебного занятия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692695"/>
          <a:ext cx="8784976" cy="598418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52128"/>
                <a:gridCol w="3600400"/>
                <a:gridCol w="1424484"/>
                <a:gridCol w="1257963"/>
                <a:gridCol w="1350001"/>
              </a:tblGrid>
              <a:tr h="903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i="0" spc="100" dirty="0">
                          <a:latin typeface="Times New Roman" pitchFamily="18" charset="0"/>
                          <a:cs typeface="Times New Roman" pitchFamily="18" charset="0"/>
                        </a:rPr>
                        <a:t>урока</a:t>
                      </a:r>
                      <a:endParaRPr lang="ru-RU" sz="13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3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3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>
                          <a:latin typeface="Times New Roman" pitchFamily="18" charset="0"/>
                          <a:cs typeface="Times New Roman" pitchFamily="18" charset="0"/>
                        </a:rPr>
                        <a:t>Формы организации деятельности учащихся </a:t>
                      </a:r>
                      <a:endParaRPr lang="ru-RU" sz="13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spc="100" dirty="0">
                          <a:latin typeface="Times New Roman" pitchFamily="18" charset="0"/>
                          <a:cs typeface="Times New Roman" pitchFamily="18" charset="0"/>
                        </a:rPr>
                        <a:t>Планируемые результаты </a:t>
                      </a:r>
                      <a:endParaRPr lang="ru-RU" sz="13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64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cs typeface="Times New Roman" pitchFamily="18" charset="0"/>
                        </a:rPr>
                        <a:t>Организационный </a:t>
                      </a:r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этап. Мотивация </a:t>
                      </a:r>
                      <a:r>
                        <a:rPr lang="ru-RU" sz="1300" b="1" dirty="0">
                          <a:latin typeface="Times New Roman" pitchFamily="18" charset="0"/>
                          <a:cs typeface="Times New Roman" pitchFamily="18" charset="0"/>
                        </a:rPr>
                        <a:t>к учебной </a:t>
                      </a:r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  <a:r>
                        <a:rPr lang="ru-RU" sz="13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(4 </a:t>
                      </a:r>
                      <a:r>
                        <a:rPr lang="ru-RU" sz="1300" b="0" dirty="0">
                          <a:latin typeface="Times New Roman" pitchFamily="18" charset="0"/>
                          <a:cs typeface="Times New Roman" pitchFamily="18" charset="0"/>
                        </a:rPr>
                        <a:t>минуты)</a:t>
                      </a:r>
                      <a:endParaRPr lang="ru-RU" sz="13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31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Создать условия для возникновения внутренней потребности включения в учебную деятельность на уроке посредством связи с миром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искусства.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- Ребята, а вы любите преодолевать трудности?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Поднимите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руки, кто уверен, что справится со всеми трудностями.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- Трудность всегда преодолевается, если человек все делает с хорошим настроением, с хорошими мыслями.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- Давайте определим, какое настроение у нас сейчас.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Посмотрите на эти необыкновенные нотки (звучит музыка). Позволит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ли наше настроение преодолеть все трудности на нашем уроке русского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языка?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pres?slideindex=2&amp;slidetitle=Слайд 2"/>
                        </a:rPr>
                        <a:t>Слайд 2.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Кому нравятся яркие нотки, поднимите руку. Я рада, что у большинства из вас хорошее настроение. Думаю, с каким же настроением мы закончим урок  русского языка.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- Запишите в тетради, дату проведения урока и вид работы.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Дети отвечают.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- Да, мы любим преодолевать трудности.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Дети поднимают руки.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выбирают нотки и поднимают руки.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Дети записывают в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тетради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дату проведения урока и вид работы.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Фронтальная работа</a:t>
                      </a:r>
                      <a:endParaRPr lang="ru-RU" sz="13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Концентрация внимания учащихся</a:t>
                      </a:r>
                      <a:endParaRPr lang="ru-RU" sz="13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00" marR="43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567936" y="6353944"/>
            <a:ext cx="576064" cy="504056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980728"/>
          <a:ext cx="8784975" cy="512911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73888"/>
                <a:gridCol w="2365186"/>
                <a:gridCol w="1858360"/>
                <a:gridCol w="1419389"/>
                <a:gridCol w="1368152"/>
              </a:tblGrid>
              <a:tr h="8636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spc="100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0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0" dirty="0">
                          <a:latin typeface="Times New Roman" pitchFamily="18" charset="0"/>
                          <a:cs typeface="Times New Roman" pitchFamily="18" charset="0"/>
                        </a:rPr>
                        <a:t>Формы организации деятельности учащихся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Планируемые </a:t>
                      </a:r>
                      <a:r>
                        <a:rPr lang="ru-RU" sz="1400" b="1" spc="100" dirty="0">
                          <a:latin typeface="Times New Roman" pitchFamily="18" charset="0"/>
                          <a:cs typeface="Times New Roman" pitchFamily="18" charset="0"/>
                        </a:rPr>
                        <a:t>результаты 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64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Актуализация знаний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учащихся 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(8 минут)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2297">
                <a:tc>
                  <a:txBody>
                    <a:bodyPr/>
                    <a:lstStyle/>
                    <a:p>
                      <a:pPr marL="18415" marR="8890" algn="l">
                        <a:lnSpc>
                          <a:spcPts val="161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 Повторить алфавитный порядок букв;</a:t>
                      </a:r>
                    </a:p>
                    <a:p>
                      <a:pPr marL="18415" marR="8890" algn="l">
                        <a:lnSpc>
                          <a:spcPts val="161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повторить каллиграфическое написание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букв.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 Минутка чистописания</a:t>
                      </a:r>
                    </a:p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(3 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минуты)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Ребята, определите закономерность подбора букв в данных группах.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pres?slideindex=3&amp;slidetitle=Минутка чистописания"/>
                        </a:rPr>
                        <a:t>Слайд 3.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Определите букву, которую мы будем писать на минутке чистописания.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Напишите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этот ряд до конца строки, соблюдая указанную последовательность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отвечают.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Буквы, обозначающие вершины треугольников, расположены в алфавитном порядке.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- Мы будем писать букву «</a:t>
                      </a: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эс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Дети записывают в тетрадь.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r>
                        <a:rPr lang="ru-RU" sz="1400" i="1" dirty="0" err="1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</a:t>
                      </a:r>
                      <a:r>
                        <a:rPr lang="ru-RU" sz="1400" i="1" dirty="0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i="1" dirty="0" err="1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сту</a:t>
                      </a:r>
                      <a:r>
                        <a:rPr lang="ru-RU" sz="1400" i="1" dirty="0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су </a:t>
                      </a:r>
                      <a:r>
                        <a:rPr lang="ru-RU" sz="1400" i="1" dirty="0" err="1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сут</a:t>
                      </a:r>
                      <a:endParaRPr lang="ru-RU" sz="1400" i="1" dirty="0">
                        <a:solidFill>
                          <a:srgbClr val="0066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Фронтальная работа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порядок букв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алфавита.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Уметь каллиграфически правильно писать.</a:t>
                      </a:r>
                      <a:endParaRPr lang="ru-RU" sz="1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069" marR="370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639944" y="6353944"/>
            <a:ext cx="504056" cy="504056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504" y="260648"/>
          <a:ext cx="9036496" cy="6480719"/>
        </p:xfrm>
        <a:graphic>
          <a:graphicData uri="http://schemas.openxmlformats.org/drawingml/2006/table">
            <a:tbl>
              <a:tblPr/>
              <a:tblGrid>
                <a:gridCol w="1555463"/>
                <a:gridCol w="3257004"/>
                <a:gridCol w="1927871"/>
                <a:gridCol w="1197028"/>
                <a:gridCol w="1099130"/>
              </a:tblGrid>
              <a:tr h="64807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Активизировать мыслительные операции;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знакомство с новым словарным словом;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развивать умение находить общую часть в однокоренных словах;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повторить понятие «сложные слова».</a:t>
                      </a:r>
                    </a:p>
                  </a:txBody>
                  <a:tcPr marL="43115" marR="431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Словарная работа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(5 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минут)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ru-RU" sz="14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2" action="ppaction://hlinkpres?slideindex=1&amp;slidetitle="/>
                        </a:rPr>
                        <a:t>слайде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изображены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квадраты разных цветов. </a:t>
                      </a:r>
                      <a:r>
                        <a:rPr lang="ru-RU" sz="1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Каждому квадрату соответствует определенная буква. Мысленно расположите квадраты по цветам радуги, соедините между собой соответствующие им буквы, и вы получите слово.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Какое слово вы получили? Случайно ли мы с ним встретились?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 Запишите это слово. Определите ударный слог. Подчеркните гласную, которую нужно запомнить.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Ребята, как вы думаете, что означает это слово? Где мы можем посмотреть значение слова? </a:t>
                      </a:r>
                      <a:r>
                        <a:rPr lang="ru-RU" sz="1400" i="1" dirty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&amp;slidetitle=   свободолюбивый"/>
                        </a:rPr>
                        <a:t>Слайд </a:t>
                      </a:r>
                      <a:r>
                        <a:rPr lang="ru-RU" sz="1400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&amp;slidetitle=   свободолюбивый"/>
                        </a:rPr>
                        <a:t>5.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с толковым словарём.</a:t>
                      </a: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У вас на парте лежит толковый словарь, откройте его и найдите значение слова </a:t>
                      </a: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«свобода»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Выпишите из словаря однокоренные слова. Выделите корень. Какой корень во всех словах? Что интересного 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заметили?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слушают задание.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составляют слово на листочках, лежащих на столе.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отвечают.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Мы получили слово</a:t>
                      </a: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свобода.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Это новое словарное слово, с которым мы познакомимся на уроке.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записывают.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66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</a:t>
                      </a:r>
                      <a:r>
                        <a:rPr lang="ru-RU" sz="1400" i="1" u="sng" dirty="0">
                          <a:solidFill>
                            <a:srgbClr val="0066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r>
                        <a:rPr lang="ru-RU" sz="1400" i="1" dirty="0">
                          <a:solidFill>
                            <a:srgbClr val="0066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бода</a:t>
                      </a:r>
                      <a:endParaRPr lang="ru-RU" sz="1400" dirty="0">
                        <a:solidFill>
                          <a:srgbClr val="0066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отвечают.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Мы можем найти значение слова в толковом словаре.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находят значение слова и зачитывают.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Выписывают однокоренные слова. 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Среди этих слов есть сложные слова, которые имеют два корня.</a:t>
                      </a:r>
                    </a:p>
                  </a:txBody>
                  <a:tcPr marL="43115" marR="431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Фронтальная работа.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</a:t>
                      </a:r>
                      <a:r>
                        <a:rPr lang="ru-RU" sz="140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паре</a:t>
                      </a:r>
                      <a:r>
                        <a:rPr lang="ru-RU" sz="140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Фронтальная проверка.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Знать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изученные словарные слова.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Уметь: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работать с толковым словарём;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находить общую часть в однокоренных словах;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определять изученные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орфограммы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639944" y="6353944"/>
            <a:ext cx="504056" cy="504056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16633"/>
          <a:ext cx="8712969" cy="6552727"/>
        </p:xfrm>
        <a:graphic>
          <a:graphicData uri="http://schemas.openxmlformats.org/drawingml/2006/table">
            <a:tbl>
              <a:tblPr/>
              <a:tblGrid>
                <a:gridCol w="1152128"/>
                <a:gridCol w="2592288"/>
                <a:gridCol w="3024336"/>
                <a:gridCol w="864096"/>
                <a:gridCol w="1080121"/>
              </a:tblGrid>
              <a:tr h="21874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Формулирование темы и цели урока 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(7 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3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Организовать выявление и фиксацию учащимися причины затруднения;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создать условия для проведения конкретной цели будущих учебных действий;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сформули-ровать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тему урока.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Создание проблемной ситуации.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Ребята, перед вами лежат листы, составьте предложение из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слов,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выделите грамматическую основу.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Получилось? А почему?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Составьте предложение добавив союз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или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Какие предложения мы получили?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 С помощью чего соединяются части сложного предложения?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Посмотрите внимательно на схемы предложений. Что вы заметили?</a:t>
                      </a: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</a:t>
                      </a:r>
                      <a:r>
                        <a:rPr lang="ru-RU" sz="1300" b="0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6&amp;slidetitle=Найди и исправь ошибки."/>
                        </a:rPr>
                        <a:t>слайде</a:t>
                      </a:r>
                      <a:r>
                        <a:rPr lang="ru-RU" sz="1300" b="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изображены схемы сложных </a:t>
                      </a:r>
                      <a:r>
                        <a:rPr lang="ru-RU" sz="1300" b="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предложений</a:t>
                      </a:r>
                      <a:r>
                        <a:rPr lang="ru-RU" sz="1300" b="0" i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Исправьте ошибки в схеме.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Один ученик работает у доски, остальные в тетради.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Сформулируйте тему  и цель сегодняшнего урока.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&amp;slidetitle= но."/>
                        </a:rPr>
                        <a:t>Слайд 7.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 пытаются составить предложения.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Представитель каждой группы отвечает.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Не получилось, в предложении нет смысла. Здесь не хватает союза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или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 составляют и читают предложения, характеризуют его.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 помощью интонации и союзов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и, а, но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или только при помощи интонации.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Запятая в сложном предложении стоит после союзов, а это неверно.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На письме части сложного предложения разделяются запятой. Если части сложного предложения соединяют союзы, запятая ставится перед союзом.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Ученик исправляет ошибки, допущенные при постановке запятой в сложном </a:t>
                      </a:r>
                      <a:r>
                        <a:rPr lang="ru-RU" sz="13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предложении</a:t>
                      </a:r>
                      <a:r>
                        <a:rPr lang="ru-RU" sz="13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Самопроверка.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Сегодня на уроке мы продолжим знакомство с темой «Запятая в сложном предложении с союзами </a:t>
                      </a: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и, а, но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и будем работать со сложными предложениями.</a:t>
                      </a: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в группе.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Индиви-дуальная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оценка работы группы</a:t>
                      </a: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класса</a:t>
                      </a:r>
                      <a:r>
                        <a:rPr lang="ru-RU" sz="1300" spc="-4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целом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r>
                        <a:rPr lang="ru-RU" sz="13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у доски.</a:t>
                      </a: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Знать: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понятие предложение;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части речи (служебные, </a:t>
                      </a:r>
                      <a:r>
                        <a:rPr lang="ru-RU" sz="13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самостоя-тельные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Уметь</a:t>
                      </a:r>
                      <a:r>
                        <a:rPr lang="ru-RU" sz="1300" b="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endParaRPr lang="ru-RU" sz="1300" b="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грамотно составлять предложения и оформлять их на письме;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отличать простое предложение от сложного;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составлять схемы предложений;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читать схемы предложений.</a:t>
                      </a:r>
                    </a:p>
                  </a:txBody>
                  <a:tcPr marL="32857" marR="328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547" name="AutoShape 19"/>
          <p:cNvSpPr>
            <a:spLocks noChangeShapeType="1"/>
          </p:cNvSpPr>
          <p:nvPr/>
        </p:nvSpPr>
        <p:spPr bwMode="auto">
          <a:xfrm>
            <a:off x="379413" y="19050"/>
            <a:ext cx="17145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6" name="AutoShape 18"/>
          <p:cNvSpPr>
            <a:spLocks noChangeShapeType="1"/>
          </p:cNvSpPr>
          <p:nvPr/>
        </p:nvSpPr>
        <p:spPr bwMode="auto">
          <a:xfrm>
            <a:off x="1293813" y="28575"/>
            <a:ext cx="161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5" name="AutoShape 17"/>
          <p:cNvSpPr>
            <a:spLocks noChangeShapeType="1"/>
          </p:cNvSpPr>
          <p:nvPr/>
        </p:nvSpPr>
        <p:spPr bwMode="auto">
          <a:xfrm>
            <a:off x="379413" y="1905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4" name="AutoShape 16"/>
          <p:cNvSpPr>
            <a:spLocks noChangeShapeType="1"/>
          </p:cNvSpPr>
          <p:nvPr/>
        </p:nvSpPr>
        <p:spPr bwMode="auto">
          <a:xfrm>
            <a:off x="1217613" y="19050"/>
            <a:ext cx="161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3" name="AutoShape 15"/>
          <p:cNvSpPr>
            <a:spLocks noChangeShapeType="1"/>
          </p:cNvSpPr>
          <p:nvPr/>
        </p:nvSpPr>
        <p:spPr bwMode="auto">
          <a:xfrm>
            <a:off x="379413" y="20638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/>
          <p:cNvSpPr>
            <a:spLocks noChangeShapeType="1"/>
          </p:cNvSpPr>
          <p:nvPr/>
        </p:nvSpPr>
        <p:spPr bwMode="auto">
          <a:xfrm>
            <a:off x="1350963" y="20638"/>
            <a:ext cx="1809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1" name="AutoShape 13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9" name="AutoShape 11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7" name="AutoShape 9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/>
          <p:cNvSpPr>
            <a:spLocks noChangeShapeType="1"/>
          </p:cNvSpPr>
          <p:nvPr/>
        </p:nvSpPr>
        <p:spPr bwMode="auto">
          <a:xfrm>
            <a:off x="5753100" y="430530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/>
          <p:cNvSpPr>
            <a:spLocks noChangeShapeType="1"/>
          </p:cNvSpPr>
          <p:nvPr/>
        </p:nvSpPr>
        <p:spPr bwMode="auto">
          <a:xfrm>
            <a:off x="379413" y="19050"/>
            <a:ext cx="17145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3" name="AutoShape 5"/>
          <p:cNvSpPr>
            <a:spLocks noChangeShapeType="1"/>
          </p:cNvSpPr>
          <p:nvPr/>
        </p:nvSpPr>
        <p:spPr bwMode="auto">
          <a:xfrm>
            <a:off x="1293813" y="28575"/>
            <a:ext cx="161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/>
          <p:cNvSpPr>
            <a:spLocks noChangeShapeType="1"/>
          </p:cNvSpPr>
          <p:nvPr/>
        </p:nvSpPr>
        <p:spPr bwMode="auto">
          <a:xfrm>
            <a:off x="379413" y="19050"/>
            <a:ext cx="1714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1" name="AutoShape 3"/>
          <p:cNvSpPr>
            <a:spLocks noChangeShapeType="1"/>
          </p:cNvSpPr>
          <p:nvPr/>
        </p:nvSpPr>
        <p:spPr bwMode="auto">
          <a:xfrm>
            <a:off x="1217613" y="19050"/>
            <a:ext cx="161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0" name="AutoShape 2"/>
          <p:cNvSpPr>
            <a:spLocks noChangeShapeType="1"/>
          </p:cNvSpPr>
          <p:nvPr/>
        </p:nvSpPr>
        <p:spPr bwMode="auto">
          <a:xfrm>
            <a:off x="379413" y="38100"/>
            <a:ext cx="17145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29" name="AutoShape 1"/>
          <p:cNvSpPr>
            <a:spLocks noChangeShapeType="1"/>
          </p:cNvSpPr>
          <p:nvPr/>
        </p:nvSpPr>
        <p:spPr bwMode="auto">
          <a:xfrm>
            <a:off x="1379538" y="38100"/>
            <a:ext cx="1333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Управляющая кнопка: возврат 23">
            <a:hlinkClick r:id="rId3" action="ppaction://hlinksldjump" highlightClick="1"/>
          </p:cNvPr>
          <p:cNvSpPr/>
          <p:nvPr/>
        </p:nvSpPr>
        <p:spPr>
          <a:xfrm>
            <a:off x="8567936" y="6353944"/>
            <a:ext cx="576064" cy="504056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24744"/>
            <a:ext cx="4608512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Автор:</a:t>
            </a:r>
          </a:p>
          <a:p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Кашицына</a:t>
            </a:r>
            <a:r>
              <a:rPr lang="ru-RU" sz="2800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 Ирина </a:t>
            </a:r>
            <a:r>
              <a:rPr lang="ru-RU" sz="2800" dirty="0" err="1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Феофановна</a:t>
            </a:r>
            <a:r>
              <a:rPr lang="ru-RU" sz="2800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, </a:t>
            </a:r>
          </a:p>
          <a:p>
            <a:r>
              <a:rPr lang="ru-RU" sz="2800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учитель начальных классов, </a:t>
            </a:r>
          </a:p>
          <a:p>
            <a:r>
              <a:rPr lang="ru-RU" sz="2800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Arial" pitchFamily="34" charset="0"/>
              </a:rPr>
              <a:t>МБОУ «СОШ № 9»</a:t>
            </a:r>
            <a:endParaRPr lang="ru-RU" sz="2800" dirty="0">
              <a:solidFill>
                <a:srgbClr val="006600"/>
              </a:solidFill>
              <a:latin typeface="Georgia" pitchFamily="18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6" name="Рисунок 5" descr="SAM_1765.JPG"/>
          <p:cNvPicPr>
            <a:picLocks noChangeAspect="1"/>
          </p:cNvPicPr>
          <p:nvPr/>
        </p:nvPicPr>
        <p:blipFill>
          <a:blip r:embed="rId2" cstate="print"/>
          <a:srcRect l="25855" t="2873" r="19204" b="-1983"/>
          <a:stretch>
            <a:fillRect/>
          </a:stretch>
        </p:blipFill>
        <p:spPr>
          <a:xfrm>
            <a:off x="5148064" y="1268760"/>
            <a:ext cx="3512738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09" y="332655"/>
          <a:ext cx="8784978" cy="6367114"/>
        </p:xfrm>
        <a:graphic>
          <a:graphicData uri="http://schemas.openxmlformats.org/drawingml/2006/table">
            <a:tbl>
              <a:tblPr/>
              <a:tblGrid>
                <a:gridCol w="1776666"/>
                <a:gridCol w="2360429"/>
                <a:gridCol w="1855982"/>
                <a:gridCol w="1421332"/>
                <a:gridCol w="1370569"/>
              </a:tblGrid>
              <a:tr h="1034878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400" b="1" i="0" u="none" strike="noStrike" kern="1200" spc="1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 b="1" i="0" u="none" strike="noStrike" kern="12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spc="1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 b="1" i="0" u="none" strike="noStrike" kern="120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spc="1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 организации деятельности учащихся</a:t>
                      </a:r>
                      <a:endParaRPr lang="ru-RU" sz="1400" b="1" i="0" u="none" strike="noStrike" kern="120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spc="1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Планируемые результаты </a:t>
                      </a:r>
                      <a:endParaRPr lang="ru-RU" sz="1400" b="1" i="0" u="none" strike="noStrike" kern="120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910">
                <a:tc gridSpan="5"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IV.</a:t>
                      </a: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Первичное закрепление </a:t>
                      </a: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 минут)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2660">
                <a:tc>
                  <a:txBody>
                    <a:bodyPr/>
                    <a:lstStyle/>
                    <a:p>
                      <a:pPr marL="18288" marR="9144" algn="l" rtl="0" eaLnBrk="1" fontAlgn="t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Организовать</a:t>
                      </a: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учебное действие по составлению алгоритма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283" marR="7928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7472" indent="-347472" algn="l" rtl="0" eaLnBrk="1" fontAlgn="t" latinLnBrk="0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- Ребята, а</a:t>
                      </a: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как нужно действовать, чтобы правильно поставить запятые в сложном предложении?</a:t>
                      </a:r>
                    </a:p>
                    <a:p>
                      <a:pPr marL="347472" indent="-347472" algn="l" rtl="0" eaLnBrk="1" fontAlgn="t" latinLnBrk="0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Составьте алгоритм по   опорным словам. </a:t>
                      </a:r>
                    </a:p>
                    <a:p>
                      <a:pPr marL="347472" indent="-347472" algn="l" rtl="0" eaLnBrk="1" fontAlgn="t" latinLnBrk="0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400" b="0" i="0" u="none" strike="noStrike" kern="1200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&amp;slidetitle= чтобы правиль..."/>
                        </a:rPr>
                        <a:t>Слайд 8.</a:t>
                      </a:r>
                      <a:endParaRPr lang="ru-RU" sz="1400" b="0" i="0" u="none" strike="noStrike" kern="1200" baseline="0" dirty="0" smtClean="0">
                        <a:solidFill>
                          <a:srgbClr val="7030A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7472" indent="-347472" algn="l" rtl="0" eaLnBrk="1" fontAlgn="t" latinLnBrk="0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Сравните свой алгоритм с алгоритмом в учебнике на стр.140.</a:t>
                      </a:r>
                    </a:p>
                    <a:p>
                      <a:pPr marL="347472" indent="-347472" algn="l" rtl="0" eaLnBrk="1" fontAlgn="t" latinLnBrk="0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Верно ли мы составили алгоритм?</a:t>
                      </a: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устно составляют алгоритм.</a:t>
                      </a: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Читают алгоритм в учебнике и делают вывод.</a:t>
                      </a:r>
                      <a:endParaRPr lang="ru-RU" sz="1400" b="0" i="1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Фронтальная </a:t>
                      </a: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работа.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Уметь планировать свою деятельность.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798">
                <a:tc gridSpan="5">
                  <a:txBody>
                    <a:bodyPr/>
                    <a:lstStyle/>
                    <a:p>
                      <a:pPr marL="18288" marR="9144" algn="ctr" rtl="0" eaLnBrk="1" fontAlgn="t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4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Физминутка</a:t>
                      </a: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(2 минуты)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283" marR="7928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1" u="none" strike="noStrike" kern="1200" dirty="0">
                        <a:solidFill>
                          <a:srgbClr val="0066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91868">
                <a:tc>
                  <a:txBody>
                    <a:bodyPr/>
                    <a:lstStyle/>
                    <a:p>
                      <a:pPr marL="18288" marR="9144" algn="l" rtl="0" eaLnBrk="1" fontAlgn="t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Способствовать развитию мотивов бережного отношения к своему здоровью.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283" marR="7928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Ребята,</a:t>
                      </a:r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встаньте из-за парт, закройте глаза, представьте что вы на море и вы отправляетесь в свободное плавание.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9&amp;slidetitle=Слайд 9"/>
                        </a:rPr>
                        <a:t>Слайд 9.</a:t>
                      </a:r>
                      <a:endParaRPr lang="ru-RU" sz="1400" b="0" i="0" u="none" strike="noStrike" kern="1200" dirty="0">
                        <a:solidFill>
                          <a:srgbClr val="7030A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выполняют</a:t>
                      </a:r>
                      <a:r>
                        <a:rPr lang="ru-RU" sz="14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движения руками под музыку (шум моря).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Коллективная форма работы.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723" marR="25723" marT="660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532440" y="6381328"/>
            <a:ext cx="611560" cy="476672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16633"/>
          <a:ext cx="8712967" cy="6741789"/>
        </p:xfrm>
        <a:graphic>
          <a:graphicData uri="http://schemas.openxmlformats.org/drawingml/2006/table">
            <a:tbl>
              <a:tblPr/>
              <a:tblGrid>
                <a:gridCol w="1025054"/>
                <a:gridCol w="3113606"/>
                <a:gridCol w="2323458"/>
                <a:gridCol w="882698"/>
                <a:gridCol w="1368151"/>
              </a:tblGrid>
              <a:tr h="20912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Закрепление изученного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материала</a:t>
                      </a:r>
                      <a:r>
                        <a:rPr lang="ru-RU" sz="13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(8 </a:t>
                      </a:r>
                      <a:r>
                        <a:rPr lang="ru-RU" sz="13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минут)</a:t>
                      </a:r>
                      <a:endParaRPr lang="ru-RU" sz="13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322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F243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Закрепить знания о сложном предложении  с союзами и, а, но;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F243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повторить изученные орфограммы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F243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применять полученные знания на практике самостоятельно.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с учебником.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Осложнённое списывание.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Откройте  учебник на стр.64 упражнение 77.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Самостоятельно прочитайте задание.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Самостоятельная работа по вариантам.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en-US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вариант работает с первым абзацем текста самостоятельно.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en-US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вариант работает со вторым и третьим абзацем текста самостоятельно.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по эталону. </a:t>
                      </a:r>
                      <a:r>
                        <a:rPr lang="ru-RU" sz="1300" b="1" i="1" dirty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0&amp;slidetitle=Эталон для самопроверки I вариант"/>
                        </a:rPr>
                        <a:t>Слайд</a:t>
                      </a:r>
                      <a:r>
                        <a:rPr lang="ru-RU" sz="1300" b="1" i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0&amp;slidetitle=Эталон для самопроверки I вариант"/>
                        </a:rPr>
                        <a:t> 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0&amp;slidetitle=Эталон для самопроверки I вариант"/>
                        </a:rPr>
                        <a:t>10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1&amp;slidetitle=Эталон для самопроверки II вариант"/>
                        </a:rPr>
                        <a:t>11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 каких предложений состоит текст?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Прочитайте сложные предложения.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Одинакова ли смысловая роль союзов </a:t>
                      </a: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ru-RU" sz="13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с сигнальными карточками (проверка </a:t>
                      </a:r>
                      <a:r>
                        <a:rPr lang="ru-RU" sz="13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орфограмм)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Если нет ошибок, поставьте «+», если возникли  затруднения «-».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 кого остались затруднения? Что осталось непонятным?</a:t>
                      </a: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открывают учебник на стр. 64 и находят упражнение 77.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Дети читают задание.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Спиши текст, вставь пропущенные буквы и недостающие знаки препинания. Графически объясни постановку запятых.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выполняют задание по вариантам.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Текст состоит из сложных предложений и предложения с однородными членами.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Дети читают сложные предложения.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отвечают на вопрос. 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предложении с союзом </a:t>
                      </a: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действия предметов противопоставляются, а с союзом </a:t>
                      </a: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перечисляются, показано, одновременно или последовательно происходят действия.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</a:t>
                      </a:r>
                      <a:r>
                        <a:rPr lang="ru-RU" sz="13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работают с сигнальными</a:t>
                      </a:r>
                      <a:r>
                        <a:rPr lang="ru-RU" sz="1300" i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карточками</a:t>
                      </a:r>
                      <a:r>
                        <a:rPr lang="ru-RU" sz="1300" i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оценивают работу.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Самостоятельная работа по вариантам.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Фронтальная работа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Знать: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изученные орфограммы;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правила расстановки знаков препинания в сложном предложении;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признаки отличия простого предложения с союзами от сложного предложения.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Уметь: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списывать текст без ошибок;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использовать правила расстановки знаков препинания в предложениях с союзами и, а, но;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читать и составлять схемы предложений.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983" marR="36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567936" y="6425952"/>
            <a:ext cx="576064" cy="432048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19" y="260648"/>
          <a:ext cx="8640961" cy="6336704"/>
        </p:xfrm>
        <a:graphic>
          <a:graphicData uri="http://schemas.openxmlformats.org/drawingml/2006/table">
            <a:tbl>
              <a:tblPr/>
              <a:tblGrid>
                <a:gridCol w="1152129"/>
                <a:gridCol w="167308"/>
                <a:gridCol w="3215065"/>
                <a:gridCol w="2090235"/>
                <a:gridCol w="864096"/>
                <a:gridCol w="83591"/>
                <a:gridCol w="1068537"/>
              </a:tblGrid>
              <a:tr h="25861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Подведение итогов урока. Рефлексия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  <a:r>
                        <a:rPr lang="ru-RU" sz="13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(4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минуты)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162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Выяснить степень соответствия поставленной цели и полученного результата учебной деятельности; выявить затруднения, которые остались;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организовать самооценку собственной учебной деятельности нам уроке.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Какую цель мы ставили?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Достигли цели?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 какому выводу пришли?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Какие ошибки были допущены в самостоятельной работе?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Над чем еще надо поработать?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У кого не возникло затруднений на уроке?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 оцениваете свою работу на уроке?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Ребята, у вас на парте лежат смайлики, оцените свою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работу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2&amp;slidetitle=Самооценка"/>
                        </a:rPr>
                        <a:t>(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pres?slideindex=12&amp;slidetitle=Самооценка"/>
                        </a:rPr>
                        <a:t>Слайд 12).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 считаете, что урок прошёл для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вас плодотворно, с пользой, вы довольны своей работой и можете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аучить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других правилам постановки запятой в сложных предложениях с союзами и, а, но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 считаете, что на уроке работали хорошо, вы научились ставить запятую в сложных предложениях с союзами и, а, но, но иногда ещё вам нужна помощь.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считаете, что могли бы работать лучше, вам было трудно на уроке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Спасибо за работу на уроке!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отвечают.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Мы поставили цель поработать над постановкой запятой в сложных предложениях с союзами и, а, но.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Мы достигли цели и пришли к выводу, что запятая в сложном предложении ставится перед союзами и, а, но, если разделяет две части сложного предложения.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Выражают своё мнение об их достижении, о том, что было интересно на уроке</a:t>
                      </a: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показывают смайлики-оценки.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Фронталь-ная</a:t>
                      </a:r>
                      <a:r>
                        <a:rPr lang="ru-RU" sz="130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Самооцен-ка</a:t>
                      </a:r>
                      <a:r>
                        <a:rPr lang="ru-RU" sz="130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Знать: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правила расстановки знаков препинания в сложном </a:t>
                      </a:r>
                      <a:r>
                        <a:rPr lang="ru-RU" sz="13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предложении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Уметь</a:t>
                      </a: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-использовать правила расстановки знаков препинания в предложениях с союзами и, а, но.</a:t>
                      </a: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56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VII. </a:t>
                      </a: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Домашнее </a:t>
                      </a:r>
                      <a:r>
                        <a:rPr lang="ru-RU" sz="13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задание (2 минуты)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1369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Составить и записать по 3 сложных предложения, соединённых союзами </a:t>
                      </a:r>
                      <a:r>
                        <a:rPr lang="ru-RU" sz="13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и, а, </a:t>
                      </a:r>
                      <a:r>
                        <a:rPr lang="ru-RU" sz="13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</a:t>
                      </a:r>
                      <a:r>
                        <a:rPr lang="ru-RU" sz="1300" b="1" i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2" action="ppaction://hlinkpres?slideindex=13&amp;slidetitle=Домашнее задание"/>
                        </a:rPr>
                        <a:t>(Слайд 13)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Записывают домашнее задание в дневник.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495928" y="6309320"/>
            <a:ext cx="648072" cy="548680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Работы учащихся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пк-идея\Desktop\видео с маминого урока\фото с маминого урока\IMG_10122012_083955.jpg"/>
          <p:cNvPicPr>
            <a:picLocks noChangeAspect="1" noChangeArrowheads="1"/>
          </p:cNvPicPr>
          <p:nvPr/>
        </p:nvPicPr>
        <p:blipFill>
          <a:blip r:embed="rId2" cstate="print"/>
          <a:srcRect t="19581" r="45263"/>
          <a:stretch>
            <a:fillRect/>
          </a:stretch>
        </p:blipFill>
        <p:spPr bwMode="auto">
          <a:xfrm rot="20674497">
            <a:off x="494300" y="1473859"/>
            <a:ext cx="2449167" cy="2698710"/>
          </a:xfrm>
          <a:prstGeom prst="rect">
            <a:avLst/>
          </a:prstGeom>
          <a:noFill/>
        </p:spPr>
      </p:pic>
      <p:pic>
        <p:nvPicPr>
          <p:cNvPr id="1027" name="Picture 3" descr="C:\Users\пк-идея\Desktop\видео с маминого урока\фото с маминого урока\IMG_10122012_083925.jpg"/>
          <p:cNvPicPr>
            <a:picLocks noChangeAspect="1" noChangeArrowheads="1"/>
          </p:cNvPicPr>
          <p:nvPr/>
        </p:nvPicPr>
        <p:blipFill>
          <a:blip r:embed="rId3" cstate="print"/>
          <a:srcRect l="1025" r="26207"/>
          <a:stretch>
            <a:fillRect/>
          </a:stretch>
        </p:blipFill>
        <p:spPr bwMode="auto">
          <a:xfrm rot="1435642">
            <a:off x="6005798" y="1531107"/>
            <a:ext cx="2563779" cy="2642404"/>
          </a:xfrm>
          <a:prstGeom prst="rect">
            <a:avLst/>
          </a:prstGeom>
          <a:noFill/>
        </p:spPr>
      </p:pic>
      <p:pic>
        <p:nvPicPr>
          <p:cNvPr id="1029" name="Picture 5" descr="C:\Users\пк-идея\Desktop\видео с маминого урока\фото с маминого урока\SAM_1900.JPG"/>
          <p:cNvPicPr>
            <a:picLocks noChangeAspect="1" noChangeArrowheads="1"/>
          </p:cNvPicPr>
          <p:nvPr/>
        </p:nvPicPr>
        <p:blipFill>
          <a:blip r:embed="rId4" cstate="print"/>
          <a:srcRect l="13472" t="31026" r="28967"/>
          <a:stretch>
            <a:fillRect/>
          </a:stretch>
        </p:blipFill>
        <p:spPr bwMode="auto">
          <a:xfrm rot="10800000">
            <a:off x="3275856" y="4293096"/>
            <a:ext cx="2304256" cy="2070860"/>
          </a:xfrm>
          <a:prstGeom prst="rect">
            <a:avLst/>
          </a:prstGeom>
          <a:noFill/>
        </p:spPr>
      </p:pic>
      <p:pic>
        <p:nvPicPr>
          <p:cNvPr id="1030" name="Picture 6" descr="C:\Users\пк-идея\Desktop\видео с маминого урока\фото с маминого урока\SAM_1901.JPG"/>
          <p:cNvPicPr>
            <a:picLocks noChangeAspect="1" noChangeArrowheads="1"/>
          </p:cNvPicPr>
          <p:nvPr/>
        </p:nvPicPr>
        <p:blipFill>
          <a:blip r:embed="rId5" cstate="print"/>
          <a:srcRect l="27574"/>
          <a:stretch>
            <a:fillRect/>
          </a:stretch>
        </p:blipFill>
        <p:spPr bwMode="auto">
          <a:xfrm>
            <a:off x="3563888" y="1412776"/>
            <a:ext cx="1800199" cy="1864175"/>
          </a:xfrm>
          <a:prstGeom prst="rect">
            <a:avLst/>
          </a:prstGeom>
          <a:noFill/>
        </p:spPr>
      </p:pic>
      <p:pic>
        <p:nvPicPr>
          <p:cNvPr id="1031" name="Picture 7" descr="C:\Users\пк-идея\Desktop\видео с маминого урока\фото с маминого урока\SAM_1913.JPG"/>
          <p:cNvPicPr>
            <a:picLocks noChangeAspect="1" noChangeArrowheads="1"/>
          </p:cNvPicPr>
          <p:nvPr/>
        </p:nvPicPr>
        <p:blipFill>
          <a:blip r:embed="rId6" cstate="print"/>
          <a:srcRect t="9952" b="34315"/>
          <a:stretch>
            <a:fillRect/>
          </a:stretch>
        </p:blipFill>
        <p:spPr bwMode="auto">
          <a:xfrm>
            <a:off x="5868144" y="5085184"/>
            <a:ext cx="3096344" cy="1294267"/>
          </a:xfrm>
          <a:prstGeom prst="rect">
            <a:avLst/>
          </a:prstGeom>
          <a:noFill/>
        </p:spPr>
      </p:pic>
      <p:pic>
        <p:nvPicPr>
          <p:cNvPr id="1032" name="Picture 8" descr="C:\Users\пк-идея\Desktop\видео с маминого урока\фото с маминого урока\SAM_1912.JPG"/>
          <p:cNvPicPr>
            <a:picLocks noChangeAspect="1" noChangeArrowheads="1"/>
          </p:cNvPicPr>
          <p:nvPr/>
        </p:nvPicPr>
        <p:blipFill>
          <a:blip r:embed="rId7" cstate="print"/>
          <a:srcRect l="2479" t="13776" b="44351"/>
          <a:stretch>
            <a:fillRect/>
          </a:stretch>
        </p:blipFill>
        <p:spPr bwMode="auto">
          <a:xfrm>
            <a:off x="251520" y="5157192"/>
            <a:ext cx="290684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Фото с урока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1988840"/>
            <a:ext cx="2736304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Georgia" pitchFamily="18" charset="0"/>
                <a:hlinkClick r:id="rId2" action="ppaction://hlinkfile"/>
              </a:rPr>
              <a:t>Видеоролик</a:t>
            </a:r>
            <a:endParaRPr lang="ru-RU" sz="2000" b="1" dirty="0">
              <a:solidFill>
                <a:srgbClr val="00660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пк-идея\Desktop\видео с маминого урока\фото с маминого урока\SAM_1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5049077" cy="3786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1"/>
            <a:ext cx="8064896" cy="93610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Содержание представляемого материала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424936" cy="3865984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Цели, задачи, характеристика учебного занятия.</a:t>
            </a:r>
          </a:p>
          <a:p>
            <a:pPr marL="514350" indent="-514350" algn="l">
              <a:buAutoNum type="arabicPeriod"/>
            </a:pP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Критерии оценивания заданий.</a:t>
            </a:r>
          </a:p>
          <a:p>
            <a:pPr marL="514350" indent="-514350" algn="l">
              <a:buAutoNum type="arabicPeriod"/>
            </a:pP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Технологическая карта урока.</a:t>
            </a:r>
          </a:p>
          <a:p>
            <a:pPr marL="514350" indent="-514350" algn="l">
              <a:buAutoNum type="arabicPeriod"/>
            </a:pP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Работы учащихся. Фото с урока.</a:t>
            </a:r>
          </a:p>
          <a:p>
            <a:pPr marL="514350" indent="-51435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Место урока в изучаемой теме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24744"/>
            <a:ext cx="8712968" cy="540060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1903BD"/>
                </a:solidFill>
                <a:latin typeface="Georgia" pitchFamily="18" charset="0"/>
              </a:rPr>
              <a:t>Раздел:</a:t>
            </a:r>
            <a:r>
              <a:rPr lang="ru-RU" sz="2200" b="1" dirty="0" smtClean="0">
                <a:solidFill>
                  <a:srgbClr val="006600"/>
                </a:solidFill>
                <a:latin typeface="Georgia" pitchFamily="18" charset="0"/>
              </a:rPr>
              <a:t> Сложные предложения с союзами и, а, но</a:t>
            </a:r>
          </a:p>
          <a:p>
            <a:r>
              <a:rPr lang="ru-RU" sz="2200" b="1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(13 часов)</a:t>
            </a:r>
            <a:endParaRPr lang="ru-RU" sz="2200" dirty="0" smtClean="0">
              <a:solidFill>
                <a:srgbClr val="006600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rgbClr val="1903BD"/>
                </a:solidFill>
                <a:latin typeface="Georgia" pitchFamily="18" charset="0"/>
              </a:rPr>
              <a:t>Урок 1.</a:t>
            </a:r>
          </a:p>
          <a:p>
            <a:pPr algn="l"/>
            <a:r>
              <a:rPr lang="ru-RU" sz="2000" dirty="0" smtClean="0">
                <a:solidFill>
                  <a:srgbClr val="1903BD"/>
                </a:solidFill>
                <a:latin typeface="Georgia" pitchFamily="18" charset="0"/>
              </a:rPr>
              <a:t>Урок 2.</a:t>
            </a:r>
          </a:p>
          <a:p>
            <a:pPr algn="l"/>
            <a:r>
              <a:rPr lang="ru-RU" sz="2000" dirty="0" smtClean="0">
                <a:solidFill>
                  <a:srgbClr val="1903BD"/>
                </a:solidFill>
                <a:latin typeface="Georgia" pitchFamily="18" charset="0"/>
              </a:rPr>
              <a:t>Урок 3. </a:t>
            </a:r>
            <a:r>
              <a:rPr lang="ru-RU" sz="2000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Запятая в сложном предложении с союзами и, а, но.</a:t>
            </a:r>
          </a:p>
          <a:p>
            <a:pPr lvl="0" algn="l"/>
            <a:r>
              <a:rPr lang="ru-RU" sz="2000" u="sng" dirty="0" smtClean="0">
                <a:solidFill>
                  <a:srgbClr val="C00000"/>
                </a:solidFill>
                <a:latin typeface="Georgia" pitchFamily="18" charset="0"/>
              </a:rPr>
              <a:t>Цель: 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выявить потребность постановки знаков препинания между частями сложного предложения с  </a:t>
            </a:r>
            <a:r>
              <a:rPr lang="ru-RU" sz="2000" i="1" dirty="0" smtClean="0">
                <a:solidFill>
                  <a:schemeClr val="tx1"/>
                </a:solidFill>
              </a:rPr>
              <a:t>союзами и, а, но.</a:t>
            </a:r>
          </a:p>
          <a:p>
            <a:pPr lvl="0" algn="l"/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rgbClr val="C00000"/>
                </a:solidFill>
                <a:latin typeface="Georgia" pitchFamily="18" charset="0"/>
              </a:rPr>
              <a:t>Урок 4. </a:t>
            </a:r>
            <a:r>
              <a:rPr lang="ru-RU" sz="2000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sz="2000" dirty="0" smtClean="0">
                <a:solidFill>
                  <a:srgbClr val="006600"/>
                </a:solidFill>
                <a:latin typeface="Georgia" pitchFamily="18" charset="0"/>
              </a:rPr>
              <a:t>Запятая в сложном предложении с союзами и, а, но. </a:t>
            </a:r>
          </a:p>
          <a:p>
            <a:pPr algn="l"/>
            <a:endParaRPr lang="ru-RU" sz="2000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l"/>
            <a:r>
              <a:rPr lang="ru-RU" sz="2000" dirty="0" smtClean="0">
                <a:solidFill>
                  <a:srgbClr val="1903BD"/>
                </a:solidFill>
                <a:latin typeface="Georgia" pitchFamily="18" charset="0"/>
              </a:rPr>
              <a:t>Урок 5. </a:t>
            </a:r>
            <a:r>
              <a:rPr lang="ru-RU" sz="2000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Запятая в сложном предложении с союзами и, а, но и в простом предложении с однородными членами и союзами и, а, но.</a:t>
            </a:r>
          </a:p>
          <a:p>
            <a:pPr algn="l"/>
            <a:r>
              <a:rPr lang="ru-RU" sz="2000" u="sng" dirty="0" smtClean="0">
                <a:solidFill>
                  <a:srgbClr val="C00000"/>
                </a:solidFill>
                <a:latin typeface="Georgia" pitchFamily="18" charset="0"/>
              </a:rPr>
              <a:t>Цель:</a:t>
            </a:r>
            <a:r>
              <a:rPr lang="ru-RU" sz="2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формирование учебных действий при соединении частей сложного предложения с помощью союзов и, а, но и однородных членов предложения в простом предложении с союзами и, а, но. </a:t>
            </a:r>
          </a:p>
          <a:p>
            <a:pPr algn="l"/>
            <a:endParaRPr lang="ru-RU" sz="2000" dirty="0" smtClean="0">
              <a:latin typeface="Georgia" pitchFamily="18" charset="0"/>
            </a:endParaRPr>
          </a:p>
          <a:p>
            <a:pPr algn="l"/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Цель урока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8352928" cy="4010000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 smtClean="0">
                <a:solidFill>
                  <a:srgbClr val="006600"/>
                </a:solidFill>
                <a:latin typeface="Georgia" pitchFamily="18" charset="0"/>
              </a:rPr>
              <a:t>формирование учебных действий при соединении частей сложного предложения с помощью союзов и, а , но</a:t>
            </a:r>
            <a:endParaRPr lang="ru-RU" sz="2800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1"/>
            <a:ext cx="7772400" cy="1080120"/>
          </a:xfrm>
        </p:spPr>
        <p:txBody>
          <a:bodyPr>
            <a:normAutofit/>
          </a:bodyPr>
          <a:lstStyle/>
          <a:p>
            <a:r>
              <a:rPr lang="ru-RU" sz="2800" b="1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Задачи урока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12776"/>
            <a:ext cx="8568952" cy="5184576"/>
          </a:xfrm>
        </p:spPr>
        <p:txBody>
          <a:bodyPr>
            <a:noAutofit/>
          </a:bodyPr>
          <a:lstStyle/>
          <a:p>
            <a:pPr lvl="0" algn="l"/>
            <a:r>
              <a:rPr lang="ru-RU" sz="2200" u="sng" dirty="0" smtClean="0">
                <a:solidFill>
                  <a:srgbClr val="006600"/>
                </a:solidFill>
                <a:latin typeface="Georgia" pitchFamily="18" charset="0"/>
              </a:rPr>
              <a:t>Образовательные</a:t>
            </a:r>
            <a:r>
              <a:rPr lang="ru-RU" sz="2200" dirty="0" smtClean="0">
                <a:solidFill>
                  <a:srgbClr val="006600"/>
                </a:solidFill>
                <a:latin typeface="Georgia" pitchFamily="18" charset="0"/>
              </a:rPr>
              <a:t>: </a:t>
            </a:r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совершенствовать навык постановки запятой в простых и сложных предложениях с союзами </a:t>
            </a:r>
            <a:r>
              <a:rPr lang="ru-RU" sz="2200" i="1" dirty="0" smtClean="0">
                <a:solidFill>
                  <a:schemeClr val="tx1"/>
                </a:solidFill>
                <a:latin typeface="Georgia" pitchFamily="18" charset="0"/>
              </a:rPr>
              <a:t>а, но, и</a:t>
            </a:r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;</a:t>
            </a:r>
          </a:p>
          <a:p>
            <a:pPr lvl="0" algn="l"/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закрепить умение строить схемы простых и сложных предложений, графически объяснять постановку запятой.</a:t>
            </a:r>
            <a:endParaRPr lang="ru-RU" sz="2200" dirty="0" smtClean="0">
              <a:latin typeface="Georgia" pitchFamily="18" charset="0"/>
            </a:endParaRPr>
          </a:p>
          <a:p>
            <a:pPr algn="l"/>
            <a:r>
              <a:rPr lang="ru-RU" sz="2200" u="sng" dirty="0" smtClean="0">
                <a:solidFill>
                  <a:srgbClr val="006600"/>
                </a:solidFill>
                <a:latin typeface="Georgia" pitchFamily="18" charset="0"/>
              </a:rPr>
              <a:t>Развивающие: </a:t>
            </a:r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развивать орфографическую зоркость учащихся; </a:t>
            </a:r>
          </a:p>
          <a:p>
            <a:pPr algn="l"/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развивать умение работать с толковым словарём;</a:t>
            </a:r>
          </a:p>
          <a:p>
            <a:pPr lvl="0" algn="l"/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развивать грамотную речь детей, как устную, так и письменную, логическое мышление, пространственное воображение, память.</a:t>
            </a:r>
          </a:p>
          <a:p>
            <a:pPr algn="l"/>
            <a:r>
              <a:rPr lang="ru-RU" sz="2200" u="sng" dirty="0" smtClean="0">
                <a:solidFill>
                  <a:srgbClr val="006600"/>
                </a:solidFill>
                <a:latin typeface="Georgia" pitchFamily="18" charset="0"/>
              </a:rPr>
              <a:t>Воспитывающие:</a:t>
            </a:r>
            <a:r>
              <a:rPr lang="ru-RU" sz="2200" dirty="0" smtClean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Georgia" pitchFamily="18" charset="0"/>
              </a:rPr>
              <a:t>способствовать развитию положительного эмоционального настроя к учёбе посредством искусства, мотивов бережного отношения к своему здоровью.</a:t>
            </a:r>
            <a:endParaRPr lang="ru-RU" sz="22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Взаимосвязь целей данного занятия с целями других занятий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424936" cy="408200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rgbClr val="1903BD"/>
                </a:solidFill>
                <a:latin typeface="Georgia" pitchFamily="18" charset="0"/>
              </a:rPr>
              <a:t>Урок 3. </a:t>
            </a:r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Запятая в сложном предложении с союзами и, а, но.</a:t>
            </a:r>
          </a:p>
          <a:p>
            <a:pPr lvl="0" algn="l"/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Цель: 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выявить потребность постановки знаков препинания между частями сложного предложения с  </a:t>
            </a:r>
            <a:r>
              <a:rPr lang="ru-RU" i="1" dirty="0" smtClean="0">
                <a:solidFill>
                  <a:schemeClr val="tx1"/>
                </a:solidFill>
              </a:rPr>
              <a:t>союзами и, а, но.</a:t>
            </a:r>
          </a:p>
          <a:p>
            <a:pPr lvl="0" algn="l"/>
            <a:endParaRPr lang="ru-RU" dirty="0" smtClean="0">
              <a:solidFill>
                <a:srgbClr val="006600"/>
              </a:solidFill>
              <a:latin typeface="Georgia" pitchFamily="18" charset="0"/>
            </a:endParaRPr>
          </a:p>
          <a:p>
            <a:pPr algn="l"/>
            <a:r>
              <a:rPr lang="ru-RU" dirty="0" smtClean="0">
                <a:solidFill>
                  <a:srgbClr val="1903BD"/>
                </a:solidFill>
                <a:latin typeface="Georgia" pitchFamily="18" charset="0"/>
              </a:rPr>
              <a:t>Урок 4. </a:t>
            </a:r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dirty="0" smtClean="0">
                <a:solidFill>
                  <a:srgbClr val="006600"/>
                </a:solidFill>
                <a:latin typeface="Georgia" pitchFamily="18" charset="0"/>
              </a:rPr>
              <a:t>Запятая в сложном предложении с союзами и, а, но. </a:t>
            </a:r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Цель: </a:t>
            </a:r>
            <a:r>
              <a:rPr lang="ru-RU" dirty="0" smtClean="0">
                <a:solidFill>
                  <a:srgbClr val="006600"/>
                </a:solidFill>
                <a:latin typeface="Georgia" pitchFamily="18" charset="0"/>
              </a:rPr>
              <a:t>формирование учебных действий при соединении частей сложного предложения с помощью союзов и, а , но.</a:t>
            </a:r>
          </a:p>
          <a:p>
            <a:pPr algn="l"/>
            <a:endParaRPr lang="ru-RU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l"/>
            <a:r>
              <a:rPr lang="ru-RU" dirty="0" smtClean="0">
                <a:solidFill>
                  <a:srgbClr val="1903BD"/>
                </a:solidFill>
                <a:latin typeface="Georgia" pitchFamily="18" charset="0"/>
              </a:rPr>
              <a:t>Урок 5. </a:t>
            </a:r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Тема: 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Запятая в сложном предложении с союзами и, а, но и в простом предложении с однородными членами и союзами и, а, но.</a:t>
            </a:r>
          </a:p>
          <a:p>
            <a:pPr algn="l"/>
            <a:r>
              <a:rPr lang="ru-RU" u="sng" dirty="0" smtClean="0">
                <a:solidFill>
                  <a:srgbClr val="C00000"/>
                </a:solidFill>
                <a:latin typeface="Georgia" pitchFamily="18" charset="0"/>
              </a:rPr>
              <a:t>Цель: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формирование учебных действий при соединении частей сложного предложения с помощью союзов и, а, но и однородных членов предложения в простом предложении с союзами и, а, но.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Планируемые результаты</a:t>
            </a:r>
            <a:endParaRPr lang="ru-RU" sz="28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064896" cy="4752528"/>
          </a:xfrm>
        </p:spPr>
        <p:txBody>
          <a:bodyPr>
            <a:normAutofit/>
          </a:bodyPr>
          <a:lstStyle/>
          <a:p>
            <a:pPr algn="l"/>
            <a:r>
              <a:rPr lang="ru-RU" sz="26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Учащиеся должны:</a:t>
            </a:r>
          </a:p>
          <a:p>
            <a:pPr algn="l"/>
            <a:r>
              <a:rPr lang="ru-RU" sz="2600" b="1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знать</a:t>
            </a:r>
            <a:r>
              <a:rPr lang="ru-RU" sz="2600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:  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1. Правила расстановки знаков препинания в сложном предложении.</a:t>
            </a:r>
          </a:p>
          <a:p>
            <a:pPr algn="l"/>
            <a:r>
              <a:rPr lang="ru-RU" sz="2600" b="1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уметь</a:t>
            </a:r>
            <a:r>
              <a:rPr lang="ru-RU" sz="2600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: 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1. Использовать правила расстановки знаков препинания в предложениях с союзами и, а, но.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2. Читать схемы предложений.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3. Составлять по схемам предложения и грамотно оформлять их на письме.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764704"/>
            <a:ext cx="8712968" cy="576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          Тип учебного занятия:</a:t>
            </a:r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урок закрепления знаний.</a:t>
            </a:r>
            <a:endParaRPr lang="ru-RU" sz="2400" b="1" dirty="0" smtClean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Методы обучения:</a:t>
            </a:r>
          </a:p>
          <a:p>
            <a:pPr marL="457200" lvl="0" indent="-4572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Практический: выполнение упражнений ;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2. объяснительно-иллюстративный: </a:t>
            </a: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представление информации разными способами (беседа, демонстрация слайдов презентации); 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3. репродуктивный: повторение изученных сведений;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4. частично-поисковый: работа со схемами и предложениями;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5. проблемный (проблемная ситуация).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Georgia" pitchFamily="18" charset="0"/>
                <a:cs typeface="Arial" pitchFamily="34" charset="0"/>
              </a:rPr>
              <a:t>Формы организации познавательной деятельности: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фронтальная;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групповая;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работа в парах.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</Template>
  <TotalTime>1551</TotalTime>
  <Words>2721</Words>
  <Application>Microsoft Office PowerPoint</Application>
  <PresentationFormat>Экран (4:3)</PresentationFormat>
  <Paragraphs>363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Шабл</vt:lpstr>
      <vt:lpstr>Мультимедийная разработка учебного занятия.</vt:lpstr>
      <vt:lpstr>Слайд 2</vt:lpstr>
      <vt:lpstr>Содержание представляемого материала</vt:lpstr>
      <vt:lpstr>Место урока в изучаемой теме</vt:lpstr>
      <vt:lpstr>Цель урока</vt:lpstr>
      <vt:lpstr>Задачи урока</vt:lpstr>
      <vt:lpstr>Взаимосвязь целей данного занятия с целями других занятий</vt:lpstr>
      <vt:lpstr>Планируемые результаты</vt:lpstr>
      <vt:lpstr>Слайд 9</vt:lpstr>
      <vt:lpstr>Структура учебного занятия </vt:lpstr>
      <vt:lpstr>Оборудование, информационно-коммуникационная образовательная среда, учебно-методические материалы</vt:lpstr>
      <vt:lpstr>Источники информации</vt:lpstr>
      <vt:lpstr>Действия учителя</vt:lpstr>
      <vt:lpstr>Действия ученика</vt:lpstr>
      <vt:lpstr>Критерии оценивания</vt:lpstr>
      <vt:lpstr>Технологическая карта учебного занятия</vt:lpstr>
      <vt:lpstr>Слайд 17</vt:lpstr>
      <vt:lpstr>Слайд 18</vt:lpstr>
      <vt:lpstr>Слайд 19</vt:lpstr>
      <vt:lpstr>Слайд 20</vt:lpstr>
      <vt:lpstr>Слайд 21</vt:lpstr>
      <vt:lpstr>Слайд 22</vt:lpstr>
      <vt:lpstr>Работы учащихся</vt:lpstr>
      <vt:lpstr>Фото с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Мультимедийная разработка урока</dc:title>
  <dc:creator>пк-идея</dc:creator>
  <cp:lastModifiedBy>пк-идея</cp:lastModifiedBy>
  <cp:revision>148</cp:revision>
  <dcterms:created xsi:type="dcterms:W3CDTF">2012-10-11T08:25:12Z</dcterms:created>
  <dcterms:modified xsi:type="dcterms:W3CDTF">2012-10-18T19:48:35Z</dcterms:modified>
</cp:coreProperties>
</file>