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8" r:id="rId3"/>
    <p:sldId id="275" r:id="rId4"/>
    <p:sldId id="276" r:id="rId5"/>
    <p:sldId id="277" r:id="rId6"/>
    <p:sldId id="259" r:id="rId7"/>
    <p:sldId id="272" r:id="rId8"/>
    <p:sldId id="279" r:id="rId9"/>
    <p:sldId id="260" r:id="rId10"/>
    <p:sldId id="262" r:id="rId11"/>
    <p:sldId id="263" r:id="rId12"/>
    <p:sldId id="274" r:id="rId13"/>
    <p:sldId id="264" r:id="rId14"/>
    <p:sldId id="265" r:id="rId15"/>
    <p:sldId id="267" r:id="rId16"/>
    <p:sldId id="26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h-67.org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urnetlife.ru/category/interesnoe/istoriya_sozdaniya_neznaiki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21088"/>
            <a:ext cx="8305800" cy="1981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русского языка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sh-67.org.ru/wp-content/uploads/2013/08/%D1%88%D0%BA%D0%BE%D0%BB%D0%B0-%D0%BD%D0%B0%D1%87%D0%B0%D0%BB%D0%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626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Отвечает на вопросы Кто? Что?;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Обозначает предмет;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Бывает мужского, женского, среднего рода;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Изменяется по числам;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Изменяется по падежам.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Имя Существительное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57606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980728"/>
            <a:ext cx="7797552" cy="44999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Имя существительное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очень удивительное!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На вопросы КТО? И ЧТО?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отвечать оно должно.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Женский род запомню я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 скажу « ОНА, МОЯ».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 запомню род мужской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 опять скажу « ОН, МОЙ».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Средний род «ОНО, МОЁ»-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Это правило твоё!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1268760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Выборочное списывание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Упражнение 65.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Выпишите по  три существительных разного рода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Содержимое 3" descr="clipar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16632"/>
            <a:ext cx="4495293" cy="62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Именительный падеж  КТО? ЧТО?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Родительный падеж      КОГО? ЧЕГО?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Дательный падеж           КОМУ? ЧЕМУ?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Винительный падеж       КОГО? ЧТО?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Творительный падеж      КЕМ? ЧЕМ?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Предложный падеж        О КОМ? О ЧЁМ?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Склонение существительных: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просклоняйте существительное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ВЕСНА.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Задание: подчеркнуть имена существительные прямой линией.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слуховой диктант: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Густой </a:t>
            </a:r>
            <a:r>
              <a:rPr lang="ru-RU" sz="4000" b="1" u="sng" dirty="0" smtClean="0">
                <a:solidFill>
                  <a:schemeClr val="bg1"/>
                </a:solidFill>
              </a:rPr>
              <a:t>туман</a:t>
            </a:r>
            <a:r>
              <a:rPr lang="ru-RU" sz="4000" b="1" dirty="0" smtClean="0">
                <a:solidFill>
                  <a:schemeClr val="bg1"/>
                </a:solidFill>
              </a:rPr>
              <a:t> стоит над </a:t>
            </a:r>
            <a:r>
              <a:rPr lang="ru-RU" sz="4000" b="1" u="sng" dirty="0" smtClean="0">
                <a:solidFill>
                  <a:schemeClr val="bg1"/>
                </a:solidFill>
              </a:rPr>
              <a:t>лесом</a:t>
            </a:r>
            <a:r>
              <a:rPr lang="ru-RU" sz="4000" b="1" dirty="0" smtClean="0">
                <a:solidFill>
                  <a:schemeClr val="bg1"/>
                </a:solidFill>
              </a:rPr>
              <a:t>. На </a:t>
            </a:r>
            <a:r>
              <a:rPr lang="ru-RU" sz="4000" b="1" u="sng" dirty="0" smtClean="0">
                <a:solidFill>
                  <a:schemeClr val="bg1"/>
                </a:solidFill>
              </a:rPr>
              <a:t>липе </a:t>
            </a:r>
            <a:r>
              <a:rPr lang="ru-RU" sz="4000" b="1" dirty="0" smtClean="0">
                <a:solidFill>
                  <a:schemeClr val="bg1"/>
                </a:solidFill>
              </a:rPr>
              <a:t>висят золотые </a:t>
            </a:r>
            <a:r>
              <a:rPr lang="ru-RU" sz="4000" b="1" u="sng" dirty="0" smtClean="0">
                <a:solidFill>
                  <a:schemeClr val="bg1"/>
                </a:solidFill>
              </a:rPr>
              <a:t>листья</a:t>
            </a:r>
            <a:r>
              <a:rPr lang="ru-RU" sz="4000" b="1" dirty="0" smtClean="0">
                <a:solidFill>
                  <a:schemeClr val="bg1"/>
                </a:solidFill>
              </a:rPr>
              <a:t>. С </a:t>
            </a:r>
            <a:r>
              <a:rPr lang="ru-RU" sz="4000" b="1" u="sng" dirty="0" smtClean="0">
                <a:solidFill>
                  <a:schemeClr val="bg1"/>
                </a:solidFill>
              </a:rPr>
              <a:t>берёзы</a:t>
            </a:r>
            <a:r>
              <a:rPr lang="ru-RU" sz="4000" b="1" dirty="0" smtClean="0">
                <a:solidFill>
                  <a:schemeClr val="bg1"/>
                </a:solidFill>
              </a:rPr>
              <a:t> упал красивый </a:t>
            </a:r>
            <a:r>
              <a:rPr lang="ru-RU" sz="4000" b="1" u="sng" dirty="0" smtClean="0">
                <a:solidFill>
                  <a:schemeClr val="bg1"/>
                </a:solidFill>
              </a:rPr>
              <a:t>листок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Определите падеж имён существительных.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Проверьте!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688" y="1314387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И.п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31438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Т.п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988840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П.п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201120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И.п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263691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Р.п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344798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И.п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.Evgeniy\Desktop\7dd37a16f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055" y="3259494"/>
            <a:ext cx="4320480" cy="32643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2484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Чудак-математик в Германии жил.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Он хлеб с колбасою случайно сложил.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Затем результат положил себе в рот.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Вот так человек изобрёл </a:t>
            </a:r>
            <a:r>
              <a:rPr lang="ru-RU" sz="3200" b="1" dirty="0" err="1" smtClean="0">
                <a:solidFill>
                  <a:schemeClr val="bg1"/>
                </a:solidFill>
              </a:rPr>
              <a:t>бутерброт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Где спрятались имена существительные?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867328" cy="457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Что нового вы узнали на уроке?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Что вам особенно запомнилось?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Итог урока: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урок!!!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700808"/>
            <a:ext cx="7056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Д.З. Словарь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Упражнение 73</a:t>
            </a:r>
            <a:endParaRPr lang="ru-RU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3529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/>
              <a:t> </a:t>
            </a:r>
            <a:r>
              <a:rPr lang="ru-RU" sz="5000" dirty="0" smtClean="0"/>
              <a:t>              </a:t>
            </a:r>
            <a:r>
              <a:rPr lang="ru-RU" sz="5000" b="1" dirty="0" smtClean="0">
                <a:solidFill>
                  <a:srgbClr val="FF0000"/>
                </a:solidFill>
              </a:rPr>
              <a:t>Девиз </a:t>
            </a:r>
            <a:r>
              <a:rPr lang="ru-RU" sz="5000" b="1" dirty="0">
                <a:solidFill>
                  <a:srgbClr val="FF0000"/>
                </a:solidFill>
              </a:rPr>
              <a:t>урока.</a:t>
            </a:r>
          </a:p>
          <a:p>
            <a:r>
              <a:rPr lang="ru-RU" sz="5000" dirty="0">
                <a:solidFill>
                  <a:srgbClr val="002060"/>
                </a:solidFill>
              </a:rPr>
              <a:t>Мы будем думать, отвечать,</a:t>
            </a:r>
          </a:p>
          <a:p>
            <a:r>
              <a:rPr lang="ru-RU" sz="5000" dirty="0">
                <a:solidFill>
                  <a:srgbClr val="002060"/>
                </a:solidFill>
              </a:rPr>
              <a:t>Рассуждать и обсуждать</a:t>
            </a:r>
          </a:p>
          <a:p>
            <a:r>
              <a:rPr lang="ru-RU" sz="5000" dirty="0">
                <a:solidFill>
                  <a:srgbClr val="002060"/>
                </a:solidFill>
              </a:rPr>
              <a:t>И в тетрадях писать</a:t>
            </a:r>
          </a:p>
          <a:p>
            <a:r>
              <a:rPr lang="ru-RU" sz="5000" dirty="0">
                <a:solidFill>
                  <a:srgbClr val="002060"/>
                </a:solidFill>
              </a:rPr>
              <a:t>На оценку «пять».</a:t>
            </a:r>
          </a:p>
        </p:txBody>
      </p:sp>
    </p:spTree>
    <p:extLst>
      <p:ext uri="{BB962C8B-B14F-4D97-AF65-F5344CB8AC3E}">
        <p14:creationId xmlns:p14="http://schemas.microsoft.com/office/powerpoint/2010/main" xmlns="" val="4568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Прочитайте слова. Определите, какой общий звук в этих словах, эту букву мы сегодня и пропишем на чистописании.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14812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Мел, молоко, металл. </a:t>
            </a:r>
            <a:endParaRPr lang="ru-RU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35038" y="527050"/>
            <a:ext cx="3636962" cy="4219575"/>
            <a:chOff x="816" y="344"/>
            <a:chExt cx="2291" cy="2658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816" y="344"/>
              <a:ext cx="2291" cy="2658"/>
            </a:xfrm>
            <a:custGeom>
              <a:avLst/>
              <a:gdLst>
                <a:gd name="T0" fmla="*/ 23 w 2200"/>
                <a:gd name="T1" fmla="*/ 2132 h 2567"/>
                <a:gd name="T2" fmla="*/ 23 w 2200"/>
                <a:gd name="T3" fmla="*/ 2359 h 2567"/>
                <a:gd name="T4" fmla="*/ 159 w 2200"/>
                <a:gd name="T5" fmla="*/ 2540 h 2567"/>
                <a:gd name="T6" fmla="*/ 386 w 2200"/>
                <a:gd name="T7" fmla="*/ 2495 h 2567"/>
                <a:gd name="T8" fmla="*/ 767 w 2200"/>
                <a:gd name="T9" fmla="*/ 2105 h 2567"/>
                <a:gd name="T10" fmla="*/ 1565 w 2200"/>
                <a:gd name="T11" fmla="*/ 817 h 2567"/>
                <a:gd name="T12" fmla="*/ 1944 w 2200"/>
                <a:gd name="T13" fmla="*/ 199 h 2567"/>
                <a:gd name="T14" fmla="*/ 2200 w 2200"/>
                <a:gd name="T15" fmla="*/ 0 h 25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0"/>
                <a:gd name="T25" fmla="*/ 0 h 2567"/>
                <a:gd name="T26" fmla="*/ 2200 w 2200"/>
                <a:gd name="T27" fmla="*/ 2567 h 25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0" h="2567">
                  <a:moveTo>
                    <a:pt x="23" y="2132"/>
                  </a:moveTo>
                  <a:cubicBezTo>
                    <a:pt x="11" y="2211"/>
                    <a:pt x="0" y="2291"/>
                    <a:pt x="23" y="2359"/>
                  </a:cubicBezTo>
                  <a:cubicBezTo>
                    <a:pt x="46" y="2427"/>
                    <a:pt x="98" y="2517"/>
                    <a:pt x="159" y="2540"/>
                  </a:cubicBezTo>
                  <a:cubicBezTo>
                    <a:pt x="220" y="2563"/>
                    <a:pt x="285" y="2567"/>
                    <a:pt x="386" y="2495"/>
                  </a:cubicBezTo>
                  <a:cubicBezTo>
                    <a:pt x="487" y="2423"/>
                    <a:pt x="570" y="2385"/>
                    <a:pt x="767" y="2105"/>
                  </a:cubicBezTo>
                  <a:cubicBezTo>
                    <a:pt x="964" y="1825"/>
                    <a:pt x="1369" y="1135"/>
                    <a:pt x="1565" y="817"/>
                  </a:cubicBezTo>
                  <a:cubicBezTo>
                    <a:pt x="1761" y="499"/>
                    <a:pt x="1838" y="335"/>
                    <a:pt x="1944" y="199"/>
                  </a:cubicBezTo>
                  <a:cubicBezTo>
                    <a:pt x="2050" y="63"/>
                    <a:pt x="2147" y="42"/>
                    <a:pt x="2200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071" y="344"/>
              <a:ext cx="1036" cy="2658"/>
            </a:xfrm>
            <a:custGeom>
              <a:avLst/>
              <a:gdLst>
                <a:gd name="T0" fmla="*/ 834 w 1036"/>
                <a:gd name="T1" fmla="*/ 2200 h 2607"/>
                <a:gd name="T2" fmla="*/ 199 w 1036"/>
                <a:gd name="T3" fmla="*/ 2573 h 2607"/>
                <a:gd name="T4" fmla="*/ 14 w 1036"/>
                <a:gd name="T5" fmla="*/ 2407 h 2607"/>
                <a:gd name="T6" fmla="*/ 284 w 1036"/>
                <a:gd name="T7" fmla="*/ 1667 h 2607"/>
                <a:gd name="T8" fmla="*/ 1036 w 1036"/>
                <a:gd name="T9" fmla="*/ 0 h 2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2607"/>
                <a:gd name="T17" fmla="*/ 1036 w 1036"/>
                <a:gd name="T18" fmla="*/ 2607 h 2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016" y="34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030788" y="2636838"/>
            <a:ext cx="2543175" cy="2355850"/>
            <a:chOff x="2970" y="1613"/>
            <a:chExt cx="1693" cy="1532"/>
          </a:xfrm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865" y="1613"/>
              <a:ext cx="798" cy="1532"/>
            </a:xfrm>
            <a:custGeom>
              <a:avLst/>
              <a:gdLst>
                <a:gd name="T0" fmla="*/ 798 w 798"/>
                <a:gd name="T1" fmla="*/ 1084 h 1532"/>
                <a:gd name="T2" fmla="*/ 368 w 798"/>
                <a:gd name="T3" fmla="*/ 1368 h 1532"/>
                <a:gd name="T4" fmla="*/ 39 w 798"/>
                <a:gd name="T5" fmla="*/ 1304 h 1532"/>
                <a:gd name="T6" fmla="*/ 604 w 798"/>
                <a:gd name="T7" fmla="*/ 0 h 1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8"/>
                <a:gd name="T13" fmla="*/ 0 h 1532"/>
                <a:gd name="T14" fmla="*/ 798 w 798"/>
                <a:gd name="T15" fmla="*/ 1532 h 1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8" h="1532">
                  <a:moveTo>
                    <a:pt x="798" y="1084"/>
                  </a:moveTo>
                  <a:cubicBezTo>
                    <a:pt x="726" y="1131"/>
                    <a:pt x="494" y="1331"/>
                    <a:pt x="368" y="1368"/>
                  </a:cubicBezTo>
                  <a:cubicBezTo>
                    <a:pt x="242" y="1405"/>
                    <a:pt x="0" y="1532"/>
                    <a:pt x="39" y="1304"/>
                  </a:cubicBezTo>
                  <a:cubicBezTo>
                    <a:pt x="78" y="1076"/>
                    <a:pt x="510" y="217"/>
                    <a:pt x="604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016" y="1691"/>
              <a:ext cx="1391" cy="1319"/>
            </a:xfrm>
            <a:custGeom>
              <a:avLst/>
              <a:gdLst>
                <a:gd name="T0" fmla="*/ 24 w 1391"/>
                <a:gd name="T1" fmla="*/ 891 h 1319"/>
                <a:gd name="T2" fmla="*/ 24 w 1391"/>
                <a:gd name="T3" fmla="*/ 1126 h 1319"/>
                <a:gd name="T4" fmla="*/ 166 w 1391"/>
                <a:gd name="T5" fmla="*/ 1313 h 1319"/>
                <a:gd name="T6" fmla="*/ 586 w 1391"/>
                <a:gd name="T7" fmla="*/ 1088 h 1319"/>
                <a:gd name="T8" fmla="*/ 1391 w 1391"/>
                <a:gd name="T9" fmla="*/ 0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1"/>
                <a:gd name="T16" fmla="*/ 0 h 1319"/>
                <a:gd name="T17" fmla="*/ 1391 w 1391"/>
                <a:gd name="T18" fmla="*/ 1319 h 1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1" h="1319">
                  <a:moveTo>
                    <a:pt x="24" y="891"/>
                  </a:moveTo>
                  <a:cubicBezTo>
                    <a:pt x="11" y="972"/>
                    <a:pt x="0" y="1055"/>
                    <a:pt x="24" y="1126"/>
                  </a:cubicBezTo>
                  <a:cubicBezTo>
                    <a:pt x="48" y="1196"/>
                    <a:pt x="72" y="1319"/>
                    <a:pt x="166" y="1313"/>
                  </a:cubicBezTo>
                  <a:cubicBezTo>
                    <a:pt x="260" y="1307"/>
                    <a:pt x="382" y="1307"/>
                    <a:pt x="586" y="1088"/>
                  </a:cubicBezTo>
                  <a:cubicBezTo>
                    <a:pt x="790" y="869"/>
                    <a:pt x="1223" y="227"/>
                    <a:pt x="139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970" y="261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AutoShape 18"/>
          <p:cNvSpPr>
            <a:spLocks noChangeArrowheads="1"/>
          </p:cNvSpPr>
          <p:nvPr/>
        </p:nvSpPr>
        <p:spPr bwMode="auto">
          <a:xfrm rot="12875164">
            <a:off x="4451350" y="671513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5030788" y="2636838"/>
            <a:ext cx="2543175" cy="2355850"/>
            <a:chOff x="2970" y="1613"/>
            <a:chExt cx="1693" cy="1532"/>
          </a:xfrm>
        </p:grpSpPr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3865" y="1613"/>
              <a:ext cx="798" cy="1532"/>
            </a:xfrm>
            <a:custGeom>
              <a:avLst/>
              <a:gdLst>
                <a:gd name="T0" fmla="*/ 798 w 798"/>
                <a:gd name="T1" fmla="*/ 1084 h 1532"/>
                <a:gd name="T2" fmla="*/ 368 w 798"/>
                <a:gd name="T3" fmla="*/ 1368 h 1532"/>
                <a:gd name="T4" fmla="*/ 39 w 798"/>
                <a:gd name="T5" fmla="*/ 1304 h 1532"/>
                <a:gd name="T6" fmla="*/ 604 w 798"/>
                <a:gd name="T7" fmla="*/ 0 h 1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8"/>
                <a:gd name="T13" fmla="*/ 0 h 1532"/>
                <a:gd name="T14" fmla="*/ 798 w 798"/>
                <a:gd name="T15" fmla="*/ 1532 h 1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8" h="1532">
                  <a:moveTo>
                    <a:pt x="798" y="1084"/>
                  </a:moveTo>
                  <a:cubicBezTo>
                    <a:pt x="726" y="1131"/>
                    <a:pt x="494" y="1331"/>
                    <a:pt x="368" y="1368"/>
                  </a:cubicBezTo>
                  <a:cubicBezTo>
                    <a:pt x="242" y="1405"/>
                    <a:pt x="0" y="1532"/>
                    <a:pt x="39" y="1304"/>
                  </a:cubicBezTo>
                  <a:cubicBezTo>
                    <a:pt x="78" y="1076"/>
                    <a:pt x="510" y="217"/>
                    <a:pt x="604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016" y="1691"/>
              <a:ext cx="1391" cy="1319"/>
            </a:xfrm>
            <a:custGeom>
              <a:avLst/>
              <a:gdLst>
                <a:gd name="T0" fmla="*/ 24 w 1391"/>
                <a:gd name="T1" fmla="*/ 891 h 1319"/>
                <a:gd name="T2" fmla="*/ 24 w 1391"/>
                <a:gd name="T3" fmla="*/ 1126 h 1319"/>
                <a:gd name="T4" fmla="*/ 166 w 1391"/>
                <a:gd name="T5" fmla="*/ 1313 h 1319"/>
                <a:gd name="T6" fmla="*/ 586 w 1391"/>
                <a:gd name="T7" fmla="*/ 1088 h 1319"/>
                <a:gd name="T8" fmla="*/ 1391 w 1391"/>
                <a:gd name="T9" fmla="*/ 0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1"/>
                <a:gd name="T16" fmla="*/ 0 h 1319"/>
                <a:gd name="T17" fmla="*/ 1391 w 1391"/>
                <a:gd name="T18" fmla="*/ 1319 h 1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1" h="1319">
                  <a:moveTo>
                    <a:pt x="24" y="891"/>
                  </a:moveTo>
                  <a:cubicBezTo>
                    <a:pt x="11" y="972"/>
                    <a:pt x="0" y="1055"/>
                    <a:pt x="24" y="1126"/>
                  </a:cubicBezTo>
                  <a:cubicBezTo>
                    <a:pt x="48" y="1196"/>
                    <a:pt x="72" y="1319"/>
                    <a:pt x="166" y="1313"/>
                  </a:cubicBezTo>
                  <a:cubicBezTo>
                    <a:pt x="260" y="1307"/>
                    <a:pt x="382" y="1307"/>
                    <a:pt x="586" y="1088"/>
                  </a:cubicBezTo>
                  <a:cubicBezTo>
                    <a:pt x="790" y="869"/>
                    <a:pt x="1223" y="227"/>
                    <a:pt x="1391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2970" y="261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040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0751E-6 C -0.00781 0.00994 -0.03125 0.03283 -0.04739 0.05919 C -0.06354 0.08555 -0.05642 0.07237 -0.0967 0.15861 C -0.13698 0.24485 -0.24392 0.50589 -0.28889 0.57665 C -0.33385 0.6474 -0.35052 0.59376 -0.36666 0.58312 C -0.38281 0.57248 -0.38177 0.52786 -0.38576 0.51329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32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0751E-6 C -0.07239 0.21017 -0.14409 0.41711 -0.16996 0.52208 C -0.19583 0.62705 -0.17708 0.62821 -0.15555 0.62959 C -0.13403 0.63098 -0.0651 0.55098 -0.04132 0.5304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3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55 0.32046 C 0.28941 0.35699 0.22361 0.48971 0.18733 0.54011 C 0.15104 0.59052 0.11129 0.62196 0.09202 0.62266 C 0.07275 0.62335 0.0757 0.56069 0.07136 0.54451 " pathEditMode="relative" rAng="0" ptsTypes="aaaa">
                                      <p:cBhvr>
                                        <p:cTn id="12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5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11 0.34936 C 0.24775 0.46034 0.20538 0.57156 0.19792 0.6178 C 0.19045 0.66404 0.22396 0.63584 0.24566 0.62636 C 0.26736 0.61688 0.31441 0.57179 0.32813 0.56092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Помогите Незнайке </a:t>
            </a:r>
            <a:r>
              <a:rPr lang="ru-RU" sz="4000" b="1" dirty="0">
                <a:solidFill>
                  <a:schemeClr val="bg1"/>
                </a:solidFill>
              </a:rPr>
              <a:t>р</a:t>
            </a:r>
            <a:r>
              <a:rPr lang="ru-RU" sz="4000" b="1" dirty="0" smtClean="0">
                <a:solidFill>
                  <a:schemeClr val="bg1"/>
                </a:solidFill>
              </a:rPr>
              <a:t>азобрать слова по составу.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Кенгуру, кормила, чисто, какао, застучало, родные, весело, крепко.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ournetlife.ru/uploads/images/default/nosov_neznaj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61656"/>
            <a:ext cx="21798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1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Списать, вставить пропущенные буквы, обозначить в словах ударение, подчеркнуть орфограммы: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4500" b="1" dirty="0" smtClean="0">
                <a:solidFill>
                  <a:schemeClr val="bg1"/>
                </a:solidFill>
              </a:rPr>
              <a:t>С*бака, *</a:t>
            </a:r>
            <a:r>
              <a:rPr lang="ru-RU" sz="4500" b="1" dirty="0" err="1" smtClean="0">
                <a:solidFill>
                  <a:schemeClr val="bg1"/>
                </a:solidFill>
              </a:rPr>
              <a:t>ллея</a:t>
            </a:r>
            <a:r>
              <a:rPr lang="ru-RU" sz="4500" b="1" dirty="0" smtClean="0">
                <a:solidFill>
                  <a:schemeClr val="bg1"/>
                </a:solidFill>
              </a:rPr>
              <a:t>, к*</a:t>
            </a:r>
            <a:r>
              <a:rPr lang="ru-RU" sz="4500" b="1" dirty="0" err="1" smtClean="0">
                <a:solidFill>
                  <a:schemeClr val="bg1"/>
                </a:solidFill>
              </a:rPr>
              <a:t>лл</a:t>
            </a:r>
            <a:r>
              <a:rPr lang="ru-RU" sz="4500" b="1" dirty="0" smtClean="0">
                <a:solidFill>
                  <a:schemeClr val="bg1"/>
                </a:solidFill>
              </a:rPr>
              <a:t>*</a:t>
            </a:r>
            <a:r>
              <a:rPr lang="ru-RU" sz="4500" b="1" dirty="0" err="1" smtClean="0">
                <a:solidFill>
                  <a:schemeClr val="bg1"/>
                </a:solidFill>
              </a:rPr>
              <a:t>ктив</a:t>
            </a:r>
            <a:r>
              <a:rPr lang="ru-RU" sz="4500" b="1" dirty="0" smtClean="0">
                <a:solidFill>
                  <a:schemeClr val="bg1"/>
                </a:solidFill>
              </a:rPr>
              <a:t>, п*</a:t>
            </a:r>
            <a:r>
              <a:rPr lang="ru-RU" sz="4500" b="1" dirty="0" err="1" smtClean="0">
                <a:solidFill>
                  <a:schemeClr val="bg1"/>
                </a:solidFill>
              </a:rPr>
              <a:t>сс</a:t>
            </a:r>
            <a:r>
              <a:rPr lang="ru-RU" sz="4500" b="1" dirty="0" smtClean="0">
                <a:solidFill>
                  <a:schemeClr val="bg1"/>
                </a:solidFill>
              </a:rPr>
              <a:t>*жир, х*</a:t>
            </a:r>
            <a:r>
              <a:rPr lang="ru-RU" sz="4500" b="1" dirty="0" err="1" smtClean="0">
                <a:solidFill>
                  <a:schemeClr val="bg1"/>
                </a:solidFill>
              </a:rPr>
              <a:t>зяйство</a:t>
            </a:r>
            <a:r>
              <a:rPr lang="ru-RU" sz="4500" b="1" dirty="0" smtClean="0">
                <a:solidFill>
                  <a:schemeClr val="bg1"/>
                </a:solidFill>
              </a:rPr>
              <a:t>, п*нал, </a:t>
            </a:r>
            <a:r>
              <a:rPr lang="ru-RU" sz="4500" b="1" dirty="0" err="1" smtClean="0">
                <a:solidFill>
                  <a:schemeClr val="bg1"/>
                </a:solidFill>
              </a:rPr>
              <a:t>уч</a:t>
            </a:r>
            <a:r>
              <a:rPr lang="ru-RU" sz="4500" b="1" dirty="0" smtClean="0">
                <a:solidFill>
                  <a:schemeClr val="bg1"/>
                </a:solidFill>
              </a:rPr>
              <a:t>*ник, в*</a:t>
            </a:r>
            <a:r>
              <a:rPr lang="ru-RU" sz="4500" b="1" dirty="0" err="1" smtClean="0">
                <a:solidFill>
                  <a:schemeClr val="bg1"/>
                </a:solidFill>
              </a:rPr>
              <a:t>рона</a:t>
            </a:r>
            <a:r>
              <a:rPr lang="ru-RU" sz="45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Словарная работа: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Проверьте:</a:t>
            </a:r>
          </a:p>
          <a:p>
            <a:endParaRPr lang="ru-RU" dirty="0" smtClean="0"/>
          </a:p>
          <a:p>
            <a:r>
              <a:rPr lang="ru-RU" sz="4500" b="1" dirty="0" smtClean="0">
                <a:solidFill>
                  <a:schemeClr val="bg1"/>
                </a:solidFill>
              </a:rPr>
              <a:t>С</a:t>
            </a:r>
            <a:r>
              <a:rPr lang="ru-RU" sz="4500" b="1" dirty="0" smtClean="0">
                <a:solidFill>
                  <a:srgbClr val="FF0000"/>
                </a:solidFill>
              </a:rPr>
              <a:t>о</a:t>
            </a:r>
            <a:r>
              <a:rPr lang="ru-RU" sz="4500" b="1" dirty="0" smtClean="0">
                <a:solidFill>
                  <a:schemeClr val="bg1"/>
                </a:solidFill>
              </a:rPr>
              <a:t>бака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smtClean="0">
                <a:solidFill>
                  <a:srgbClr val="FF0000"/>
                </a:solidFill>
              </a:rPr>
              <a:t>а</a:t>
            </a:r>
            <a:r>
              <a:rPr lang="ru-RU" sz="4500" b="1" dirty="0" smtClean="0">
                <a:solidFill>
                  <a:schemeClr val="bg1"/>
                </a:solidFill>
              </a:rPr>
              <a:t>ллея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smtClean="0">
                <a:solidFill>
                  <a:schemeClr val="bg1"/>
                </a:solidFill>
              </a:rPr>
              <a:t>к</a:t>
            </a:r>
            <a:r>
              <a:rPr lang="ru-RU" sz="4500" b="1" dirty="0" smtClean="0">
                <a:solidFill>
                  <a:srgbClr val="FF0000"/>
                </a:solidFill>
              </a:rPr>
              <a:t>о</a:t>
            </a:r>
            <a:r>
              <a:rPr lang="ru-RU" sz="4500" b="1" dirty="0" smtClean="0">
                <a:solidFill>
                  <a:schemeClr val="bg1"/>
                </a:solidFill>
              </a:rPr>
              <a:t>ллектив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smtClean="0">
                <a:solidFill>
                  <a:schemeClr val="bg1"/>
                </a:solidFill>
              </a:rPr>
              <a:t>п</a:t>
            </a:r>
            <a:r>
              <a:rPr lang="ru-RU" sz="4500" b="1" dirty="0" smtClean="0">
                <a:solidFill>
                  <a:srgbClr val="FF0000"/>
                </a:solidFill>
              </a:rPr>
              <a:t>а</a:t>
            </a:r>
            <a:r>
              <a:rPr lang="ru-RU" sz="4500" b="1" dirty="0" smtClean="0">
                <a:solidFill>
                  <a:schemeClr val="bg1"/>
                </a:solidFill>
              </a:rPr>
              <a:t>сс</a:t>
            </a:r>
            <a:r>
              <a:rPr lang="ru-RU" sz="4500" b="1" dirty="0" smtClean="0">
                <a:solidFill>
                  <a:srgbClr val="FF0000"/>
                </a:solidFill>
              </a:rPr>
              <a:t>а</a:t>
            </a:r>
            <a:r>
              <a:rPr lang="ru-RU" sz="4500" b="1" dirty="0" smtClean="0">
                <a:solidFill>
                  <a:schemeClr val="bg1"/>
                </a:solidFill>
              </a:rPr>
              <a:t>жир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smtClean="0">
                <a:solidFill>
                  <a:schemeClr val="bg1"/>
                </a:solidFill>
              </a:rPr>
              <a:t>х</a:t>
            </a:r>
            <a:r>
              <a:rPr lang="ru-RU" sz="4500" b="1" dirty="0" smtClean="0">
                <a:solidFill>
                  <a:srgbClr val="FF0000"/>
                </a:solidFill>
              </a:rPr>
              <a:t>о</a:t>
            </a:r>
            <a:r>
              <a:rPr lang="ru-RU" sz="4500" b="1" dirty="0" smtClean="0">
                <a:solidFill>
                  <a:schemeClr val="bg1"/>
                </a:solidFill>
              </a:rPr>
              <a:t>зяйство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smtClean="0">
                <a:solidFill>
                  <a:schemeClr val="bg1"/>
                </a:solidFill>
              </a:rPr>
              <a:t>пенал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smtClean="0">
                <a:solidFill>
                  <a:schemeClr val="bg1"/>
                </a:solidFill>
              </a:rPr>
              <a:t>уч</a:t>
            </a:r>
            <a:r>
              <a:rPr lang="ru-RU" sz="4500" b="1" dirty="0" smtClean="0">
                <a:solidFill>
                  <a:srgbClr val="FF0000"/>
                </a:solidFill>
              </a:rPr>
              <a:t>е</a:t>
            </a:r>
            <a:r>
              <a:rPr lang="ru-RU" sz="4500" b="1" dirty="0" smtClean="0">
                <a:solidFill>
                  <a:schemeClr val="bg1"/>
                </a:solidFill>
              </a:rPr>
              <a:t>ник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smtClean="0">
                <a:solidFill>
                  <a:schemeClr val="bg1"/>
                </a:solidFill>
              </a:rPr>
              <a:t>в</a:t>
            </a:r>
            <a:r>
              <a:rPr lang="ru-RU" sz="4500" b="1" dirty="0" smtClean="0">
                <a:solidFill>
                  <a:srgbClr val="FF0000"/>
                </a:solidFill>
              </a:rPr>
              <a:t>о</a:t>
            </a:r>
            <a:r>
              <a:rPr lang="ru-RU" sz="4500" b="1" dirty="0" smtClean="0">
                <a:solidFill>
                  <a:schemeClr val="bg1"/>
                </a:solidFill>
              </a:rPr>
              <a:t>рона</a:t>
            </a:r>
            <a:r>
              <a:rPr lang="ru-RU" sz="4500" b="1" dirty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Что объединяет все эти слова?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Словарная работа: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285992"/>
            <a:ext cx="57150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chemeClr val="bg1"/>
                </a:solidFill>
              </a:rPr>
              <a:t>«Её </a:t>
            </a:r>
            <a:r>
              <a:rPr lang="ru-RU" sz="5000" dirty="0" smtClean="0">
                <a:solidFill>
                  <a:schemeClr val="bg1"/>
                </a:solidFill>
              </a:rPr>
              <a:t>высочество</a:t>
            </a:r>
            <a:br>
              <a:rPr lang="ru-RU" sz="5000" dirty="0" smtClean="0">
                <a:solidFill>
                  <a:schemeClr val="bg1"/>
                </a:solidFill>
              </a:rPr>
            </a:br>
            <a:r>
              <a:rPr lang="ru-RU" sz="5000" dirty="0" smtClean="0">
                <a:solidFill>
                  <a:schemeClr val="bg1"/>
                </a:solidFill>
              </a:rPr>
              <a:t>Имя </a:t>
            </a:r>
            <a:r>
              <a:rPr lang="ru-RU" sz="5000" dirty="0" smtClean="0">
                <a:solidFill>
                  <a:schemeClr val="bg1"/>
                </a:solidFill>
              </a:rPr>
              <a:t>Существительное»</a:t>
            </a:r>
            <a:endParaRPr lang="ru-RU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785794"/>
            <a:ext cx="4572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chemeClr val="bg1"/>
                </a:solidFill>
              </a:rPr>
              <a:t>Тема урока:</a:t>
            </a:r>
            <a:endParaRPr lang="ru-RU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ar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495293" cy="62990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338936" cy="1156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Её высочество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Имя Существительное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636912"/>
            <a:ext cx="48965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</a:rPr>
              <a:t>Что вы знаете  про имя существительное?</a:t>
            </a:r>
            <a:endParaRPr lang="ru-RU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</TotalTime>
  <Words>339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Урок русского языка </vt:lpstr>
      <vt:lpstr>Слайд 2</vt:lpstr>
      <vt:lpstr>Слайд 3</vt:lpstr>
      <vt:lpstr>Слайд 4</vt:lpstr>
      <vt:lpstr>Слайд 5</vt:lpstr>
      <vt:lpstr>Словарная работа:</vt:lpstr>
      <vt:lpstr>Словарная работа:</vt:lpstr>
      <vt:lpstr>Слайд 8</vt:lpstr>
      <vt:lpstr>Её высочество Имя Существительное</vt:lpstr>
      <vt:lpstr>Имя Существительное</vt:lpstr>
      <vt:lpstr>Слайд 11</vt:lpstr>
      <vt:lpstr>Слайд 12</vt:lpstr>
      <vt:lpstr>Склонение существительных: </vt:lpstr>
      <vt:lpstr>Задание:  просклоняйте существительное ВЕСНА.</vt:lpstr>
      <vt:lpstr>слуховой диктант:</vt:lpstr>
      <vt:lpstr>Проверьте!</vt:lpstr>
      <vt:lpstr>Слайд 17</vt:lpstr>
      <vt:lpstr>Итог урока: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</dc:title>
  <dc:creator>mr.Evgeniy</dc:creator>
  <cp:lastModifiedBy>Нач1</cp:lastModifiedBy>
  <cp:revision>32</cp:revision>
  <dcterms:created xsi:type="dcterms:W3CDTF">2012-10-15T16:22:01Z</dcterms:created>
  <dcterms:modified xsi:type="dcterms:W3CDTF">2013-09-30T06:21:50Z</dcterms:modified>
</cp:coreProperties>
</file>