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79" autoAdjust="0"/>
  </p:normalViewPr>
  <p:slideViewPr>
    <p:cSldViewPr>
      <p:cViewPr varScale="1">
        <p:scale>
          <a:sx n="55" d="100"/>
          <a:sy n="55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7E7A-8AFA-4AD4-AE57-EEA6CDA5935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425-6A4E-4B48-A6A7-12AF88B66D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7E7A-8AFA-4AD4-AE57-EEA6CDA5935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425-6A4E-4B48-A6A7-12AF88B66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7E7A-8AFA-4AD4-AE57-EEA6CDA5935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425-6A4E-4B48-A6A7-12AF88B66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7E7A-8AFA-4AD4-AE57-EEA6CDA5935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425-6A4E-4B48-A6A7-12AF88B66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7E7A-8AFA-4AD4-AE57-EEA6CDA5935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A9C425-6A4E-4B48-A6A7-12AF88B66D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7E7A-8AFA-4AD4-AE57-EEA6CDA5935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425-6A4E-4B48-A6A7-12AF88B66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7E7A-8AFA-4AD4-AE57-EEA6CDA5935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425-6A4E-4B48-A6A7-12AF88B66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7E7A-8AFA-4AD4-AE57-EEA6CDA5935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425-6A4E-4B48-A6A7-12AF88B66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7E7A-8AFA-4AD4-AE57-EEA6CDA5935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425-6A4E-4B48-A6A7-12AF88B66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7E7A-8AFA-4AD4-AE57-EEA6CDA5935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425-6A4E-4B48-A6A7-12AF88B66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7E7A-8AFA-4AD4-AE57-EEA6CDA5935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425-6A4E-4B48-A6A7-12AF88B66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977E7A-8AFA-4AD4-AE57-EEA6CDA5935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A9C425-6A4E-4B48-A6A7-12AF88B66DC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Работа с пословицами и поговорками на уроках русского языка в начальных классах.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smtClean="0"/>
              <a:t> </a:t>
            </a:r>
            <a:r>
              <a:rPr lang="ru-RU" sz="3200" dirty="0" smtClean="0"/>
              <a:t>Выполнила учитель начальных классов  Подрезова </a:t>
            </a:r>
            <a:r>
              <a:rPr lang="ru-RU" sz="3200" smtClean="0"/>
              <a:t>Елена Германовна</a:t>
            </a:r>
            <a:endParaRPr lang="ru-RU" sz="3200" dirty="0" smtClean="0"/>
          </a:p>
          <a:p>
            <a:r>
              <a:rPr lang="ru-RU" sz="3200" dirty="0" smtClean="0"/>
              <a:t>МКОУ «Новоусманский лицей»</a:t>
            </a:r>
          </a:p>
          <a:p>
            <a:r>
              <a:rPr lang="ru-RU" sz="3200" dirty="0" smtClean="0"/>
              <a:t>2012г.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20763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Выдающийся педагог К.Д. Ушинский писал: «Русские пословицы имеют значение при </a:t>
            </a:r>
            <a:r>
              <a:rPr lang="ru-RU" u="sng" dirty="0" smtClean="0"/>
              <a:t>первоначальном учении </a:t>
            </a:r>
            <a:r>
              <a:rPr lang="ru-RU" dirty="0" smtClean="0"/>
              <a:t>отечественному языку,во-первых по своей форме, во-вторых по своему содержанию».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44" y="1600200"/>
            <a:ext cx="3083312" cy="4525963"/>
          </a:xfrm>
        </p:spPr>
      </p:pic>
    </p:spTree>
    <p:extLst>
      <p:ext uri="{BB962C8B-B14F-4D97-AF65-F5344CB8AC3E}">
        <p14:creationId xmlns:p14="http://schemas.microsoft.com/office/powerpoint/2010/main" val="418034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К.Д.Ушинский поместил в книге «Родное слово», предназначенной для учащихся начальных классов 300 пословиц и поговорок и несколько рассказов по пословицам.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5487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95536" y="1556792"/>
            <a:ext cx="3008313" cy="460216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Л. Н. Толстой написал </a:t>
            </a:r>
            <a:r>
              <a:rPr lang="ru-RU" sz="2400" dirty="0" smtClean="0"/>
              <a:t>для изучающих  грамоту  несколько рассказов по пословицам : </a:t>
            </a:r>
          </a:p>
          <a:p>
            <a:r>
              <a:rPr lang="ru-RU" sz="2400" dirty="0" smtClean="0"/>
              <a:t>«Старый дед и внучек»</a:t>
            </a:r>
          </a:p>
          <a:p>
            <a:r>
              <a:rPr lang="ru-RU" sz="2400" dirty="0" smtClean="0"/>
              <a:t>«Лгун»</a:t>
            </a:r>
          </a:p>
          <a:p>
            <a:r>
              <a:rPr lang="ru-RU" sz="2400" dirty="0" smtClean="0"/>
              <a:t>«Отец и сыновья»</a:t>
            </a:r>
          </a:p>
          <a:p>
            <a:r>
              <a:rPr lang="ru-RU" sz="2400" dirty="0" smtClean="0"/>
              <a:t>«Муравей и голубка»</a:t>
            </a:r>
          </a:p>
          <a:p>
            <a:r>
              <a:rPr lang="ru-RU" sz="2400" dirty="0" smtClean="0"/>
              <a:t>«Осёл и лошадь» и др.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3384375" cy="4752528"/>
          </a:xfrm>
        </p:spPr>
      </p:pic>
    </p:spTree>
    <p:extLst>
      <p:ext uri="{BB962C8B-B14F-4D97-AF65-F5344CB8AC3E}">
        <p14:creationId xmlns:p14="http://schemas.microsoft.com/office/powerpoint/2010/main" val="248324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008313" cy="116205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Алгоритм работы с пословицей: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484784"/>
            <a:ext cx="3008313" cy="4602163"/>
          </a:xfrm>
        </p:spPr>
        <p:txBody>
          <a:bodyPr>
            <a:noAutofit/>
          </a:bodyPr>
          <a:lstStyle/>
          <a:p>
            <a:r>
              <a:rPr lang="ru-RU" sz="2400" dirty="0" smtClean="0"/>
              <a:t>-Различие в пословице  прямого и переносного смысла.</a:t>
            </a:r>
          </a:p>
          <a:p>
            <a:r>
              <a:rPr lang="ru-RU" sz="2400" dirty="0" smtClean="0"/>
              <a:t>-Формирование умения выражать скрытую в пословице мысль своими словами.</a:t>
            </a:r>
          </a:p>
          <a:p>
            <a:r>
              <a:rPr lang="ru-RU" sz="2400" dirty="0" smtClean="0"/>
              <a:t>-Обучение употреблению пословицы в современной ситуации.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911054"/>
            <a:ext cx="5111750" cy="4577105"/>
          </a:xfrm>
        </p:spPr>
      </p:pic>
    </p:spTree>
    <p:extLst>
      <p:ext uri="{BB962C8B-B14F-4D97-AF65-F5344CB8AC3E}">
        <p14:creationId xmlns:p14="http://schemas.microsoft.com/office/powerpoint/2010/main" val="351356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работы с пословицей: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Подбор пословицы по содержанию </a:t>
            </a:r>
            <a:r>
              <a:rPr lang="ru-RU" sz="2400" smtClean="0"/>
              <a:t>к тексту.</a:t>
            </a:r>
            <a:endParaRPr lang="ru-RU" sz="2400" dirty="0" smtClean="0"/>
          </a:p>
          <a:p>
            <a:r>
              <a:rPr lang="ru-RU" sz="2400" dirty="0" smtClean="0"/>
              <a:t>Заменить мысль текста  пословицей.</a:t>
            </a:r>
          </a:p>
          <a:p>
            <a:r>
              <a:rPr lang="ru-RU" sz="2400" dirty="0" smtClean="0"/>
              <a:t>Найти в пословице вопрос и ответить на него.</a:t>
            </a:r>
          </a:p>
          <a:p>
            <a:r>
              <a:rPr lang="ru-RU" sz="2400" dirty="0" smtClean="0"/>
              <a:t>Закончить недописанную пословицу.</a:t>
            </a:r>
          </a:p>
          <a:p>
            <a:r>
              <a:rPr lang="ru-RU" sz="2400" dirty="0" smtClean="0"/>
              <a:t>Составить из рассыпанных слов.</a:t>
            </a:r>
          </a:p>
          <a:p>
            <a:r>
              <a:rPr lang="ru-RU" sz="2400" dirty="0" smtClean="0"/>
              <a:t>Соотнести пословицы и их мысли.</a:t>
            </a:r>
          </a:p>
          <a:p>
            <a:r>
              <a:rPr lang="ru-RU" sz="2400" dirty="0" smtClean="0"/>
              <a:t>Письмо пословицы по памяти.</a:t>
            </a:r>
          </a:p>
          <a:p>
            <a:r>
              <a:rPr lang="ru-RU" sz="2400" dirty="0" smtClean="0"/>
              <a:t>Различные виды грамматической работы.</a:t>
            </a:r>
          </a:p>
          <a:p>
            <a:r>
              <a:rPr lang="ru-RU" sz="2400" dirty="0" smtClean="0"/>
              <a:t>Различные виды диктантов.</a:t>
            </a:r>
          </a:p>
          <a:p>
            <a:r>
              <a:rPr lang="ru-RU" sz="2400" dirty="0" smtClean="0"/>
              <a:t>Разбор пословицы, как предложения, составление схемы, словосочетаний.</a:t>
            </a:r>
          </a:p>
          <a:p>
            <a:r>
              <a:rPr lang="ru-RU" sz="2400" dirty="0" smtClean="0"/>
              <a:t>И т.д.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249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46"/>
            <a:ext cx="4038600" cy="3836670"/>
          </a:xfrm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400" dirty="0" smtClean="0"/>
              <a:t>Пословицы и поговорки русского народа составляют неоценимое богатство русского языка. Знакомство с ними в школе развивает мышление учащихся, прививает любовь к родному языку, повышает культуру речи,способствует лучшему усвоению грамматики, обогащает учащихся народной мудростью.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548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ФГОС НОО :Основные задачи реализации содержания предметной области филология.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первоначальных представлений о единстве и многообразии языкового и культурного пространства России, о языке как основе национального самосознания.</a:t>
            </a:r>
          </a:p>
          <a:p>
            <a:r>
              <a:rPr lang="ru-RU" dirty="0" smtClean="0"/>
              <a:t> Развитие диалогической и  монологической устной и письменной речи, нравственных и эстетических чувств, способностей к творческой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81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Предметные результаты освоения основной образовательной программы начального  общего образования по русскому языку: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онимание обучающимися того, что язык представляет собой явление национальной культуры и осознание значения русского языка;</a:t>
            </a:r>
          </a:p>
          <a:p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владение учебными действиями с языковыми единицами и умение использовать знания для решения познавательных , практических и коммуникативных задач.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6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речи учащихся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существляется  на каждом уроке русского языка и ведётся в нескольких направлениях:</a:t>
            </a:r>
          </a:p>
          <a:p>
            <a:r>
              <a:rPr lang="ru-RU" dirty="0" smtClean="0"/>
              <a:t>-обогащение словарного запаса детей- количественное и качественное;</a:t>
            </a:r>
          </a:p>
          <a:p>
            <a:r>
              <a:rPr lang="ru-RU" dirty="0" smtClean="0"/>
              <a:t>-развитие грамматического строя речи (анализ и конструирование предложений, словосочетаний),</a:t>
            </a:r>
          </a:p>
          <a:p>
            <a:r>
              <a:rPr lang="ru-RU" dirty="0" smtClean="0"/>
              <a:t>-развитие связной устной и письменной речи;</a:t>
            </a:r>
          </a:p>
          <a:p>
            <a:r>
              <a:rPr lang="ru-RU" dirty="0" smtClean="0"/>
              <a:t>-обучение правильному произношению слов, ударению,интонированию.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6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богащение грамматического строя речи конструкциями с однородными членами, сложными предложениями;</a:t>
            </a:r>
          </a:p>
          <a:p>
            <a:r>
              <a:rPr lang="ru-RU" dirty="0" smtClean="0"/>
              <a:t>развитие орфоэпических навыков( норм произношения).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33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Пословица</a:t>
            </a:r>
            <a:r>
              <a:rPr lang="ru-RU" dirty="0" smtClean="0"/>
              <a:t>-меткое образное изречение назидательного характера на самые различные явления жизни и имеющее форму законченного предложения.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Поговорка</a:t>
            </a:r>
            <a:r>
              <a:rPr lang="ru-RU" dirty="0" smtClean="0"/>
              <a:t> – распространённое меткое, образное выражение, не являющееся – в отличие от пословицы – цельной фразой. Поговорка не содержит поучительного смысла.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69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8" y="1600200"/>
            <a:ext cx="3448783" cy="452596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В.И.Даль определил пословицу как «коротенькая притча», а поговорка «окольное выражение, но без притчи, без суждения...»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03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Пословицы – это действительно кладезь народной мудрости. В них можно найти житейские и педагогические советы, пожелания, поучения к благопристойности, нравственному поведению, этическую оценку поведения человека.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69" y="1600200"/>
            <a:ext cx="3196461" cy="4525963"/>
          </a:xfrm>
        </p:spPr>
      </p:pic>
    </p:spTree>
    <p:extLst>
      <p:ext uri="{BB962C8B-B14F-4D97-AF65-F5344CB8AC3E}">
        <p14:creationId xmlns:p14="http://schemas.microsoft.com/office/powerpoint/2010/main" val="402761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Пословицы создаются всем народом- это выражение коллективного мнения.</a:t>
            </a:r>
          </a:p>
          <a:p>
            <a:r>
              <a:rPr lang="ru-RU" dirty="0" smtClean="0"/>
              <a:t>Вот почему пословицам и поговоркам  необходимо уделять на уроках больше внимания.</a:t>
            </a:r>
            <a:endParaRPr lang="ru-RU" dirty="0"/>
          </a:p>
        </p:txBody>
      </p:sp>
      <p:pic>
        <p:nvPicPr>
          <p:cNvPr id="1026" name="Picture 2" descr="C:\Documents and Settings\Vano\Рабочий стол\посло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3" y="404664"/>
            <a:ext cx="4320481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18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</TotalTime>
  <Words>546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Работа с пословицами и поговорками на уроках русского языка в начальных классах.</vt:lpstr>
      <vt:lpstr>ФГОС НОО :Основные задачи реализации содержания предметной области филология.</vt:lpstr>
      <vt:lpstr>Предметные результаты освоения основной образовательной программы начального  общего образования по русскому языку:</vt:lpstr>
      <vt:lpstr>Развитие речи учащихся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работы с пословицей:</vt:lpstr>
      <vt:lpstr>Виды работы с пословицей:</vt:lpstr>
      <vt:lpstr>Вывод: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Vano</dc:creator>
  <cp:lastModifiedBy>Vano</cp:lastModifiedBy>
  <cp:revision>30</cp:revision>
  <dcterms:created xsi:type="dcterms:W3CDTF">2012-12-19T17:28:40Z</dcterms:created>
  <dcterms:modified xsi:type="dcterms:W3CDTF">2013-01-07T18:11:00Z</dcterms:modified>
</cp:coreProperties>
</file>