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357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9C308-6EAC-4BD2-A9DA-EFAFECF3A97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F5AA6-06E0-4727-A5A0-6CAA154B5A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Rectangle 27" descr="02"/>
          <p:cNvSpPr>
            <a:spLocks noChangeArrowheads="1"/>
          </p:cNvSpPr>
          <p:nvPr/>
        </p:nvSpPr>
        <p:spPr bwMode="gray">
          <a:xfrm rot="-472398">
            <a:off x="381000" y="304800"/>
            <a:ext cx="4267200" cy="42672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7" name="Rectangle 25" descr="01"/>
          <p:cNvSpPr>
            <a:spLocks noChangeArrowheads="1"/>
          </p:cNvSpPr>
          <p:nvPr/>
        </p:nvSpPr>
        <p:spPr bwMode="gray">
          <a:xfrm rot="-1211045">
            <a:off x="762000" y="1219200"/>
            <a:ext cx="4876800" cy="48768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8204" name="Picture 12" descr="01"/>
          <p:cNvPicPr>
            <a:picLocks noChangeAspect="1" noChangeArrowheads="1"/>
          </p:cNvPicPr>
          <p:nvPr/>
        </p:nvPicPr>
        <p:blipFill>
          <a:blip r:embed="rId4" cstate="print"/>
          <a:srcRect l="15326" b="6250"/>
          <a:stretch>
            <a:fillRect/>
          </a:stretch>
        </p:blipFill>
        <p:spPr bwMode="gray">
          <a:xfrm>
            <a:off x="2466975" y="0"/>
            <a:ext cx="2105025" cy="6858000"/>
          </a:xfrm>
          <a:prstGeom prst="rect">
            <a:avLst/>
          </a:prstGeom>
          <a:noFill/>
        </p:spPr>
      </p:pic>
      <p:sp>
        <p:nvSpPr>
          <p:cNvPr id="8199" name="Freeform 7"/>
          <p:cNvSpPr>
            <a:spLocks/>
          </p:cNvSpPr>
          <p:nvPr/>
        </p:nvSpPr>
        <p:spPr bwMode="gray">
          <a:xfrm>
            <a:off x="2895600" y="0"/>
            <a:ext cx="6248400" cy="6858000"/>
          </a:xfrm>
          <a:custGeom>
            <a:avLst/>
            <a:gdLst/>
            <a:ahLst/>
            <a:cxnLst>
              <a:cxn ang="0">
                <a:pos x="305" y="4317"/>
              </a:cxn>
              <a:cxn ang="0">
                <a:pos x="0" y="0"/>
              </a:cxn>
              <a:cxn ang="0">
                <a:pos x="3936" y="0"/>
              </a:cxn>
              <a:cxn ang="0">
                <a:pos x="3936" y="4320"/>
              </a:cxn>
              <a:cxn ang="0">
                <a:pos x="305" y="4317"/>
              </a:cxn>
            </a:cxnLst>
            <a:rect l="0" t="0" r="r" b="b"/>
            <a:pathLst>
              <a:path w="3936" h="4320">
                <a:moveTo>
                  <a:pt x="305" y="4317"/>
                </a:moveTo>
                <a:lnTo>
                  <a:pt x="0" y="0"/>
                </a:lnTo>
                <a:lnTo>
                  <a:pt x="3936" y="0"/>
                </a:lnTo>
                <a:lnTo>
                  <a:pt x="3936" y="4320"/>
                </a:lnTo>
                <a:lnTo>
                  <a:pt x="305" y="4317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372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1295400"/>
            <a:ext cx="5638800" cy="1012825"/>
          </a:xfrm>
        </p:spPr>
        <p:txBody>
          <a:bodyPr/>
          <a:lstStyle>
            <a:lvl1pPr algn="r">
              <a:defRPr sz="55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2514600"/>
            <a:ext cx="4953000" cy="5334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gray">
          <a:xfrm>
            <a:off x="7772400" y="6186488"/>
            <a:ext cx="103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L/O/G/O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gray">
          <a:xfrm>
            <a:off x="3657600" y="52578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gray">
          <a:xfrm>
            <a:off x="3657600" y="54864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gray">
          <a:xfrm>
            <a:off x="3657600" y="57150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gray">
          <a:xfrm>
            <a:off x="3657600" y="59436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gray">
          <a:xfrm>
            <a:off x="3657600" y="61722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8221" name="Picture 29" descr="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1444625" y="0"/>
            <a:ext cx="384175" cy="614363"/>
          </a:xfrm>
          <a:prstGeom prst="rect">
            <a:avLst/>
          </a:prstGeom>
          <a:noFill/>
        </p:spPr>
      </p:pic>
      <p:pic>
        <p:nvPicPr>
          <p:cNvPr id="8222" name="Picture 30" descr="0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gray">
          <a:xfrm>
            <a:off x="1676400" y="1193800"/>
            <a:ext cx="396875" cy="635000"/>
          </a:xfrm>
          <a:prstGeom prst="rect">
            <a:avLst/>
          </a:prstGeom>
          <a:noFill/>
        </p:spPr>
      </p:pic>
      <p:pic>
        <p:nvPicPr>
          <p:cNvPr id="8226" name="Picture 34" descr="0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gray">
          <a:xfrm>
            <a:off x="3657600" y="4884738"/>
            <a:ext cx="2971800" cy="2049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  <p:bldP spid="8217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01"/>
          <p:cNvPicPr>
            <a:picLocks noChangeAspect="1" noChangeArrowheads="1"/>
          </p:cNvPicPr>
          <p:nvPr/>
        </p:nvPicPr>
        <p:blipFill>
          <a:blip r:embed="rId13" cstate="print"/>
          <a:srcRect l="17242" b="6250"/>
          <a:stretch>
            <a:fillRect/>
          </a:stretch>
        </p:blipFill>
        <p:spPr bwMode="gray">
          <a:xfrm>
            <a:off x="152400" y="0"/>
            <a:ext cx="1447800" cy="6858000"/>
          </a:xfrm>
          <a:prstGeom prst="rect">
            <a:avLst/>
          </a:prstGeom>
          <a:noFill/>
        </p:spPr>
      </p:pic>
      <p:sp>
        <p:nvSpPr>
          <p:cNvPr id="1055" name="Freeform 31"/>
          <p:cNvSpPr>
            <a:spLocks/>
          </p:cNvSpPr>
          <p:nvPr/>
        </p:nvSpPr>
        <p:spPr bwMode="ltGray">
          <a:xfrm>
            <a:off x="228600" y="0"/>
            <a:ext cx="8915400" cy="6883400"/>
          </a:xfrm>
          <a:custGeom>
            <a:avLst/>
            <a:gdLst/>
            <a:ahLst/>
            <a:cxnLst>
              <a:cxn ang="0">
                <a:pos x="312" y="4336"/>
              </a:cxn>
              <a:cxn ang="0">
                <a:pos x="0" y="0"/>
              </a:cxn>
              <a:cxn ang="0">
                <a:pos x="5480" y="0"/>
              </a:cxn>
              <a:cxn ang="0">
                <a:pos x="5480" y="4320"/>
              </a:cxn>
              <a:cxn ang="0">
                <a:pos x="312" y="4336"/>
              </a:cxn>
            </a:cxnLst>
            <a:rect l="0" t="0" r="r" b="b"/>
            <a:pathLst>
              <a:path w="5480" h="4336">
                <a:moveTo>
                  <a:pt x="312" y="4336"/>
                </a:moveTo>
                <a:lnTo>
                  <a:pt x="0" y="0"/>
                </a:lnTo>
                <a:lnTo>
                  <a:pt x="5480" y="0"/>
                </a:lnTo>
                <a:lnTo>
                  <a:pt x="5480" y="4320"/>
                </a:lnTo>
                <a:lnTo>
                  <a:pt x="312" y="4336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33725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14400" y="76200"/>
            <a:ext cx="693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pic>
        <p:nvPicPr>
          <p:cNvPr id="1044" name="Picture 20" descr="0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>
            <a:off x="76200" y="5638800"/>
            <a:ext cx="1676400" cy="1155700"/>
          </a:xfrm>
          <a:prstGeom prst="rect">
            <a:avLst/>
          </a:prstGeom>
          <a:noFill/>
        </p:spPr>
      </p:pic>
      <p:sp>
        <p:nvSpPr>
          <p:cNvPr id="1045" name="Text Box 21"/>
          <p:cNvSpPr txBox="1">
            <a:spLocks noChangeArrowheads="1"/>
          </p:cNvSpPr>
          <p:nvPr/>
        </p:nvSpPr>
        <p:spPr bwMode="gray">
          <a:xfrm>
            <a:off x="7050088" y="6465888"/>
            <a:ext cx="2017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www.themegallery.com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762000" y="381000"/>
            <a:ext cx="6781800" cy="609600"/>
            <a:chOff x="480" y="240"/>
            <a:chExt cx="3168" cy="576"/>
          </a:xfrm>
        </p:grpSpPr>
        <p:sp>
          <p:nvSpPr>
            <p:cNvPr id="1047" name="Line 23"/>
            <p:cNvSpPr>
              <a:spLocks noChangeShapeType="1"/>
            </p:cNvSpPr>
            <p:nvPr userDrawn="1"/>
          </p:nvSpPr>
          <p:spPr bwMode="gray">
            <a:xfrm>
              <a:off x="480" y="240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 userDrawn="1"/>
          </p:nvSpPr>
          <p:spPr bwMode="gray">
            <a:xfrm>
              <a:off x="480" y="384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 userDrawn="1"/>
          </p:nvSpPr>
          <p:spPr bwMode="gray">
            <a:xfrm>
              <a:off x="480" y="528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 userDrawn="1"/>
          </p:nvSpPr>
          <p:spPr bwMode="gray">
            <a:xfrm>
              <a:off x="480" y="672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480" y="816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8013700" y="193675"/>
            <a:ext cx="901700" cy="971550"/>
            <a:chOff x="5048" y="122"/>
            <a:chExt cx="568" cy="612"/>
          </a:xfrm>
        </p:grpSpPr>
        <p:sp>
          <p:nvSpPr>
            <p:cNvPr id="1040" name="Rectangle 16" descr="02"/>
            <p:cNvSpPr>
              <a:spLocks noChangeArrowheads="1"/>
            </p:cNvSpPr>
            <p:nvPr userDrawn="1"/>
          </p:nvSpPr>
          <p:spPr bwMode="gray">
            <a:xfrm rot="1760290">
              <a:off x="5048" y="166"/>
              <a:ext cx="568" cy="568"/>
            </a:xfrm>
            <a:prstGeom prst="rect">
              <a:avLst/>
            </a:prstGeom>
            <a:blipFill dpi="0" rotWithShape="1">
              <a:blip r:embed="rId15" cstate="print"/>
              <a:srcRect/>
              <a:stretch>
                <a:fillRect/>
              </a:stretch>
            </a:blip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42" name="Picture 18" descr="03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gray">
            <a:xfrm>
              <a:off x="5464" y="122"/>
              <a:ext cx="104" cy="166"/>
            </a:xfrm>
            <a:prstGeom prst="rect">
              <a:avLst/>
            </a:prstGeom>
            <a:noFill/>
          </p:spPr>
        </p:pic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283450" y="0"/>
            <a:ext cx="1022350" cy="1233488"/>
            <a:chOff x="4588" y="0"/>
            <a:chExt cx="644" cy="777"/>
          </a:xfrm>
        </p:grpSpPr>
        <p:sp>
          <p:nvSpPr>
            <p:cNvPr id="1041" name="Rectangle 17" descr="01"/>
            <p:cNvSpPr>
              <a:spLocks noChangeArrowheads="1"/>
            </p:cNvSpPr>
            <p:nvPr userDrawn="1"/>
          </p:nvSpPr>
          <p:spPr bwMode="gray">
            <a:xfrm rot="682726">
              <a:off x="4588" y="133"/>
              <a:ext cx="644" cy="644"/>
            </a:xfrm>
            <a:prstGeom prst="rect">
              <a:avLst/>
            </a:prstGeom>
            <a:blipFill dpi="0" rotWithShape="1">
              <a:blip r:embed="rId17" cstate="print"/>
              <a:srcRect/>
              <a:stretch>
                <a:fillRect/>
              </a:stretch>
            </a:blip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43" name="Picture 19" descr="04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gray">
            <a:xfrm>
              <a:off x="4880" y="0"/>
              <a:ext cx="120" cy="192"/>
            </a:xfrm>
            <a:prstGeom prst="rect">
              <a:avLst/>
            </a:prstGeom>
            <a:noFill/>
          </p:spPr>
        </p:pic>
      </p:grpSp>
      <p:sp>
        <p:nvSpPr>
          <p:cNvPr id="1056" name="Rectangle 32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8194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5559E89-439A-4A9A-B85B-11BD74525D3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29200" y="6477000"/>
            <a:ext cx="198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2400" y="6477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22AB34-9B76-4D1E-8DAD-16612F3A6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&#1074;&#1086;&#1082;&#1072;&#1073;&#1091;&#1083;&#1072;.&#1088;&#1092;/%D1%81%D0%BB%D0%BE%D0%B2%D0%B0%D1%80%D0%B8/%D0%B1%D1%82%D1%81/%D0%B8%D1%8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0" y="188640"/>
            <a:ext cx="6096000" cy="2119585"/>
          </a:xfrm>
        </p:spPr>
        <p:txBody>
          <a:bodyPr/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Орфограмма</a:t>
            </a:r>
            <a:br>
              <a:rPr lang="ru-RU" dirty="0" smtClean="0"/>
            </a:br>
            <a:r>
              <a:rPr lang="ru-RU" sz="2800" b="0" dirty="0" smtClean="0">
                <a:latin typeface="+mn-lt"/>
              </a:rPr>
              <a:t>урок русского языка во 2 </a:t>
            </a:r>
            <a:r>
              <a:rPr lang="ru-RU" sz="3200" b="0" dirty="0" smtClean="0">
                <a:latin typeface="+mn-lt"/>
              </a:rPr>
              <a:t>классе</a:t>
            </a:r>
            <a:br>
              <a:rPr lang="ru-RU" sz="3200" b="0" dirty="0" smtClean="0">
                <a:latin typeface="+mn-lt"/>
              </a:rPr>
            </a:br>
            <a:r>
              <a:rPr lang="ru-RU" sz="3200" b="0" dirty="0" smtClean="0">
                <a:latin typeface="+mn-lt"/>
              </a:rPr>
              <a:t>ОС «Школа 2100»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33800" y="2514600"/>
            <a:ext cx="4953000" cy="1634480"/>
          </a:xfrm>
        </p:spPr>
        <p:txBody>
          <a:bodyPr/>
          <a:lstStyle/>
          <a:p>
            <a:pPr algn="l"/>
            <a:r>
              <a:rPr lang="ru-RU" dirty="0" smtClean="0"/>
              <a:t>Выполнила: учитель начальных классов МОУ «СОШ с.Багаевка»Саратовского района Саратовской области</a:t>
            </a:r>
          </a:p>
          <a:p>
            <a:pPr algn="l"/>
            <a:r>
              <a:rPr lang="ru-RU" dirty="0" smtClean="0"/>
              <a:t>Алешкова  Светлана Викторовна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«КТО БОЛЬШЕ?»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i="1" dirty="0"/>
              <a:t>Камыши, снежинка, малыши, ежи, </a:t>
            </a:r>
            <a:r>
              <a:rPr lang="ru-RU" sz="5400" i="1" dirty="0" smtClean="0"/>
              <a:t>кошка, ужи</a:t>
            </a:r>
            <a:r>
              <a:rPr lang="ru-RU" sz="5400" i="1" dirty="0"/>
              <a:t>, бежит, лыжи.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200"/>
            <a:ext cx="7381056" cy="1480592"/>
          </a:xfrm>
        </p:spPr>
        <p:txBody>
          <a:bodyPr/>
          <a:lstStyle/>
          <a:p>
            <a:pPr algn="ctr"/>
            <a:r>
              <a:rPr lang="ru-RU" dirty="0" smtClean="0"/>
              <a:t>Запишите, поставьте ударение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/>
              <a:t>машины</a:t>
            </a:r>
            <a:r>
              <a:rPr lang="ru-RU" sz="8000" dirty="0"/>
              <a:t>, чижи, живот, шишки, шипы.</a:t>
            </a:r>
            <a:endParaRPr lang="ru-RU" sz="8000" i="1" dirty="0"/>
          </a:p>
          <a:p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 себя: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7200" dirty="0"/>
              <a:t>маш</a:t>
            </a:r>
            <a:r>
              <a:rPr lang="ru-RU" sz="7200" dirty="0">
                <a:solidFill>
                  <a:srgbClr val="FF0000"/>
                </a:solidFill>
              </a:rPr>
              <a:t>И</a:t>
            </a:r>
            <a:r>
              <a:rPr lang="ru-RU" sz="7200" dirty="0"/>
              <a:t>ны, чиж</a:t>
            </a:r>
            <a:r>
              <a:rPr lang="ru-RU" sz="7200" dirty="0">
                <a:solidFill>
                  <a:srgbClr val="FF0000"/>
                </a:solidFill>
              </a:rPr>
              <a:t>И</a:t>
            </a:r>
            <a:r>
              <a:rPr lang="ru-RU" sz="7200" dirty="0"/>
              <a:t>, жив</a:t>
            </a:r>
            <a:r>
              <a:rPr lang="ru-RU" sz="7200" dirty="0">
                <a:solidFill>
                  <a:srgbClr val="FF0000"/>
                </a:solidFill>
              </a:rPr>
              <a:t>О</a:t>
            </a:r>
            <a:r>
              <a:rPr lang="ru-RU" sz="7200" dirty="0"/>
              <a:t>т, ш</a:t>
            </a:r>
            <a:r>
              <a:rPr lang="ru-RU" sz="7200" dirty="0">
                <a:solidFill>
                  <a:srgbClr val="FF0000"/>
                </a:solidFill>
              </a:rPr>
              <a:t>И</a:t>
            </a:r>
            <a:r>
              <a:rPr lang="ru-RU" sz="7200" dirty="0"/>
              <a:t>шки, шип</a:t>
            </a:r>
            <a:r>
              <a:rPr lang="ru-RU" sz="7200" dirty="0">
                <a:solidFill>
                  <a:srgbClr val="FF0000"/>
                </a:solidFill>
              </a:rPr>
              <a:t>Ы</a:t>
            </a:r>
            <a:r>
              <a:rPr lang="ru-RU" sz="7200" dirty="0"/>
              <a:t>.</a:t>
            </a:r>
            <a:endParaRPr lang="ru-RU" sz="7200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 себя: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dirty="0"/>
              <a:t>м</a:t>
            </a:r>
            <a:r>
              <a:rPr lang="ru-RU" sz="7200" b="1" u="sng" dirty="0">
                <a:solidFill>
                  <a:srgbClr val="00B050"/>
                </a:solidFill>
              </a:rPr>
              <a:t>а</a:t>
            </a:r>
            <a:r>
              <a:rPr lang="ru-RU" sz="7200" dirty="0"/>
              <a:t>ш</a:t>
            </a:r>
            <a:r>
              <a:rPr lang="ru-RU" sz="7200" b="1" u="sng" dirty="0">
                <a:solidFill>
                  <a:srgbClr val="00B050"/>
                </a:solidFill>
              </a:rPr>
              <a:t>и</a:t>
            </a:r>
            <a:r>
              <a:rPr lang="ru-RU" sz="7200" dirty="0"/>
              <a:t>ны, ч</a:t>
            </a:r>
            <a:r>
              <a:rPr lang="ru-RU" sz="7200" b="1" u="sng" dirty="0">
                <a:solidFill>
                  <a:srgbClr val="00B050"/>
                </a:solidFill>
              </a:rPr>
              <a:t>и</a:t>
            </a:r>
            <a:r>
              <a:rPr lang="ru-RU" sz="7200" dirty="0"/>
              <a:t>ж</a:t>
            </a:r>
            <a:r>
              <a:rPr lang="ru-RU" sz="7200" b="1" u="sng" dirty="0">
                <a:solidFill>
                  <a:srgbClr val="00B050"/>
                </a:solidFill>
              </a:rPr>
              <a:t>и</a:t>
            </a:r>
            <a:r>
              <a:rPr lang="ru-RU" sz="7200" dirty="0"/>
              <a:t>, ж</a:t>
            </a:r>
            <a:r>
              <a:rPr lang="ru-RU" sz="7200" b="1" u="sng" dirty="0">
                <a:solidFill>
                  <a:srgbClr val="00B050"/>
                </a:solidFill>
              </a:rPr>
              <a:t>и</a:t>
            </a:r>
            <a:r>
              <a:rPr lang="ru-RU" sz="7200" dirty="0"/>
              <a:t>вот, ш</a:t>
            </a:r>
            <a:r>
              <a:rPr lang="ru-RU" sz="7200" b="1" u="sng" dirty="0">
                <a:solidFill>
                  <a:srgbClr val="00B050"/>
                </a:solidFill>
              </a:rPr>
              <a:t>и</a:t>
            </a:r>
            <a:r>
              <a:rPr lang="ru-RU" sz="7200" dirty="0"/>
              <a:t>шки, ш</a:t>
            </a:r>
            <a:r>
              <a:rPr lang="ru-RU" sz="7200" b="1" u="sng" dirty="0">
                <a:solidFill>
                  <a:srgbClr val="00B050"/>
                </a:solidFill>
              </a:rPr>
              <a:t>и</a:t>
            </a:r>
            <a:r>
              <a:rPr lang="ru-RU" sz="7200" dirty="0"/>
              <a:t>пы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/>
              <a:t>ОРФОГРА́ММА</a:t>
            </a:r>
            <a:r>
              <a:rPr lang="vi-VN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6000" dirty="0" err="1"/>
              <a:t>orthos</a:t>
            </a:r>
            <a:r>
              <a:rPr lang="en-US" sz="6000" dirty="0"/>
              <a:t> </a:t>
            </a:r>
            <a:r>
              <a:rPr lang="en-US" sz="6000" dirty="0" smtClean="0"/>
              <a:t>– </a:t>
            </a:r>
            <a:r>
              <a:rPr lang="ru-RU" sz="6000" dirty="0" smtClean="0"/>
              <a:t>правильный  </a:t>
            </a:r>
          </a:p>
          <a:p>
            <a:r>
              <a:rPr lang="en-US" sz="6000" dirty="0" err="1" smtClean="0"/>
              <a:t>gramma</a:t>
            </a:r>
            <a:r>
              <a:rPr lang="en-US" sz="6000" dirty="0" smtClean="0"/>
              <a:t> </a:t>
            </a:r>
            <a:r>
              <a:rPr lang="en-US" sz="6000" dirty="0"/>
              <a:t>- </a:t>
            </a:r>
            <a:r>
              <a:rPr lang="ru-RU" sz="6000" dirty="0"/>
              <a:t>запись, письменный </a:t>
            </a:r>
            <a:r>
              <a:rPr lang="ru-RU" sz="6000" dirty="0" smtClean="0"/>
              <a:t>знак</a:t>
            </a:r>
          </a:p>
          <a:p>
            <a:r>
              <a:rPr lang="ru-RU" sz="6000" dirty="0" smtClean="0"/>
              <a:t>Написание</a:t>
            </a:r>
            <a:r>
              <a:rPr lang="ru-RU" sz="6000" dirty="0"/>
              <a:t>, соответствующее </a:t>
            </a:r>
            <a:r>
              <a:rPr lang="ru-RU" sz="6000" dirty="0" smtClean="0"/>
              <a:t>правилам,  </a:t>
            </a:r>
            <a:r>
              <a:rPr lang="ru-RU" sz="6000" dirty="0"/>
              <a:t>требующее </a:t>
            </a:r>
            <a:r>
              <a:rPr lang="ru-RU" sz="6000" dirty="0" smtClean="0">
                <a:hlinkClick r:id="rId2"/>
              </a:rPr>
              <a:t>их</a:t>
            </a:r>
            <a:r>
              <a:rPr lang="ru-RU" sz="6000" dirty="0" smtClean="0"/>
              <a:t> применения.(С.И.Ожегов)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 себя: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нож - ножи                 морж – моржи</a:t>
            </a:r>
          </a:p>
          <a:p>
            <a:r>
              <a:rPr lang="ru-RU" dirty="0" smtClean="0"/>
              <a:t>стриж – стрижи     карандаш -карандаши</a:t>
            </a:r>
          </a:p>
          <a:p>
            <a:r>
              <a:rPr lang="ru-RU" dirty="0" smtClean="0"/>
              <a:t>чиж – чижи            малыш - малыши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483768" y="2060848"/>
            <a:ext cx="5040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483768" y="2204864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020272" y="20608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020272" y="21328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347864" y="270892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347864" y="2852936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028384" y="270892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028384" y="285293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411760" y="3284984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411760" y="342900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092280" y="3284984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164288" y="342900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76200"/>
            <a:ext cx="6934200" cy="3064768"/>
          </a:xfrm>
        </p:spPr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587TGp_School_light_ani 1">
      <a:dk1>
        <a:srgbClr val="000000"/>
      </a:dk1>
      <a:lt1>
        <a:srgbClr val="FFFFD9"/>
      </a:lt1>
      <a:dk2>
        <a:srgbClr val="000000"/>
      </a:dk2>
      <a:lt2>
        <a:srgbClr val="FFFFFF"/>
      </a:lt2>
      <a:accent1>
        <a:srgbClr val="6CD69C"/>
      </a:accent1>
      <a:accent2>
        <a:srgbClr val="33CCCC"/>
      </a:accent2>
      <a:accent3>
        <a:srgbClr val="FFFFE9"/>
      </a:accent3>
      <a:accent4>
        <a:srgbClr val="000000"/>
      </a:accent4>
      <a:accent5>
        <a:srgbClr val="BAE8CB"/>
      </a:accent5>
      <a:accent6>
        <a:srgbClr val="2DB9B9"/>
      </a:accent6>
      <a:hlink>
        <a:srgbClr val="FF5050"/>
      </a:hlink>
      <a:folHlink>
        <a:srgbClr val="FF9900"/>
      </a:folHlink>
    </a:clrScheme>
    <a:fontScheme name="587TGp_School_light_ani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87TGp_School_light_ani 1">
        <a:dk1>
          <a:srgbClr val="000000"/>
        </a:dk1>
        <a:lt1>
          <a:srgbClr val="FFFFD9"/>
        </a:lt1>
        <a:dk2>
          <a:srgbClr val="000000"/>
        </a:dk2>
        <a:lt2>
          <a:srgbClr val="FFFFFF"/>
        </a:lt2>
        <a:accent1>
          <a:srgbClr val="6CD69C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BAE8CB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7TGp_School_light_ani 2">
        <a:dk1>
          <a:srgbClr val="000000"/>
        </a:dk1>
        <a:lt1>
          <a:srgbClr val="DCFCDE"/>
        </a:lt1>
        <a:dk2>
          <a:srgbClr val="000000"/>
        </a:dk2>
        <a:lt2>
          <a:srgbClr val="FFFFFF"/>
        </a:lt2>
        <a:accent1>
          <a:srgbClr val="AD6DD5"/>
        </a:accent1>
        <a:accent2>
          <a:srgbClr val="4AD828"/>
        </a:accent2>
        <a:accent3>
          <a:srgbClr val="EBFDEC"/>
        </a:accent3>
        <a:accent4>
          <a:srgbClr val="000000"/>
        </a:accent4>
        <a:accent5>
          <a:srgbClr val="D3BAE7"/>
        </a:accent5>
        <a:accent6>
          <a:srgbClr val="42C423"/>
        </a:accent6>
        <a:hlink>
          <a:srgbClr val="F8A858"/>
        </a:hlink>
        <a:folHlink>
          <a:srgbClr val="5FB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7TGp_School_light_ani 3">
        <a:dk1>
          <a:srgbClr val="000000"/>
        </a:dk1>
        <a:lt1>
          <a:srgbClr val="FCDCE7"/>
        </a:lt1>
        <a:dk2>
          <a:srgbClr val="000000"/>
        </a:dk2>
        <a:lt2>
          <a:srgbClr val="FFFFFF"/>
        </a:lt2>
        <a:accent1>
          <a:srgbClr val="65DADD"/>
        </a:accent1>
        <a:accent2>
          <a:srgbClr val="EB9F15"/>
        </a:accent2>
        <a:accent3>
          <a:srgbClr val="FDEBF1"/>
        </a:accent3>
        <a:accent4>
          <a:srgbClr val="000000"/>
        </a:accent4>
        <a:accent5>
          <a:srgbClr val="B8EAEB"/>
        </a:accent5>
        <a:accent6>
          <a:srgbClr val="D59012"/>
        </a:accent6>
        <a:hlink>
          <a:srgbClr val="B4D977"/>
        </a:hlink>
        <a:folHlink>
          <a:srgbClr val="F973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2014</TotalTime>
  <Words>116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</vt:lpstr>
      <vt:lpstr> Орфограмма урок русского языка во 2 классе ОС «Школа 2100»  </vt:lpstr>
      <vt:lpstr>ИГРА «КТО БОЛЬШЕ?»</vt:lpstr>
      <vt:lpstr>Запишите, поставьте ударение</vt:lpstr>
      <vt:lpstr>Проверьте себя:</vt:lpstr>
      <vt:lpstr>Проверьте себя:</vt:lpstr>
      <vt:lpstr>ОРФОГРА́ММА </vt:lpstr>
      <vt:lpstr>Проверь себя: </vt:lpstr>
      <vt:lpstr>Спасибо за урок!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57</cp:revision>
  <dcterms:created xsi:type="dcterms:W3CDTF">2015-02-23T12:44:46Z</dcterms:created>
  <dcterms:modified xsi:type="dcterms:W3CDTF">2015-02-25T19:41:53Z</dcterms:modified>
</cp:coreProperties>
</file>