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7" r:id="rId11"/>
    <p:sldId id="266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7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7A81A56-EE9C-4C0F-9D75-DBE5D78E5CA7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AB0ED49-0553-44A5-810D-93F1784D13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0"/>
            <a:ext cx="8062912" cy="32146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sz="5300" b="1" dirty="0">
                <a:solidFill>
                  <a:srgbClr val="FFFF00"/>
                </a:solidFill>
              </a:rPr>
              <a:t>Сочинение </a:t>
            </a:r>
            <a:r>
              <a:rPr lang="ru-RU" sz="5300" b="1" dirty="0" smtClean="0">
                <a:solidFill>
                  <a:srgbClr val="FFFF00"/>
                </a:solidFill>
              </a:rPr>
              <a:t/>
            </a:r>
            <a:br>
              <a:rPr lang="ru-RU" sz="5300" b="1" dirty="0" smtClean="0">
                <a:solidFill>
                  <a:srgbClr val="FFFF00"/>
                </a:solidFill>
              </a:rPr>
            </a:br>
            <a:r>
              <a:rPr lang="ru-RU" sz="5300" b="1" dirty="0" smtClean="0">
                <a:solidFill>
                  <a:srgbClr val="FFFF00"/>
                </a:solidFill>
              </a:rPr>
              <a:t>по </a:t>
            </a:r>
            <a:r>
              <a:rPr lang="ru-RU" sz="5300" b="1" dirty="0">
                <a:solidFill>
                  <a:srgbClr val="FFFF00"/>
                </a:solidFill>
              </a:rPr>
              <a:t>картине К.Ф. </a:t>
            </a:r>
            <a:r>
              <a:rPr lang="ru-RU" sz="5300" b="1" dirty="0" err="1">
                <a:solidFill>
                  <a:srgbClr val="FFFF00"/>
                </a:solidFill>
              </a:rPr>
              <a:t>Юона</a:t>
            </a:r>
            <a:r>
              <a:rPr lang="ru-RU" sz="5300" b="1" dirty="0">
                <a:solidFill>
                  <a:srgbClr val="FFFF00"/>
                </a:solidFill>
              </a:rPr>
              <a:t> «Конец зимы. Полдень»</a:t>
            </a:r>
            <a:r>
              <a:rPr lang="ru-RU" sz="5300" dirty="0">
                <a:solidFill>
                  <a:srgbClr val="FFFF00"/>
                </a:solidFill>
              </a:rPr>
              <a:t/>
            </a:r>
            <a:br>
              <a:rPr lang="ru-RU" sz="5300" dirty="0">
                <a:solidFill>
                  <a:srgbClr val="FFFF00"/>
                </a:solidFill>
              </a:rPr>
            </a:br>
            <a:endParaRPr lang="ru-RU" sz="53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3071810"/>
            <a:ext cx="6419838" cy="17526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РУССКИЙ ЯЗЫК. 3 КЛАСС.</a:t>
            </a:r>
          </a:p>
          <a:p>
            <a:r>
              <a:rPr lang="ru-RU" sz="3600" b="1" dirty="0" smtClean="0"/>
              <a:t>УМК «Школа России»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5072074"/>
            <a:ext cx="4572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Подготовила: </a:t>
            </a:r>
          </a:p>
          <a:p>
            <a:r>
              <a:rPr lang="ru-RU" sz="2400" b="1" i="1" dirty="0" smtClean="0"/>
              <a:t>учитель начальных классов</a:t>
            </a:r>
          </a:p>
          <a:p>
            <a:r>
              <a:rPr lang="ru-RU" sz="2400" b="1" i="1" dirty="0" smtClean="0"/>
              <a:t> </a:t>
            </a:r>
            <a:r>
              <a:rPr lang="ru-RU" sz="2400" b="1" i="1" dirty="0" err="1" smtClean="0"/>
              <a:t>Дюбайлова</a:t>
            </a:r>
            <a:r>
              <a:rPr lang="ru-RU" sz="2400" b="1" i="1" dirty="0" smtClean="0"/>
              <a:t> Т.И.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1472" y="428604"/>
            <a:ext cx="792961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Проверка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Ч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итаем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свои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сочинения.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105835"/>
            <a:ext cx="82153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Чьё сочинение вам </a:t>
            </a:r>
            <a:endParaRPr lang="ru-RU" sz="4000" b="1" dirty="0" smtClean="0">
              <a:solidFill>
                <a:srgbClr val="FFFF00"/>
              </a:solidFill>
            </a:endParaRPr>
          </a:p>
          <a:p>
            <a:r>
              <a:rPr lang="ru-RU" sz="4000" b="1" dirty="0" smtClean="0">
                <a:solidFill>
                  <a:srgbClr val="FFFF00"/>
                </a:solidFill>
              </a:rPr>
              <a:t>больше </a:t>
            </a:r>
            <a:r>
              <a:rPr lang="ru-RU" sz="4000" b="1" dirty="0" smtClean="0">
                <a:solidFill>
                  <a:srgbClr val="FFFF00"/>
                </a:solidFill>
              </a:rPr>
              <a:t>всего понравилось?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85728"/>
            <a:ext cx="6162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Оцените свою работу на уроке: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22530" name="Picture 2" descr="C:\Users\1\Pictures\1251527178_smile_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928670"/>
            <a:ext cx="1666876" cy="1666876"/>
          </a:xfrm>
          <a:prstGeom prst="rect">
            <a:avLst/>
          </a:prstGeom>
          <a:noFill/>
        </p:spPr>
      </p:pic>
      <p:pic>
        <p:nvPicPr>
          <p:cNvPr id="22532" name="Picture 4" descr="http://img.gotodaily.com/blog/2012/09/unhappy_face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928670"/>
            <a:ext cx="1643074" cy="169739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00034" y="3571876"/>
            <a:ext cx="82868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учебник, с. 62 «Проверь себя»,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№ 1,2.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5214950"/>
            <a:ext cx="6377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урок.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571744"/>
            <a:ext cx="864399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http://</a:t>
            </a:r>
            <a:r>
              <a:rPr lang="en-US" b="1" dirty="0" smtClean="0"/>
              <a:t>tacquessed.ucoz.ru/news/stikhotvorenie_pro_detstvo_na_karuseljakh_na_loshadjakh_inessa/2014-08-02-26</a:t>
            </a:r>
            <a:endParaRPr lang="ru-RU" b="1" dirty="0" smtClean="0"/>
          </a:p>
          <a:p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876"/>
            <a:ext cx="5500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http://laila50.livejournal.com/126882.html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214818"/>
            <a:ext cx="6357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http://dok.opredelim.com/docs/index-30883.html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857760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http://www.help-rus-student.ru/pictures_fail/94/497_2.htm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50017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Поурочные разработки по русскому языку к УМК </a:t>
            </a:r>
            <a:r>
              <a:rPr lang="ru-RU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В.П.Канакиной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В.Г.Горецкого («Школа России»), 3 класс – М.: ВАКО, 2014.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357166"/>
            <a:ext cx="2805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Источники: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357826"/>
            <a:ext cx="4076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http://easyen.ru/_ld/2/258_x1K.ppt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357166"/>
            <a:ext cx="678661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Шагает красавица,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Легко земли касается.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Идёт на поле, на реку,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по снежку, и по цветку.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7" name="Picture 3" descr="http://bookcube.ru/uploads/taginator/Jun-2013/tema-nedeli-domashnie-zhivotnye-mladshaya-grupp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3071810"/>
            <a:ext cx="4071966" cy="357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Yu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0"/>
            <a:ext cx="2428892" cy="2703123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4282" y="5143512"/>
            <a:ext cx="87868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ровёл детство и отрочество в Москве - в Лефортово, где сохранились замечательные памятники старины. Именно здесь у него впервые возникло увлечение русской архитектурой, историей и русским национальным бытом.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5929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Константин Фёдорович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Юон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071546"/>
            <a:ext cx="25907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(1875-1958) 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1028" name="Picture 4" descr="http://paintingart.ru/joomgallery/details/___3/__4/___42/_20111012_181844556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1714488"/>
            <a:ext cx="5000660" cy="3336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ic.pics.livejournal.com/anna_anna_t/41237048/68635/68635_origina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214290"/>
            <a:ext cx="3528986" cy="238022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357686" y="35716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Учился К.Ф. </a:t>
            </a:r>
            <a:r>
              <a:rPr lang="ru-RU" b="1" dirty="0" err="1" smtClean="0"/>
              <a:t>Юон</a:t>
            </a:r>
            <a:r>
              <a:rPr lang="ru-RU" b="1" dirty="0" smtClean="0"/>
              <a:t> в Московском училище живописи, ваяния и зодчества. Среди его преподавателей был замечательный </a:t>
            </a:r>
            <a:r>
              <a:rPr lang="ru-RU" b="1" dirty="0" smtClean="0"/>
              <a:t>русский </a:t>
            </a:r>
            <a:r>
              <a:rPr lang="ru-RU" b="1" dirty="0" smtClean="0"/>
              <a:t>художник В.А. Серов. Много картин </a:t>
            </a:r>
            <a:r>
              <a:rPr lang="ru-RU" b="1" dirty="0" err="1" smtClean="0"/>
              <a:t>Юон</a:t>
            </a:r>
            <a:r>
              <a:rPr lang="ru-RU" b="1" dirty="0" smtClean="0"/>
              <a:t> посвятил Москве, её сказочному Кремлю. </a:t>
            </a:r>
            <a:endParaRPr lang="ru-RU" b="1" dirty="0"/>
          </a:p>
        </p:txBody>
      </p:sp>
      <p:pic>
        <p:nvPicPr>
          <p:cNvPr id="18438" name="Picture 6" descr="http://data.photo.sibnet.ru/upload/imggreat/1220603747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857496"/>
            <a:ext cx="8715436" cy="323342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285984" y="6286520"/>
            <a:ext cx="4875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Москва. Москворецкий мост.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357166"/>
            <a:ext cx="85011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Художник очень любил природу. Чтобы её изучить, он много ездил по стране. Природа в произведениях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Юона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всегда яркая, радостная.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___1921-vi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6314" y="2428868"/>
            <a:ext cx="4167190" cy="31523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857752" y="5857892"/>
            <a:ext cx="361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 smtClean="0">
                <a:solidFill>
                  <a:srgbClr val="FFFF00"/>
                </a:solidFill>
              </a:rPr>
              <a:t>Зима. Сергиев посад.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  <p:pic>
        <p:nvPicPr>
          <p:cNvPr id="8" name="Picture 4" descr="i167089_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2428868"/>
            <a:ext cx="441478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5786454"/>
            <a:ext cx="4410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 smtClean="0">
                <a:solidFill>
                  <a:srgbClr val="FFFF00"/>
                </a:solidFill>
              </a:rPr>
              <a:t>Весенний солнечный день.</a:t>
            </a:r>
            <a:endParaRPr lang="ru-RU" sz="2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42852"/>
            <a:ext cx="6255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К.Ф</a:t>
            </a:r>
            <a:r>
              <a:rPr lang="ru-RU" sz="2800" b="1" dirty="0" smtClean="0">
                <a:solidFill>
                  <a:srgbClr val="FFFF00"/>
                </a:solidFill>
              </a:rPr>
              <a:t>. </a:t>
            </a:r>
            <a:r>
              <a:rPr lang="ru-RU" sz="2800" b="1" dirty="0" err="1" smtClean="0">
                <a:solidFill>
                  <a:srgbClr val="FFFF00"/>
                </a:solidFill>
              </a:rPr>
              <a:t>Юон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«Конец зимы. Полдень»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3" name="Picture 4" descr="i167099_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642918"/>
            <a:ext cx="6357982" cy="4675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00034" y="5226784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Как художнику удалось передать приближение весны</a:t>
            </a:r>
          </a:p>
          <a:p>
            <a:r>
              <a:rPr lang="ru-RU" sz="2000" b="1" dirty="0" smtClean="0">
                <a:solidFill>
                  <a:srgbClr val="FFFF00"/>
                </a:solidFill>
              </a:rPr>
              <a:t>и</a:t>
            </a:r>
            <a:r>
              <a:rPr lang="ru-RU" sz="2000" b="1" dirty="0" smtClean="0">
                <a:solidFill>
                  <a:srgbClr val="FFFF00"/>
                </a:solidFill>
              </a:rPr>
              <a:t> время суток - полдень ?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5934670"/>
            <a:ext cx="714330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Какое впечатление производит на вас картина </a:t>
            </a:r>
            <a:endParaRPr lang="ru-RU" sz="2000" b="1" dirty="0" smtClean="0"/>
          </a:p>
          <a:p>
            <a:r>
              <a:rPr lang="ru-RU" sz="2000" b="1" dirty="0" smtClean="0"/>
              <a:t>К.Ф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Юона</a:t>
            </a:r>
            <a:r>
              <a:rPr lang="ru-RU" sz="2000" b="1" dirty="0" smtClean="0"/>
              <a:t>?  </a:t>
            </a:r>
            <a:r>
              <a:rPr lang="ru-RU" sz="2000" b="1" dirty="0" smtClean="0"/>
              <a:t>Что </a:t>
            </a:r>
            <a:r>
              <a:rPr lang="ru-RU" sz="2000" b="1" dirty="0" smtClean="0"/>
              <a:t>в ней особенно красиво?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85728"/>
            <a:ext cx="6692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Составление плана сочинения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214422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Сколько частей должно быть в сочинении? Назовите их. </a:t>
            </a:r>
            <a:endParaRPr lang="ru-RU" sz="2000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2143116"/>
            <a:ext cx="80010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Примерный план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«Конец зимы».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Цвет и настроение картины.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Моё отношение к картине.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357166"/>
            <a:ext cx="56076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Физкультминутка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443841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Constantia" pitchFamily="18" charset="0"/>
              </a:rPr>
              <a:t>Вновь у нас физкультминутка,</a:t>
            </a:r>
          </a:p>
          <a:p>
            <a:r>
              <a:rPr lang="ru-RU" sz="2000" b="1" dirty="0" smtClean="0">
                <a:latin typeface="Constantia" pitchFamily="18" charset="0"/>
              </a:rPr>
              <a:t>Наклонились, ну-ка, ну-ка!</a:t>
            </a:r>
          </a:p>
          <a:p>
            <a:r>
              <a:rPr lang="ru-RU" sz="2000" b="1" dirty="0" smtClean="0">
                <a:latin typeface="Constantia" pitchFamily="18" charset="0"/>
              </a:rPr>
              <a:t>Распрямились, потянулись,</a:t>
            </a:r>
          </a:p>
          <a:p>
            <a:r>
              <a:rPr lang="ru-RU" sz="2000" b="1" dirty="0" smtClean="0">
                <a:latin typeface="Constantia" pitchFamily="18" charset="0"/>
              </a:rPr>
              <a:t>А теперь назад прогнулись. </a:t>
            </a:r>
          </a:p>
          <a:p>
            <a:r>
              <a:rPr lang="ru-RU" sz="2000" b="1" dirty="0" smtClean="0">
                <a:latin typeface="Constantia" pitchFamily="18" charset="0"/>
              </a:rPr>
              <a:t>Разминаем руки, плечи,</a:t>
            </a:r>
          </a:p>
          <a:p>
            <a:r>
              <a:rPr lang="ru-RU" sz="2000" b="1" dirty="0" smtClean="0">
                <a:latin typeface="Constantia" pitchFamily="18" charset="0"/>
              </a:rPr>
              <a:t>Чтоб сидеть нам было легче,</a:t>
            </a:r>
          </a:p>
          <a:p>
            <a:r>
              <a:rPr lang="ru-RU" sz="2000" b="1" dirty="0" smtClean="0">
                <a:latin typeface="Constantia" pitchFamily="18" charset="0"/>
              </a:rPr>
              <a:t>Чтоб писать, читать, считать</a:t>
            </a:r>
          </a:p>
          <a:p>
            <a:r>
              <a:rPr lang="ru-RU" sz="2000" b="1" dirty="0" smtClean="0">
                <a:latin typeface="Constantia" pitchFamily="18" charset="0"/>
              </a:rPr>
              <a:t>И совсем не уставать. </a:t>
            </a:r>
          </a:p>
          <a:p>
            <a:r>
              <a:rPr lang="ru-RU" sz="2000" b="1" dirty="0" smtClean="0">
                <a:latin typeface="Constantia" pitchFamily="18" charset="0"/>
              </a:rPr>
              <a:t>Голова устала тоже.</a:t>
            </a:r>
          </a:p>
          <a:p>
            <a:r>
              <a:rPr lang="ru-RU" sz="2000" b="1" dirty="0" smtClean="0">
                <a:latin typeface="Constantia" pitchFamily="18" charset="0"/>
              </a:rPr>
              <a:t>Так давайте ей поможем!</a:t>
            </a:r>
          </a:p>
          <a:p>
            <a:r>
              <a:rPr lang="ru-RU" sz="2000" b="1" dirty="0" smtClean="0">
                <a:latin typeface="Constantia" pitchFamily="18" charset="0"/>
              </a:rPr>
              <a:t>Вправо-влево, раз и два.</a:t>
            </a:r>
          </a:p>
          <a:p>
            <a:r>
              <a:rPr lang="ru-RU" sz="2000" b="1" dirty="0" smtClean="0">
                <a:latin typeface="Constantia" pitchFamily="18" charset="0"/>
              </a:rPr>
              <a:t>Думай, думай, голова.</a:t>
            </a:r>
          </a:p>
          <a:p>
            <a:r>
              <a:rPr lang="ru-RU" sz="2000" b="1" dirty="0" smtClean="0">
                <a:latin typeface="Constantia" pitchFamily="18" charset="0"/>
              </a:rPr>
              <a:t>Хоть зарядка коротка,</a:t>
            </a:r>
          </a:p>
          <a:p>
            <a:r>
              <a:rPr lang="ru-RU" sz="2000" b="1" dirty="0" smtClean="0">
                <a:latin typeface="Constantia" pitchFamily="18" charset="0"/>
              </a:rPr>
              <a:t>Отдохнули мы слегка.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Придумайте к тексту заголовок</a:t>
            </a:r>
          </a:p>
          <a:p>
            <a:r>
              <a:rPr lang="ru-RU" sz="2800" b="1" dirty="0" smtClean="0"/>
              <a:t>Составьте по картине текст, запишите его.</a:t>
            </a:r>
          </a:p>
          <a:p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2857496"/>
            <a:ext cx="864399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</a:t>
            </a:r>
            <a:r>
              <a:rPr lang="ru-RU" sz="2800" b="1" dirty="0" smtClean="0"/>
              <a:t>краина деревни, снежная поляна, овраг;  холмы, поросшие густым лесом; </a:t>
            </a:r>
          </a:p>
          <a:p>
            <a:r>
              <a:rPr lang="ru-RU" sz="2800" b="1" dirty="0" smtClean="0"/>
              <a:t>забор, поленница дров, солнечные лучи, </a:t>
            </a:r>
          </a:p>
          <a:p>
            <a:r>
              <a:rPr lang="ru-RU" sz="2800" b="1" dirty="0" smtClean="0"/>
              <a:t>стройные берёзы, зелёные ели, </a:t>
            </a:r>
          </a:p>
          <a:p>
            <a:r>
              <a:rPr lang="ru-RU" sz="2800" b="1" dirty="0" err="1" smtClean="0"/>
              <a:t>голубые</a:t>
            </a:r>
            <a:r>
              <a:rPr lang="ru-RU" sz="2800" b="1" dirty="0" smtClean="0"/>
              <a:t> тени по снегу, мягкий пористый снег, проталины, куры, красивый петух, </a:t>
            </a:r>
          </a:p>
          <a:p>
            <a:r>
              <a:rPr lang="ru-RU" sz="2800" b="1" dirty="0" smtClean="0"/>
              <a:t>г</a:t>
            </a:r>
            <a:r>
              <a:rPr lang="ru-RU" sz="2800" b="1" dirty="0" smtClean="0"/>
              <a:t>руппа лыжников.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1857364"/>
            <a:ext cx="4458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Опорные слова: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179</TotalTime>
  <Words>439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    Сочинение  по картине К.Ф. Юона «Конец зимы. Полдень»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Сочинение  по картине К.Ф. Юона «Конец зимы. Полдень» </dc:title>
  <dc:creator>1</dc:creator>
  <cp:lastModifiedBy>1</cp:lastModifiedBy>
  <cp:revision>53</cp:revision>
  <dcterms:created xsi:type="dcterms:W3CDTF">2015-02-20T23:05:37Z</dcterms:created>
  <dcterms:modified xsi:type="dcterms:W3CDTF">2015-02-22T11:09:58Z</dcterms:modified>
</cp:coreProperties>
</file>