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77" r:id="rId6"/>
    <p:sldId id="286" r:id="rId7"/>
    <p:sldId id="287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9" r:id="rId20"/>
    <p:sldId id="280" r:id="rId21"/>
    <p:sldId id="281" r:id="rId22"/>
    <p:sldId id="273" r:id="rId23"/>
    <p:sldId id="288" r:id="rId24"/>
    <p:sldId id="289" r:id="rId25"/>
    <p:sldId id="290" r:id="rId26"/>
    <p:sldId id="274" r:id="rId27"/>
    <p:sldId id="275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1" d="100"/>
          <a:sy n="71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2E7A4-FC82-4006-9E2F-17AA060CED9D}" type="datetimeFigureOut">
              <a:rPr lang="ru-RU" smtClean="0"/>
              <a:t>29.08.2014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8ACBE-FC91-43F0-B9F7-8AE69815AB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20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ACBE-FC91-43F0-B9F7-8AE69815AB4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05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5A34-A30D-42D1-B4D3-956BAA414710}" type="datetimeFigureOut">
              <a:rPr lang="ru-RU" smtClean="0"/>
              <a:t>29.08.2014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32D51E-F377-4C05-B241-C40C0088E2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5A34-A30D-42D1-B4D3-956BAA414710}" type="datetimeFigureOut">
              <a:rPr lang="ru-RU" smtClean="0"/>
              <a:t>29.08.2014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51E-F377-4C05-B241-C40C0088E21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5A34-A30D-42D1-B4D3-956BAA414710}" type="datetimeFigureOut">
              <a:rPr lang="ru-RU" smtClean="0"/>
              <a:t>29.08.2014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51E-F377-4C05-B241-C40C0088E21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5A34-A30D-42D1-B4D3-956BAA414710}" type="datetimeFigureOut">
              <a:rPr lang="ru-RU" smtClean="0"/>
              <a:t>29.08.2014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51E-F377-4C05-B241-C40C0088E21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5A34-A30D-42D1-B4D3-956BAA414710}" type="datetimeFigureOut">
              <a:rPr lang="ru-RU" smtClean="0"/>
              <a:t>29.08.2014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51E-F377-4C05-B241-C40C0088E2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5A34-A30D-42D1-B4D3-956BAA414710}" type="datetimeFigureOut">
              <a:rPr lang="ru-RU" smtClean="0"/>
              <a:t>29.08.2014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51E-F377-4C05-B241-C40C0088E21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5A34-A30D-42D1-B4D3-956BAA414710}" type="datetimeFigureOut">
              <a:rPr lang="ru-RU" smtClean="0"/>
              <a:t>29.08.2014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51E-F377-4C05-B241-C40C0088E21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5A34-A30D-42D1-B4D3-956BAA414710}" type="datetimeFigureOut">
              <a:rPr lang="ru-RU" smtClean="0"/>
              <a:t>29.08.2014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51E-F377-4C05-B241-C40C0088E21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5A34-A30D-42D1-B4D3-956BAA414710}" type="datetimeFigureOut">
              <a:rPr lang="ru-RU" smtClean="0"/>
              <a:t>29.08.2014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51E-F377-4C05-B241-C40C0088E21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5A34-A30D-42D1-B4D3-956BAA414710}" type="datetimeFigureOut">
              <a:rPr lang="ru-RU" smtClean="0"/>
              <a:t>29.08.2014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51E-F377-4C05-B241-C40C0088E2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5A34-A30D-42D1-B4D3-956BAA414710}" type="datetimeFigureOut">
              <a:rPr lang="ru-RU" smtClean="0"/>
              <a:t>29.08.2014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51E-F377-4C05-B241-C40C0088E2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5AE5A34-A30D-42D1-B4D3-956BAA414710}" type="datetimeFigureOut">
              <a:rPr lang="ru-RU" smtClean="0"/>
              <a:t>29.08.2014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B32D51E-F377-4C05-B241-C40C0088E2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0" y="404664"/>
            <a:ext cx="227270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 t="29294" r="16567" b="44062"/>
          <a:stretch/>
        </p:blipFill>
        <p:spPr>
          <a:xfrm>
            <a:off x="3419871" y="5013176"/>
            <a:ext cx="5270789" cy="150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D51E-F377-4C05-B241-C40C0088E214}" type="slidenum">
              <a:rPr lang="ru-RU" smtClean="0"/>
              <a:t>1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3569" y="692696"/>
            <a:ext cx="8136903" cy="5688631"/>
          </a:xfrm>
        </p:spPr>
        <p:txBody>
          <a:bodyPr>
            <a:normAutofit lnSpcReduction="10000"/>
          </a:bodyPr>
          <a:lstStyle/>
          <a:p>
            <a:pPr marL="114300" indent="0" algn="r">
              <a:buNone/>
            </a:pPr>
            <a:endParaRPr lang="tt-RU" sz="3000" u="sng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algn="r"/>
            <a:endParaRPr lang="ru-RU" sz="3000" dirty="0" smtClean="0">
              <a:effectLst/>
              <a:latin typeface="Times New Roman"/>
              <a:ea typeface="Times New Roman"/>
            </a:endParaRPr>
          </a:p>
          <a:p>
            <a:pPr indent="449580" algn="r"/>
            <a:r>
              <a:rPr lang="tt-RU" sz="3000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Шамсутдинова Анастасия Николаевна</a:t>
            </a:r>
          </a:p>
          <a:p>
            <a:pPr indent="449580" algn="r"/>
            <a:endParaRPr lang="ru-RU" sz="3000" dirty="0" smtClean="0">
              <a:effectLst/>
              <a:latin typeface="Times New Roman"/>
              <a:ea typeface="Times New Roman"/>
            </a:endParaRPr>
          </a:p>
          <a:p>
            <a:pPr indent="449580" algn="r"/>
            <a:r>
              <a:rPr lang="tt-RU" sz="3000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МБОУ “Кузнечихинская СОШ”</a:t>
            </a:r>
          </a:p>
          <a:p>
            <a:pPr indent="449580" algn="ctr"/>
            <a:endParaRPr lang="ru-RU" sz="3000" dirty="0" smtClean="0">
              <a:effectLst/>
              <a:latin typeface="Times New Roman"/>
              <a:ea typeface="Times New Roman"/>
            </a:endParaRPr>
          </a:p>
          <a:p>
            <a:pPr indent="449580"/>
            <a:r>
              <a:rPr lang="tt-RU" sz="3000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село Кузнечиха</a:t>
            </a:r>
          </a:p>
          <a:p>
            <a:pPr indent="449580"/>
            <a:endParaRPr lang="ru-RU" sz="3000" dirty="0" smtClean="0">
              <a:effectLst/>
              <a:latin typeface="Times New Roman"/>
              <a:ea typeface="Times New Roman"/>
            </a:endParaRPr>
          </a:p>
          <a:p>
            <a:pPr indent="449580"/>
            <a:r>
              <a:rPr lang="ru-RU" sz="3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tt-RU" sz="3000" u="sng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Спасский район, Татарстан</a:t>
            </a:r>
          </a:p>
          <a:p>
            <a:pPr indent="449580"/>
            <a:endParaRPr lang="ru-RU" sz="3000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91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«Сувар»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«Суварское городище»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916832"/>
            <a:ext cx="4464496" cy="478331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29139"/>
            <a:ext cx="3936436" cy="295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805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Суварское городище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Городище это четырехугольной формы, расположено на равнине в 4 км к западу от д. Кузнечиха и в 0,5 км к юго-востоку от д. Даниловки, по левому берегу Утки. С трех сторон - северо-восточной, юго-западной и южной городище окружено валами и рвами, имеющими в настоящее время до 10 м глубины. С северной стороны на берегу </a:t>
            </a:r>
            <a:r>
              <a:rPr lang="ru-RU" dirty="0" smtClean="0">
                <a:solidFill>
                  <a:schemeClr val="tx1"/>
                </a:solidFill>
              </a:rPr>
              <a:t>р. Утки </a:t>
            </a:r>
            <a:r>
              <a:rPr lang="ru-RU" dirty="0">
                <a:solidFill>
                  <a:schemeClr val="tx1"/>
                </a:solidFill>
              </a:rPr>
              <a:t>следы укреплений почти не сохранились и только в северо-западном углу уцелели остатки основания башни четырехугольной формы, площадью 12х12 м.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053536"/>
            <a:ext cx="4038600" cy="3738354"/>
          </a:xfrm>
        </p:spPr>
      </p:pic>
    </p:spTree>
    <p:extLst>
      <p:ext uri="{BB962C8B-B14F-4D97-AF65-F5344CB8AC3E}">
        <p14:creationId xmlns:p14="http://schemas.microsoft.com/office/powerpoint/2010/main" val="393473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Город Сувар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Сувар — город Волжско-Камской Булгарии, который был основан племенем суваров примерно в IX веке и существовал до 1236 года. В Сувар были развиты ремёсла и торговля (с Ираном, Хорезмом, Византией, Русью, Грузией), чеканилась (10 в.) монета. Население занималось также земледелием и скотоводством. В сочинениях восточных авторов он упоминается, наряду с городом Болгаром, еще в 920-х годах.</a:t>
            </a:r>
          </a:p>
          <a:p>
            <a:r>
              <a:rPr lang="ru-RU" dirty="0" smtClean="0"/>
              <a:t>По сведениям арабского географа Абу Заида ал-Балхи, в Суваре, количество жителей которого достигала 10 тысяч человек, находилась «главная мечеть».</a:t>
            </a:r>
          </a:p>
          <a:p>
            <a:r>
              <a:rPr lang="ru-RU" dirty="0" smtClean="0"/>
              <a:t>Правители Сувара Талиб ибн-Ахмад и Мумин ибн-Ахмад вплоть до 970-х годов чеканили свои собственные монеты. Данный факт свидетельствует о том, что Сувар с момента своего возникновения и практически до конца Х столетия являлся центром обособленного княжества – эмирата, политически не зависимого от Болгарского.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11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chemeClr val="tx1"/>
                </a:solidFill>
              </a:rPr>
              <a:t>Оборонител</a:t>
            </a:r>
            <a:r>
              <a:rPr lang="ru-RU" dirty="0" smtClean="0">
                <a:solidFill>
                  <a:schemeClr val="tx1"/>
                </a:solidFill>
              </a:rPr>
              <a:t>ь</a:t>
            </a:r>
            <a:r>
              <a:rPr lang="tt-RU" dirty="0" smtClean="0">
                <a:solidFill>
                  <a:schemeClr val="tx1"/>
                </a:solidFill>
              </a:rPr>
              <a:t>ные рвы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реконструкция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5" y="2636912"/>
            <a:ext cx="4016939" cy="331236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овременный вид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6912"/>
            <a:ext cx="4118518" cy="3312368"/>
          </a:xfrm>
        </p:spPr>
      </p:pic>
    </p:spTree>
    <p:extLst>
      <p:ext uri="{BB962C8B-B14F-4D97-AF65-F5344CB8AC3E}">
        <p14:creationId xmlns:p14="http://schemas.microsoft.com/office/powerpoint/2010/main" val="38303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фотографии некоторых экспонатов музея "Сувар"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керамика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38400"/>
            <a:ext cx="3456383" cy="37989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узнечное ремесло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3168352" cy="3879784"/>
          </a:xfrm>
        </p:spPr>
      </p:pic>
    </p:spTree>
    <p:extLst>
      <p:ext uri="{BB962C8B-B14F-4D97-AF65-F5344CB8AC3E}">
        <p14:creationId xmlns:p14="http://schemas.microsoft.com/office/powerpoint/2010/main" val="855967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фотографии некоторых экспонатов музея "Сувар"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414969"/>
            <a:ext cx="4038600" cy="30154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4872"/>
            <a:ext cx="4038600" cy="3035681"/>
          </a:xfrm>
        </p:spPr>
      </p:pic>
    </p:spTree>
    <p:extLst>
      <p:ext uri="{BB962C8B-B14F-4D97-AF65-F5344CB8AC3E}">
        <p14:creationId xmlns:p14="http://schemas.microsoft.com/office/powerpoint/2010/main" val="278632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фотографии некоторых экспонатов музея "Сувар"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ожерелье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4" y="2492896"/>
            <a:ext cx="4142034" cy="36004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монеты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82" y="2438400"/>
            <a:ext cx="3521266" cy="3687763"/>
          </a:xfrm>
        </p:spPr>
      </p:pic>
    </p:spTree>
    <p:extLst>
      <p:ext uri="{BB962C8B-B14F-4D97-AF65-F5344CB8AC3E}">
        <p14:creationId xmlns:p14="http://schemas.microsoft.com/office/powerpoint/2010/main" val="699753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1628800"/>
            <a:ext cx="2592288" cy="33123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филиалом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"Сувар" БГИАМЗ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научный сотрудник БГИАМЗ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 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9000" y="260648"/>
            <a:ext cx="2298634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Садриева Нинель Масгутовна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685800"/>
            <a:ext cx="3943350" cy="5257800"/>
          </a:xfrm>
        </p:spPr>
      </p:pic>
    </p:spTree>
    <p:extLst>
      <p:ext uri="{BB962C8B-B14F-4D97-AF65-F5344CB8AC3E}">
        <p14:creationId xmlns:p14="http://schemas.microsoft.com/office/powerpoint/2010/main" val="1413233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chemeClr val="tx1"/>
                </a:solidFill>
              </a:rPr>
              <a:t> </a:t>
            </a:r>
            <a:r>
              <a:rPr lang="tt-RU" dirty="0" smtClean="0">
                <a:solidFill>
                  <a:schemeClr val="tx1"/>
                </a:solidFill>
              </a:rPr>
              <a:t>хозяйка сувара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012" y="1772816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Хозяйка Сувара - это Садриева Нинель Масгутовна, которая является праправнучатой племянницей великого татарского просветителя, педагога, историка, религиозного деятеля Шигабетдина Марджани и продолжательницей его дела. Она так же, как и он, изучает историю Волжской Булгарии и ведет просветительскую деятельность. Занимается и журналистикой. </a:t>
            </a:r>
          </a:p>
          <a:p>
            <a:r>
              <a:rPr lang="ru-RU" dirty="0"/>
              <a:t>Нинель Масгутовна Садриева часто говорит, «что не место красит человека, а человек-место». Её жизнь  и деятельность - тому  яркий пример.</a:t>
            </a:r>
          </a:p>
          <a:p>
            <a:r>
              <a:rPr lang="ru-RU" dirty="0"/>
              <a:t>Наше село Кузнечиха, в котором  родилась, выросла  Нинель Масгутовна и стала известной, принеся славу своему селу, району и Республике, находится на самом юге Татарстана, в Спасском районе, в самой его глубинке, если можно так сказать. Расположено оно далеко от районного центра Болгар, вдали от больших городов. Но это не помешало  Нинель Масгутовне стать тем, кем она стала - ученым, занимающимся изучением прошлого своего народа, журналистом, публицистом, просветителем, замечательным педагогом.</a:t>
            </a:r>
          </a:p>
        </p:txBody>
      </p:sp>
    </p:spTree>
    <p:extLst>
      <p:ext uri="{BB962C8B-B14F-4D97-AF65-F5344CB8AC3E}">
        <p14:creationId xmlns:p14="http://schemas.microsoft.com/office/powerpoint/2010/main" val="1196457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64704"/>
            <a:ext cx="4896544" cy="424847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1628800"/>
            <a:ext cx="2298634" cy="302359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Ивановна Филатова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выжигает по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дереву и отлично рисует!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9000" y="476672"/>
            <a:ext cx="2298634" cy="936104"/>
          </a:xfrm>
        </p:spPr>
        <p:txBody>
          <a:bodyPr/>
          <a:lstStyle/>
          <a:p>
            <a:pPr algn="ctr"/>
            <a:r>
              <a:rPr lang="tt-RU" dirty="0" smtClean="0">
                <a:solidFill>
                  <a:schemeClr val="tx1"/>
                </a:solidFill>
              </a:rPr>
              <a:t>Наши самородки: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3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128" y="408373"/>
            <a:ext cx="8322336" cy="71637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малая родина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«Кузнечиха, Кузнечиха - как привольно здесь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тихо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2914650" cy="3781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17937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1575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chemeClr val="tx1"/>
                </a:solidFill>
              </a:rPr>
              <a:t>Работы Людмилы: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>
                <a:solidFill>
                  <a:schemeClr val="tx1"/>
                </a:solidFill>
              </a:rPr>
              <a:t>“Дамба”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3960440" cy="3168352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6016" y="1700808"/>
            <a:ext cx="4041775" cy="639762"/>
          </a:xfrm>
        </p:spPr>
        <p:txBody>
          <a:bodyPr/>
          <a:lstStyle/>
          <a:p>
            <a:r>
              <a:rPr lang="tt-RU" dirty="0" smtClean="0">
                <a:solidFill>
                  <a:schemeClr val="tx1"/>
                </a:solidFill>
              </a:rPr>
              <a:t>“На выпасе”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4105030" cy="3168352"/>
          </a:xfrm>
        </p:spPr>
      </p:pic>
    </p:spTree>
    <p:extLst>
      <p:ext uri="{BB962C8B-B14F-4D97-AF65-F5344CB8AC3E}">
        <p14:creationId xmlns:p14="http://schemas.microsoft.com/office/powerpoint/2010/main" val="2755770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chemeClr val="tx1"/>
                </a:solidFill>
              </a:rPr>
              <a:t>Вы</a:t>
            </a:r>
            <a:r>
              <a:rPr lang="ru-RU" dirty="0">
                <a:solidFill>
                  <a:schemeClr val="tx1"/>
                </a:solidFill>
              </a:rPr>
              <a:t>ж</a:t>
            </a:r>
            <a:r>
              <a:rPr lang="tt-RU" dirty="0" smtClean="0">
                <a:solidFill>
                  <a:schemeClr val="tx1"/>
                </a:solidFill>
              </a:rPr>
              <a:t>игание: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«Шоколадница»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Без названия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3512993"/>
            <a:ext cx="3669928" cy="301235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50312"/>
            <a:ext cx="2808312" cy="4047040"/>
          </a:xfrm>
        </p:spPr>
      </p:pic>
    </p:spTree>
    <p:extLst>
      <p:ext uri="{BB962C8B-B14F-4D97-AF65-F5344CB8AC3E}">
        <p14:creationId xmlns:p14="http://schemas.microsoft.com/office/powerpoint/2010/main" val="517511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Обелиск памяти односельчан, павших  в ВОВ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91" y="1752600"/>
            <a:ext cx="5831417" cy="4373563"/>
          </a:xfrm>
        </p:spPr>
      </p:pic>
    </p:spTree>
    <p:extLst>
      <p:ext uri="{BB962C8B-B14F-4D97-AF65-F5344CB8AC3E}">
        <p14:creationId xmlns:p14="http://schemas.microsoft.com/office/powerpoint/2010/main" val="3154609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ковала Победу…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говорят в нашем селе про Анну Михайловну Данилину. И это не образное выражение! Эта женщина, мать семерых детей и бабушка 14 внуков в годы войны действительно была …кузнецом – молотобойцем!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девушки работали на тракторах, сажали, убирали хлеб. Как то сломалась деталь на тракторе, пошла к кузнецу, молотобойца не было, попробовала, да так и осталась с </a:t>
            </a:r>
            <a:r>
              <a:rPr lang="tt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кило</a:t>
            </a:r>
            <a:r>
              <a:rPr lang="tt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</a:t>
            </a:r>
            <a:r>
              <a:rPr lang="tt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tt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кувалдой на 5 лет! Кроме трудовой награды – медали «За доблестный труд в годы ВОВ», есть медаль за «Материнство» и орден «Мать-героиня»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tt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461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Самохвалов Игор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этого хирурга носит наша больница!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39130"/>
            <a:ext cx="7272808" cy="4525303"/>
          </a:xfrm>
        </p:spPr>
      </p:pic>
    </p:spTree>
    <p:extLst>
      <p:ext uri="{BB962C8B-B14F-4D97-AF65-F5344CB8AC3E}">
        <p14:creationId xmlns:p14="http://schemas.microsoft.com/office/powerpoint/2010/main" val="3067599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Врач от Бога!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говорят все, кто был его пациентом!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хирургом нашей участковой больницы. Причем говорят, хирургом от Бога! В своей маленькой больнице районного масштаба, которая к тому же располагалась в аварийном здании, он дел</a:t>
            </a:r>
            <a:r>
              <a:rPr lang="tt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такие сложные операции , что ему завидовали коллеги из РКБ Казани. Почти двадцать лет проработал он, не мало жизней спас!</a:t>
            </a:r>
            <a:r>
              <a:rPr lang="tt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нем было построено новое здание, он хлопотал о том, что бы она была оснащена по последнему слову техники. Это был поистине народный врач. Именно его имя носит сегодня больница.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54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60672" cy="103942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Родная школа -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о и …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659894"/>
            <a:ext cx="4040188" cy="32447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708920"/>
            <a:ext cx="4041775" cy="64807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… после ремонта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33056"/>
            <a:ext cx="4041775" cy="1947843"/>
          </a:xfrm>
        </p:spPr>
      </p:pic>
    </p:spTree>
    <p:extLst>
      <p:ext uri="{BB962C8B-B14F-4D97-AF65-F5344CB8AC3E}">
        <p14:creationId xmlns:p14="http://schemas.microsoft.com/office/powerpoint/2010/main" val="1159257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56895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3816424" cy="58326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начинается Родина? Когда я задумываюсь над этим, я слышу птичий щебет, чувствую, что солнечные лучи раздвигают шторы и врываются в комнату. Я открываю глаза и вижу утро. Это утро – как начало новой жизни. Оно сулит погожий день. Мое понимание Родины восстанавливает душевное равновесие, </a:t>
            </a:r>
            <a:r>
              <a:rPr lang="ru-RU" sz="1600" dirty="0">
                <a:solidFill>
                  <a:schemeClr val="tx1"/>
                </a:solidFill>
              </a:rPr>
              <a:t>воодушевляет, обнадеживает. На нее можно опереться – она </a:t>
            </a:r>
            <a:r>
              <a:rPr lang="ru-RU" sz="1600" dirty="0" smtClean="0">
                <a:solidFill>
                  <a:schemeClr val="tx1"/>
                </a:solidFill>
              </a:rPr>
              <a:t>надежна.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16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Гордись своей малой Родиной!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69000" y="1700808"/>
            <a:ext cx="2298634" cy="316835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такое чудо: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Край, навек любимый,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рекой под клёном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Отчий дом родимый...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Видя это чудо,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жарко бьётся,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это чудо —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Родиной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овётся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!..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836713"/>
            <a:ext cx="2592288" cy="6480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Моя Родина – Кузнечиха!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учитель\Desktop\конкурсы\презентаөия\307824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37" y="2175389"/>
            <a:ext cx="464674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4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95967"/>
            <a:ext cx="4572000" cy="343746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2204864"/>
            <a:ext cx="2312058" cy="266429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Кузнечиха — село на реке Сухая Утка в Спасском районе республики Татарстан. Расположено на месте древнего города Волжской Булгарии — Сувара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628800"/>
            <a:ext cx="2312058" cy="5040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1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История возникновения: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06084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dirty="0"/>
              <a:t>В 1552 году иван Грозный завоевывает Казан</a:t>
            </a:r>
            <a:r>
              <a:rPr lang="ru-RU" dirty="0"/>
              <a:t>ь. Ханская власть ликвидируется</a:t>
            </a:r>
            <a:r>
              <a:rPr lang="ru-RU" dirty="0" smtClean="0"/>
              <a:t>. Для </a:t>
            </a:r>
            <a:r>
              <a:rPr lang="ru-RU" dirty="0"/>
              <a:t>управления бывшими ханскими землями в Москве создается специальный Казанский приказ. В Казань и Свияжск отправляются «большие воеводы»- наместники царя на местах. Главной опорой воевод в управлении завоеванными землями становятся стрельцы. </a:t>
            </a:r>
          </a:p>
          <a:p>
            <a:r>
              <a:rPr lang="ru-RU" dirty="0"/>
              <a:t>Бывшие булгарские города и села были отданы русским феодалам – дворянам, помещикам. Татарское население изгонялось с насиженных мест насильственно или само разбегалось. А на его землях обосновывались русские поселенцы. </a:t>
            </a:r>
          </a:p>
          <a:p>
            <a:r>
              <a:rPr lang="ru-RU" dirty="0"/>
              <a:t>Вот таким путем появилось в наших краях русское население. Первыми сюда пришли стрельцы, которые основывали свои поселения и охраняли южные границы. Такое поселение дало название нашему селу Кузнечиха Спасского района, Республики Татарстан.</a:t>
            </a:r>
          </a:p>
        </p:txBody>
      </p:sp>
    </p:spTree>
    <p:extLst>
      <p:ext uri="{BB962C8B-B14F-4D97-AF65-F5344CB8AC3E}">
        <p14:creationId xmlns:p14="http://schemas.microsoft.com/office/powerpoint/2010/main" val="368806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конкурсы\презентаөия\227421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9" y="3140968"/>
            <a:ext cx="4793723" cy="338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chemeClr val="tx1"/>
                </a:solidFill>
              </a:rPr>
              <a:t>Почему Кузнечиха?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628800"/>
            <a:ext cx="40324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Вопрос о названии долго исследовался, в результате пришли к выводу, что название села принесли с собой  стрельцы. «Окающий» и «Поющий» говор заставили обратить внимание на нижегородские земли. Вокруг Нижнего Новгорода в прежние времена было несколько Кузнечих, которые были, видимо, слободами, а ныне вошли в черту города под названием Кузнечиха 1,2,3. Вероятнее всего отряд стрельцов был с нижегородчины и, основав поселение, дали ему название родных мест.</a:t>
            </a:r>
          </a:p>
        </p:txBody>
      </p:sp>
    </p:spTree>
    <p:extLst>
      <p:ext uri="{BB962C8B-B14F-4D97-AF65-F5344CB8AC3E}">
        <p14:creationId xmlns:p14="http://schemas.microsoft.com/office/powerpoint/2010/main" val="40134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Наша речка: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4608511" cy="4608512"/>
          </a:xfrm>
        </p:spPr>
      </p:pic>
      <p:sp>
        <p:nvSpPr>
          <p:cNvPr id="6" name="Прямоугольник 5"/>
          <p:cNvSpPr/>
          <p:nvPr/>
        </p:nvSpPr>
        <p:spPr>
          <a:xfrm>
            <a:off x="5220072" y="1487160"/>
            <a:ext cx="36724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такое название речка получила за то, что летом в жаркую погоду она иногда так пересыхала, что даже утки не могли намочить в ней лапки.</a:t>
            </a:r>
          </a:p>
          <a:p>
            <a:pPr>
              <a:lnSpc>
                <a:spcPct val="150000"/>
              </a:lnSpc>
            </a:pPr>
            <a:r>
              <a:rPr lang="tt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Древнее название этой речки - Утиг; так пишется в записках Ибн-Фадлана. Его комментаторы считают, что русское название реки Утки произошло от татарского Удга. 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0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«сухая утка»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408238"/>
            <a:ext cx="4038600" cy="3028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823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72228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1560" y="1556792"/>
            <a:ext cx="2592288" cy="352839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Покровская церковь 1878 года, храм, главный престол которого посвящен покрову Пресвятой Богородицы, этот храм построен на средства помещика М. Е. Немировича – Данченко.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2448272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посмотреть?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75" y="948816"/>
            <a:ext cx="4572000" cy="5033394"/>
          </a:xfrm>
        </p:spPr>
      </p:pic>
    </p:spTree>
    <p:extLst>
      <p:ext uri="{BB962C8B-B14F-4D97-AF65-F5344CB8AC3E}">
        <p14:creationId xmlns:p14="http://schemas.microsoft.com/office/powerpoint/2010/main" val="68150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03960"/>
            <a:ext cx="4572000" cy="422148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3568" y="1556792"/>
            <a:ext cx="2592288" cy="36004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Кирпичное строение  воздвигнуто  в 1902–1904 гг. Небольшое здание в форме часовни, но с апсидой, богато декорированное в псевдорусском стиле. Церковь построена на средства помещицы Натальи Дмитриевны Голосовой на могиле ее матери  П.К. Колбецкой.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280831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Обновление Храма  Господня в Иерусалиме</a:t>
            </a:r>
          </a:p>
        </p:txBody>
      </p:sp>
    </p:spTree>
    <p:extLst>
      <p:ext uri="{BB962C8B-B14F-4D97-AF65-F5344CB8AC3E}">
        <p14:creationId xmlns:p14="http://schemas.microsoft.com/office/powerpoint/2010/main" val="1711277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284</TotalTime>
  <Words>1166</Words>
  <Application>Microsoft Office PowerPoint</Application>
  <PresentationFormat>Экран (4:3)</PresentationFormat>
  <Paragraphs>82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Аптека</vt:lpstr>
      <vt:lpstr>Презентация PowerPoint</vt:lpstr>
      <vt:lpstr>Моя малая родина</vt:lpstr>
      <vt:lpstr>Расположение </vt:lpstr>
      <vt:lpstr>История возникновения:</vt:lpstr>
      <vt:lpstr>Почему Кузнечиха?</vt:lpstr>
      <vt:lpstr>Наша речка:</vt:lpstr>
      <vt:lpstr> «сухая утка»</vt:lpstr>
      <vt:lpstr>Что посмотреть?</vt:lpstr>
      <vt:lpstr>Обновление Храма  Господня в Иерусалиме</vt:lpstr>
      <vt:lpstr>Музей «Сувар» «Суварское городище»</vt:lpstr>
      <vt:lpstr>Суварское городище</vt:lpstr>
      <vt:lpstr>Город Сувар</vt:lpstr>
      <vt:lpstr>Оборонительные рвы</vt:lpstr>
      <vt:lpstr>фотографии некоторых экспонатов музея "Сувар"</vt:lpstr>
      <vt:lpstr>фотографии некоторых экспонатов музея "Сувар"</vt:lpstr>
      <vt:lpstr>фотографии некоторых экспонатов музея "Сувар"</vt:lpstr>
      <vt:lpstr>Садриева Нинель Масгутовна</vt:lpstr>
      <vt:lpstr> хозяйка сувара</vt:lpstr>
      <vt:lpstr>Наши самородки:</vt:lpstr>
      <vt:lpstr>Работы Людмилы:</vt:lpstr>
      <vt:lpstr>Выжигание: </vt:lpstr>
      <vt:lpstr>Обелиск памяти односельчан, павших  в ВОВ</vt:lpstr>
      <vt:lpstr>Она ковала Победу… </vt:lpstr>
      <vt:lpstr>Самохвалов Игорь  Васильевич имя этого хирурга носит наша больница!</vt:lpstr>
      <vt:lpstr>Врач от Бога!</vt:lpstr>
      <vt:lpstr>Родная школа - </vt:lpstr>
      <vt:lpstr>С чего начинается Родина? Когда я задумываюсь над этим, я слышу птичий щебет, чувствую, что солнечные лучи раздвигают шторы и врываются в комнату. Я открываю глаза и вижу утро. Это утро – как начало новой жизни. Оно сулит погожий день. Мое понимание Родины восстанавливает душевное равновесие, воодушевляет, обнадеживает. На нее можно опереться – она надежна.</vt:lpstr>
      <vt:lpstr>Моя Родина – Кузнечиха!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Шамсутдинов</dc:creator>
  <cp:lastModifiedBy>Ирина</cp:lastModifiedBy>
  <cp:revision>31</cp:revision>
  <dcterms:created xsi:type="dcterms:W3CDTF">2014-03-29T13:31:00Z</dcterms:created>
  <dcterms:modified xsi:type="dcterms:W3CDTF">2014-08-29T06:15:24Z</dcterms:modified>
</cp:coreProperties>
</file>