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90" r:id="rId3"/>
    <p:sldId id="286" r:id="rId4"/>
    <p:sldId id="292" r:id="rId5"/>
    <p:sldId id="293" r:id="rId6"/>
    <p:sldId id="261" r:id="rId7"/>
    <p:sldId id="263" r:id="rId8"/>
    <p:sldId id="262" r:id="rId9"/>
    <p:sldId id="307" r:id="rId10"/>
    <p:sldId id="265" r:id="rId11"/>
    <p:sldId id="266" r:id="rId12"/>
    <p:sldId id="295" r:id="rId13"/>
    <p:sldId id="268" r:id="rId14"/>
    <p:sldId id="297" r:id="rId15"/>
    <p:sldId id="298" r:id="rId16"/>
    <p:sldId id="299" r:id="rId17"/>
    <p:sldId id="301" r:id="rId18"/>
    <p:sldId id="300" r:id="rId19"/>
    <p:sldId id="308" r:id="rId20"/>
    <p:sldId id="279" r:id="rId21"/>
    <p:sldId id="280" r:id="rId22"/>
    <p:sldId id="278" r:id="rId23"/>
    <p:sldId id="309" r:id="rId24"/>
    <p:sldId id="284" r:id="rId25"/>
    <p:sldId id="304" r:id="rId26"/>
    <p:sldId id="275" r:id="rId27"/>
    <p:sldId id="270" r:id="rId28"/>
    <p:sldId id="302" r:id="rId29"/>
    <p:sldId id="306" r:id="rId30"/>
    <p:sldId id="285" r:id="rId31"/>
    <p:sldId id="258" r:id="rId32"/>
    <p:sldId id="259" r:id="rId33"/>
    <p:sldId id="271" r:id="rId34"/>
    <p:sldId id="272" r:id="rId35"/>
    <p:sldId id="27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 varScale="1">
        <p:scale>
          <a:sx n="68" d="100"/>
          <a:sy n="68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CEEE6-19B0-4AA3-BEF4-12F45B5706DD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CF466-1FCD-461F-AA3E-0DF62E1D8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587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2C7C42-9B35-401B-B087-0BA7C287E14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3C001-13FC-4EDA-BB50-F103CE2E7CF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1EFB3-F560-46F1-95BC-E6FAC54FFD4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F0672-DB12-47AD-A10F-A7BB5B12435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1E43-91B6-43FF-ACF9-4E7D1DF7E8E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B0B9F-4EFA-41AE-BF66-7D45DFE62D9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1E43-91B6-43FF-ACF9-4E7D1DF7E8E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D1C0-2CFE-4E27-AF92-62FA7BF73BF8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A31-13CB-4F99-AF2D-5D9CE20D44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D1C0-2CFE-4E27-AF92-62FA7BF73BF8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A31-13CB-4F99-AF2D-5D9CE20D4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D1C0-2CFE-4E27-AF92-62FA7BF73BF8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A31-13CB-4F99-AF2D-5D9CE20D4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D1C0-2CFE-4E27-AF92-62FA7BF73BF8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A31-13CB-4F99-AF2D-5D9CE20D4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D1C0-2CFE-4E27-AF92-62FA7BF73BF8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C7EA31-13CB-4F99-AF2D-5D9CE20D4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D1C0-2CFE-4E27-AF92-62FA7BF73BF8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A31-13CB-4F99-AF2D-5D9CE20D4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D1C0-2CFE-4E27-AF92-62FA7BF73BF8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A31-13CB-4F99-AF2D-5D9CE20D4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D1C0-2CFE-4E27-AF92-62FA7BF73BF8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A31-13CB-4F99-AF2D-5D9CE20D4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D1C0-2CFE-4E27-AF92-62FA7BF73BF8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A31-13CB-4F99-AF2D-5D9CE20D4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D1C0-2CFE-4E27-AF92-62FA7BF73BF8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A31-13CB-4F99-AF2D-5D9CE20D4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D1C0-2CFE-4E27-AF92-62FA7BF73BF8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7EA31-13CB-4F99-AF2D-5D9CE20D4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11D1C0-2CFE-4E27-AF92-62FA7BF73BF8}" type="datetimeFigureOut">
              <a:rPr lang="ru-RU" smtClean="0"/>
              <a:pPr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C7EA31-13CB-4F99-AF2D-5D9CE20D44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52;&#1091;&#1079;&#1099;&#1082;&#1072;%20&#1076;&#1083;&#1103;%20&#1087;&#1088;&#1072;&#1079;&#1076;&#1085;&#1080;&#1082;&#1072;\&#1091;&#1095;&#1072;&#1090;%20&#1074;%20&#1096;&#1082;&#1086;&#1083;&#1077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53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2;&#1091;&#1079;&#1099;&#1082;&#1072;%20&#1085;&#1072;%20&#1076;&#1077;&#1085;&#1100;%20&#1091;&#1095;&#1080;&#1090;&#1077;&#1083;&#1103;\&#1080;&#1079;%20&#1087;&#1077;&#1088;&#1077;&#1076;&#1072;&#1095;&#1080;%20&#1042;%20&#1075;&#1086;&#1089;&#1090;&#1103;&#1093;%20&#1091;%20&#1089;&#1082;&#1072;&#1079;&#1082;&#1080;%20%20(audiopoisk.com)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71480"/>
            <a:ext cx="8229600" cy="29289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Прощание с букварём!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57158" y="531949"/>
            <a:ext cx="8358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Классическая </a:t>
            </a:r>
            <a:r>
              <a:rPr lang="ru-RU" sz="2800" dirty="0" smtClean="0">
                <a:latin typeface="Arial" pitchFamily="34" charset="0"/>
              </a:rPr>
              <a:t> Православная гимназия СПИК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2844" y="4429132"/>
            <a:ext cx="878687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2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Классный руководитель </a:t>
            </a:r>
            <a:br>
              <a:rPr lang="ru-RU" sz="32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32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sz="32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Крючкова</a:t>
            </a:r>
            <a:r>
              <a:rPr lang="ru-RU" sz="32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Галина Анатольевна </a:t>
            </a:r>
            <a:endParaRPr lang="ru-RU" sz="3200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3200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8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Из истории букварей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7346" name="Picture 2" descr="C:\Documents and Settings\asus\Мои документы\Мои рисунки\Азбука\stark_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417362"/>
            <a:ext cx="4038600" cy="2891638"/>
          </a:xfrm>
          <a:prstGeom prst="rect">
            <a:avLst/>
          </a:prstGeom>
          <a:noFill/>
        </p:spPr>
      </p:pic>
      <p:pic>
        <p:nvPicPr>
          <p:cNvPr id="57347" name="Picture 3" descr="C:\Documents and Settings\asus\Мои документы\Мои рисунки\Азбука\вапролд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2500" y="2739231"/>
            <a:ext cx="3810000" cy="224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Из истории букварей</a:t>
            </a:r>
            <a:endParaRPr lang="ru-RU" dirty="0"/>
          </a:p>
        </p:txBody>
      </p:sp>
      <p:pic>
        <p:nvPicPr>
          <p:cNvPr id="5" name="Picture 4" descr="C:\Documents and Settings\asus\Мои документы\Мои рисунки\Азбука\bibli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7220" y="1600200"/>
            <a:ext cx="3198560" cy="4525963"/>
          </a:xfrm>
          <a:prstGeom prst="rect">
            <a:avLst/>
          </a:prstGeom>
          <a:noFill/>
        </p:spPr>
      </p:pic>
      <p:pic>
        <p:nvPicPr>
          <p:cNvPr id="58370" name="Picture 2" descr="C:\Documents and Settings\asus\Мои документы\Мои рисунки\Азбука\митьб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60105" y="1600200"/>
            <a:ext cx="301479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Букварь в наши дни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8370" name="Picture 2" descr="H:\DCIM\100MSDCF\DSC044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24744"/>
            <a:ext cx="205222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62" name="Picture 2" descr="http://im4-tub-ru.yandex.net/i?id=95072612-41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980728"/>
            <a:ext cx="2232248" cy="3016551"/>
          </a:xfrm>
          <a:prstGeom prst="rect">
            <a:avLst/>
          </a:prstGeom>
          <a:noFill/>
        </p:spPr>
      </p:pic>
      <p:pic>
        <p:nvPicPr>
          <p:cNvPr id="66564" name="Picture 4" descr="http://im1-tub-ru.yandex.net/i?id=304664172-26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3068960"/>
            <a:ext cx="2637230" cy="3410212"/>
          </a:xfrm>
          <a:prstGeom prst="rect">
            <a:avLst/>
          </a:prstGeom>
          <a:noFill/>
        </p:spPr>
      </p:pic>
      <p:pic>
        <p:nvPicPr>
          <p:cNvPr id="66566" name="Picture 6" descr="http://im7-tub-ru.yandex.net/i?id=59038739-68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95736" y="3717032"/>
            <a:ext cx="200022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65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83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665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665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Буква заблудилась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600200"/>
            <a:ext cx="6686568" cy="4709160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Неизвестно, как случилось,</a:t>
            </a:r>
          </a:p>
          <a:p>
            <a:pPr>
              <a:buNone/>
            </a:pPr>
            <a:r>
              <a:rPr lang="ru-RU" sz="3200" dirty="0" smtClean="0"/>
              <a:t>Только буква заблудилась.</a:t>
            </a:r>
          </a:p>
          <a:p>
            <a:pPr>
              <a:buNone/>
            </a:pPr>
            <a:r>
              <a:rPr lang="ru-RU" sz="3200" dirty="0" smtClean="0"/>
              <a:t>Заскочила в чей-то дом</a:t>
            </a:r>
          </a:p>
          <a:p>
            <a:pPr>
              <a:buNone/>
            </a:pPr>
            <a:r>
              <a:rPr lang="ru-RU" sz="3200" dirty="0" smtClean="0"/>
              <a:t>И хозяйничает в нём.</a:t>
            </a:r>
          </a:p>
          <a:p>
            <a:pPr>
              <a:buNone/>
            </a:pPr>
            <a:r>
              <a:rPr lang="ru-RU" sz="3200" dirty="0" smtClean="0"/>
              <a:t>Но едва туда вошла</a:t>
            </a:r>
          </a:p>
          <a:p>
            <a:pPr>
              <a:buNone/>
            </a:pPr>
            <a:r>
              <a:rPr lang="ru-RU" sz="3200" dirty="0" smtClean="0"/>
              <a:t>Буква-озорница – </a:t>
            </a:r>
          </a:p>
          <a:p>
            <a:pPr>
              <a:buNone/>
            </a:pPr>
            <a:r>
              <a:rPr lang="ru-RU" sz="3200" dirty="0" smtClean="0"/>
              <a:t>Очень странные дела</a:t>
            </a:r>
          </a:p>
          <a:p>
            <a:pPr>
              <a:buNone/>
            </a:pPr>
            <a:r>
              <a:rPr lang="ru-RU" sz="3200" dirty="0" smtClean="0"/>
              <a:t>Начали твориться: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7" descr="6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343354"/>
            <a:ext cx="1714480" cy="2033637"/>
          </a:xfrm>
          <a:prstGeom prst="rect">
            <a:avLst/>
          </a:prstGeom>
          <a:noFill/>
        </p:spPr>
      </p:pic>
      <p:pic>
        <p:nvPicPr>
          <p:cNvPr id="5" name="Picture 21" descr="6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30" y="5357826"/>
            <a:ext cx="1511078" cy="838222"/>
          </a:xfrm>
          <a:prstGeom prst="rect">
            <a:avLst/>
          </a:prstGeom>
          <a:noFill/>
        </p:spPr>
      </p:pic>
      <p:pic>
        <p:nvPicPr>
          <p:cNvPr id="6" name="Picture 7" descr="1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86644" y="1928802"/>
            <a:ext cx="590550" cy="590550"/>
          </a:xfrm>
          <a:prstGeom prst="rect">
            <a:avLst/>
          </a:prstGeom>
          <a:noFill/>
        </p:spPr>
      </p:pic>
      <p:pic>
        <p:nvPicPr>
          <p:cNvPr id="7" name="Picture 13" descr="3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2428868"/>
            <a:ext cx="590550" cy="59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1045435"/>
            <a:ext cx="84969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Ехал дядя без </a:t>
            </a:r>
            <a:r>
              <a:rPr lang="ru-RU" sz="4400" b="1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</a:t>
            </a: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илета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Заплатил он штраф за это.        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остров налетел ураган.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пальме остался последний </a:t>
            </a: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баран.</a:t>
            </a:r>
            <a:endParaRPr kumimoji="0" lang="ru-RU" sz="4400" b="1" i="0" u="sng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березами, где тень                   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0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Притаился старый </a:t>
            </a: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день</a:t>
            </a:r>
            <a:endParaRPr kumimoji="0" lang="ru-RU" sz="4400" b="1" i="0" u="sng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4400" b="1" dirty="0" smtClean="0">
                <a:solidFill>
                  <a:srgbClr val="0070C0"/>
                </a:solidFill>
              </a:rPr>
              <a:t>Закричал охотник: </a:t>
            </a:r>
          </a:p>
          <a:p>
            <a:pPr>
              <a:buNone/>
            </a:pPr>
            <a:r>
              <a:rPr lang="ru-RU" sz="14400" b="1" dirty="0" smtClean="0">
                <a:solidFill>
                  <a:srgbClr val="0070C0"/>
                </a:solidFill>
              </a:rPr>
              <a:t>«Ой! </a:t>
            </a:r>
            <a:r>
              <a:rPr lang="ru-RU" sz="14400" b="1" u="sng" dirty="0" smtClean="0">
                <a:solidFill>
                  <a:srgbClr val="0070C0"/>
                </a:solidFill>
              </a:rPr>
              <a:t>Двери</a:t>
            </a:r>
            <a:r>
              <a:rPr lang="ru-RU" sz="14400" b="1" dirty="0" smtClean="0">
                <a:solidFill>
                  <a:srgbClr val="0070C0"/>
                </a:solidFill>
              </a:rPr>
              <a:t> гонятся за мной». </a:t>
            </a:r>
          </a:p>
          <a:p>
            <a:pPr>
              <a:buNone/>
            </a:pPr>
            <a:r>
              <a:rPr lang="ru-RU" sz="14400" dirty="0" smtClean="0"/>
              <a:t> </a:t>
            </a:r>
          </a:p>
          <a:p>
            <a:pPr>
              <a:buNone/>
            </a:pPr>
            <a:r>
              <a:rPr lang="ru-RU" sz="6500" dirty="0" smtClean="0"/>
              <a:t>  </a:t>
            </a:r>
            <a:r>
              <a:rPr lang="ru-RU" sz="11100" b="1" dirty="0" smtClean="0">
                <a:solidFill>
                  <a:srgbClr val="00B050"/>
                </a:solidFill>
              </a:rPr>
              <a:t>  </a:t>
            </a:r>
            <a:r>
              <a:rPr lang="ru-RU" sz="14400" b="1" dirty="0" smtClean="0">
                <a:solidFill>
                  <a:srgbClr val="00B050"/>
                </a:solidFill>
              </a:rPr>
              <a:t>Посмотрите-ка, ребятки,</a:t>
            </a:r>
          </a:p>
          <a:p>
            <a:pPr>
              <a:buNone/>
            </a:pPr>
            <a:r>
              <a:rPr lang="ru-RU" sz="14400" b="1" dirty="0" smtClean="0">
                <a:solidFill>
                  <a:srgbClr val="00B050"/>
                </a:solidFill>
              </a:rPr>
              <a:t> </a:t>
            </a:r>
            <a:r>
              <a:rPr lang="ru-RU" sz="14400" b="1" u="sng" dirty="0" smtClean="0">
                <a:solidFill>
                  <a:srgbClr val="00B050"/>
                </a:solidFill>
              </a:rPr>
              <a:t>раки</a:t>
            </a:r>
            <a:r>
              <a:rPr lang="ru-RU" sz="14400" b="1" dirty="0" smtClean="0">
                <a:solidFill>
                  <a:srgbClr val="00B050"/>
                </a:solidFill>
              </a:rPr>
              <a:t> выросли на грядке! </a:t>
            </a:r>
          </a:p>
          <a:p>
            <a:pPr>
              <a:buNone/>
            </a:pPr>
            <a:endParaRPr lang="ru-RU" sz="111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6500" dirty="0" smtClean="0"/>
              <a:t> </a:t>
            </a:r>
          </a:p>
          <a:p>
            <a:pPr>
              <a:buNone/>
            </a:pPr>
            <a:r>
              <a:rPr lang="ru-RU" sz="6500" dirty="0" smtClean="0"/>
              <a:t>            </a:t>
            </a:r>
            <a:r>
              <a:rPr lang="ru-RU" sz="14400" b="1" dirty="0" smtClean="0"/>
              <a:t> Куклу выронив из рук, Маша мчится к маме:</a:t>
            </a:r>
          </a:p>
          <a:p>
            <a:pPr>
              <a:buNone/>
            </a:pPr>
            <a:r>
              <a:rPr lang="ru-RU" sz="14400" b="1" dirty="0" smtClean="0"/>
              <a:t>         «Там ползёт зелёный </a:t>
            </a:r>
            <a:r>
              <a:rPr lang="ru-RU" sz="14400" b="1" u="sng" dirty="0" smtClean="0"/>
              <a:t>лук </a:t>
            </a:r>
            <a:r>
              <a:rPr lang="ru-RU" sz="14400" b="1" dirty="0" smtClean="0"/>
              <a:t>с длинными усами!» </a:t>
            </a:r>
          </a:p>
          <a:p>
            <a:pPr>
              <a:buNone/>
            </a:pPr>
            <a:r>
              <a:rPr lang="ru-RU" sz="7600" dirty="0" smtClean="0"/>
              <a:t> </a:t>
            </a:r>
          </a:p>
          <a:p>
            <a:pPr>
              <a:buNone/>
            </a:pPr>
            <a:r>
              <a:rPr lang="ru-RU" dirty="0" smtClean="0"/>
              <a:t>                          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                                                                         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 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 </a:t>
            </a:r>
            <a:r>
              <a:rPr lang="ru-RU" sz="3600" b="1" dirty="0" smtClean="0">
                <a:solidFill>
                  <a:srgbClr val="0070C0"/>
                </a:solidFill>
              </a:rPr>
              <a:t>Тает снег, течёт ручей, на ветвях полно </a:t>
            </a:r>
            <a:r>
              <a:rPr lang="ru-RU" sz="3600" b="1" u="sng" dirty="0" smtClean="0">
                <a:solidFill>
                  <a:srgbClr val="0070C0"/>
                </a:solidFill>
              </a:rPr>
              <a:t>врачей.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 </a:t>
            </a:r>
            <a:r>
              <a:rPr lang="ru-RU" sz="3600" dirty="0" smtClean="0"/>
              <a:t> 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Мы собирали васильки – на головах у нас </a:t>
            </a:r>
            <a:r>
              <a:rPr lang="ru-RU" sz="3600" b="1" u="sng" dirty="0" smtClean="0">
                <a:solidFill>
                  <a:schemeClr val="accent2">
                    <a:lumMod val="75000"/>
                  </a:schemeClr>
                </a:solidFill>
              </a:rPr>
              <a:t>щенки.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                     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   </a:t>
            </a:r>
          </a:p>
          <a:p>
            <a:pPr>
              <a:buNone/>
            </a:pPr>
            <a:r>
              <a:rPr lang="ru-RU" sz="3600" dirty="0" smtClean="0"/>
              <a:t>                           </a:t>
            </a:r>
            <a:r>
              <a:rPr lang="ru-RU" sz="3600" b="1" dirty="0" smtClean="0">
                <a:solidFill>
                  <a:schemeClr val="accent1"/>
                </a:solidFill>
              </a:rPr>
              <a:t> На болоте нет дорог.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1"/>
                </a:solidFill>
              </a:rPr>
              <a:t> Я по </a:t>
            </a:r>
            <a:r>
              <a:rPr lang="ru-RU" sz="3600" b="1" u="sng" dirty="0" smtClean="0">
                <a:solidFill>
                  <a:schemeClr val="accent1"/>
                </a:solidFill>
              </a:rPr>
              <a:t>кошкам</a:t>
            </a:r>
            <a:r>
              <a:rPr lang="ru-RU" sz="3600" b="1" dirty="0" smtClean="0">
                <a:solidFill>
                  <a:schemeClr val="accent1"/>
                </a:solidFill>
              </a:rPr>
              <a:t> скок да скок. </a:t>
            </a:r>
          </a:p>
          <a:p>
            <a:pPr algn="r">
              <a:buNone/>
            </a:pPr>
            <a:r>
              <a:rPr lang="ru-RU" sz="3600" dirty="0" smtClean="0"/>
              <a:t> </a:t>
            </a:r>
            <a:r>
              <a:rPr lang="ru-RU" sz="3600" b="1" dirty="0" smtClean="0"/>
              <a:t>Синеет море перед нами. </a:t>
            </a:r>
          </a:p>
          <a:p>
            <a:pPr algn="r">
              <a:buNone/>
            </a:pPr>
            <a:r>
              <a:rPr lang="ru-RU" sz="3600" b="1" dirty="0" smtClean="0"/>
              <a:t>Летают </a:t>
            </a:r>
            <a:r>
              <a:rPr lang="ru-RU" sz="3600" b="1" u="sng" dirty="0" smtClean="0"/>
              <a:t>майки</a:t>
            </a:r>
            <a:r>
              <a:rPr lang="ru-RU" sz="3600" b="1" dirty="0" smtClean="0"/>
              <a:t> над волнами.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                          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/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/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>ЕЖЫ ЕРШЫ</a:t>
            </a:r>
            <a:br>
              <a:rPr lang="ru-RU" sz="6000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> ЩЮКИ ЧЯЙКИ ВОЛЧЯТА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68610" name="Picture 2" descr="http://im6-tub-ru.yandex.net/i?id=48752285-51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2152650" cy="1428750"/>
          </a:xfrm>
          <a:prstGeom prst="rect">
            <a:avLst/>
          </a:prstGeom>
          <a:noFill/>
        </p:spPr>
      </p:pic>
      <p:pic>
        <p:nvPicPr>
          <p:cNvPr id="68612" name="Picture 4" descr="http://im7-tub-ru.yandex.net/i?id=67973170-22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5085184"/>
            <a:ext cx="2143125" cy="1428750"/>
          </a:xfrm>
          <a:prstGeom prst="rect">
            <a:avLst/>
          </a:prstGeom>
          <a:noFill/>
        </p:spPr>
      </p:pic>
      <p:pic>
        <p:nvPicPr>
          <p:cNvPr id="68614" name="Picture 6" descr="http://im3-tub-ru.yandex.net/i?id=620270481-41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5157192"/>
            <a:ext cx="2790825" cy="1428750"/>
          </a:xfrm>
          <a:prstGeom prst="rect">
            <a:avLst/>
          </a:prstGeom>
          <a:noFill/>
        </p:spPr>
      </p:pic>
      <p:pic>
        <p:nvPicPr>
          <p:cNvPr id="68616" name="Picture 8" descr="http://rybakiohotniki.ru/uploads_user/2000/1687/142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112" y="260648"/>
            <a:ext cx="3158934" cy="1656184"/>
          </a:xfrm>
          <a:prstGeom prst="rect">
            <a:avLst/>
          </a:prstGeom>
          <a:noFill/>
        </p:spPr>
      </p:pic>
      <p:pic>
        <p:nvPicPr>
          <p:cNvPr id="68618" name="Picture 10" descr="http://im7-tub-ru.yandex.net/i?id=450357416-55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216" y="3717032"/>
            <a:ext cx="2169841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Запомни!!!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В сочетании </a:t>
            </a:r>
            <a:r>
              <a:rPr lang="ru-RU" sz="4000" b="1" u="sng" dirty="0" smtClean="0">
                <a:solidFill>
                  <a:srgbClr val="00B050"/>
                </a:solidFill>
              </a:rPr>
              <a:t>«</a:t>
            </a:r>
            <a:r>
              <a:rPr lang="ru-RU" sz="4000" b="1" u="sng" dirty="0" err="1" smtClean="0">
                <a:solidFill>
                  <a:srgbClr val="00B050"/>
                </a:solidFill>
              </a:rPr>
              <a:t>жи-ши</a:t>
            </a:r>
            <a:r>
              <a:rPr lang="ru-RU" sz="4000" b="1" u="sng" dirty="0" smtClean="0">
                <a:solidFill>
                  <a:srgbClr val="00B050"/>
                </a:solidFill>
              </a:rPr>
              <a:t>»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Только </a:t>
            </a:r>
            <a:r>
              <a:rPr lang="ru-RU" sz="4000" b="1" u="sng" dirty="0" smtClean="0">
                <a:solidFill>
                  <a:srgbClr val="00B050"/>
                </a:solidFill>
              </a:rPr>
              <a:t>«и»</a:t>
            </a:r>
            <a:r>
              <a:rPr lang="ru-RU" sz="4000" b="1" dirty="0" smtClean="0">
                <a:solidFill>
                  <a:srgbClr val="00B050"/>
                </a:solidFill>
              </a:rPr>
              <a:t> всегда пиши.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В сочетании </a:t>
            </a:r>
            <a:r>
              <a:rPr lang="ru-RU" sz="4000" b="1" u="sng" dirty="0" smtClean="0">
                <a:solidFill>
                  <a:srgbClr val="0070C0"/>
                </a:solidFill>
              </a:rPr>
              <a:t>«</a:t>
            </a:r>
            <a:r>
              <a:rPr lang="ru-RU" sz="4000" b="1" u="sng" dirty="0" err="1" smtClean="0">
                <a:solidFill>
                  <a:srgbClr val="0070C0"/>
                </a:solidFill>
              </a:rPr>
              <a:t>ча-ща</a:t>
            </a:r>
            <a:r>
              <a:rPr lang="ru-RU" sz="4000" b="1" u="sng" dirty="0" smtClean="0">
                <a:solidFill>
                  <a:srgbClr val="0070C0"/>
                </a:solidFill>
              </a:rPr>
              <a:t>»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Пишут только букву </a:t>
            </a:r>
            <a:r>
              <a:rPr lang="ru-RU" sz="4000" b="1" u="sng" dirty="0" smtClean="0">
                <a:solidFill>
                  <a:srgbClr val="0070C0"/>
                </a:solidFill>
              </a:rPr>
              <a:t>«а».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В сочетании </a:t>
            </a:r>
            <a:r>
              <a:rPr lang="ru-RU" sz="4000" b="1" u="sng" dirty="0" smtClean="0">
                <a:solidFill>
                  <a:srgbClr val="002060"/>
                </a:solidFill>
              </a:rPr>
              <a:t>«</a:t>
            </a:r>
            <a:r>
              <a:rPr lang="ru-RU" sz="4000" b="1" u="sng" dirty="0" err="1" smtClean="0">
                <a:solidFill>
                  <a:srgbClr val="002060"/>
                </a:solidFill>
              </a:rPr>
              <a:t>чу-щу</a:t>
            </a:r>
            <a:r>
              <a:rPr lang="ru-RU" sz="4000" b="1" u="sng" dirty="0" smtClean="0">
                <a:solidFill>
                  <a:srgbClr val="002060"/>
                </a:solidFill>
              </a:rPr>
              <a:t>»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Пиши только букву </a:t>
            </a:r>
            <a:r>
              <a:rPr lang="ru-RU" sz="4000" b="1" u="sng" dirty="0" smtClean="0">
                <a:solidFill>
                  <a:srgbClr val="002060"/>
                </a:solidFill>
              </a:rPr>
              <a:t>«у».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/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5400" dirty="0" smtClean="0">
                <a:solidFill>
                  <a:schemeClr val="bg1"/>
                </a:solidFill>
              </a:rPr>
              <a:t/>
            </a:r>
            <a:br>
              <a:rPr lang="ru-RU" sz="5400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>Е</a:t>
            </a:r>
            <a:r>
              <a:rPr lang="ru-RU" sz="6000" dirty="0" smtClean="0">
                <a:solidFill>
                  <a:srgbClr val="FF0000"/>
                </a:solidFill>
              </a:rPr>
              <a:t>ЖИ</a:t>
            </a:r>
            <a:r>
              <a:rPr lang="ru-RU" sz="6000" dirty="0" smtClean="0">
                <a:solidFill>
                  <a:schemeClr val="bg1"/>
                </a:solidFill>
              </a:rPr>
              <a:t>                 ЕР</a:t>
            </a:r>
            <a:r>
              <a:rPr lang="ru-RU" sz="6000" dirty="0" smtClean="0">
                <a:solidFill>
                  <a:srgbClr val="FF0000"/>
                </a:solidFill>
              </a:rPr>
              <a:t>ШИ</a:t>
            </a:r>
            <a:r>
              <a:rPr lang="ru-RU" sz="6000" dirty="0" smtClean="0">
                <a:solidFill>
                  <a:schemeClr val="bg1"/>
                </a:solidFill>
              </a:rPr>
              <a:t/>
            </a:r>
            <a:br>
              <a:rPr lang="ru-RU" sz="6000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ЩУ</a:t>
            </a:r>
            <a:r>
              <a:rPr lang="ru-RU" sz="6000" dirty="0" smtClean="0">
                <a:solidFill>
                  <a:schemeClr val="bg1"/>
                </a:solidFill>
              </a:rPr>
              <a:t>КИ                </a:t>
            </a:r>
            <a:r>
              <a:rPr lang="ru-RU" sz="6000" dirty="0" smtClean="0">
                <a:solidFill>
                  <a:srgbClr val="FF0000"/>
                </a:solidFill>
              </a:rPr>
              <a:t>ЧА</a:t>
            </a:r>
            <a:r>
              <a:rPr lang="ru-RU" sz="6000" dirty="0" smtClean="0">
                <a:solidFill>
                  <a:schemeClr val="bg1"/>
                </a:solidFill>
              </a:rPr>
              <a:t>ЙКИ ВОЛ</a:t>
            </a:r>
            <a:r>
              <a:rPr lang="ru-RU" sz="6000" dirty="0" smtClean="0">
                <a:solidFill>
                  <a:srgbClr val="FF0000"/>
                </a:solidFill>
              </a:rPr>
              <a:t>ЧА</a:t>
            </a:r>
            <a:r>
              <a:rPr lang="ru-RU" sz="6000" dirty="0" smtClean="0">
                <a:solidFill>
                  <a:schemeClr val="bg1"/>
                </a:solidFill>
              </a:rPr>
              <a:t>ТА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68610" name="Picture 2" descr="http://im6-tub-ru.yandex.net/i?id=48752285-51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2152650" cy="1428750"/>
          </a:xfrm>
          <a:prstGeom prst="rect">
            <a:avLst/>
          </a:prstGeom>
          <a:noFill/>
        </p:spPr>
      </p:pic>
      <p:pic>
        <p:nvPicPr>
          <p:cNvPr id="68612" name="Picture 4" descr="http://im7-tub-ru.yandex.net/i?id=67973170-22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5085184"/>
            <a:ext cx="2143125" cy="1428750"/>
          </a:xfrm>
          <a:prstGeom prst="rect">
            <a:avLst/>
          </a:prstGeom>
          <a:noFill/>
        </p:spPr>
      </p:pic>
      <p:pic>
        <p:nvPicPr>
          <p:cNvPr id="68614" name="Picture 6" descr="http://im3-tub-ru.yandex.net/i?id=620270481-41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5157192"/>
            <a:ext cx="2790825" cy="1428750"/>
          </a:xfrm>
          <a:prstGeom prst="rect">
            <a:avLst/>
          </a:prstGeom>
          <a:noFill/>
        </p:spPr>
      </p:pic>
      <p:pic>
        <p:nvPicPr>
          <p:cNvPr id="68616" name="Picture 8" descr="http://rybakiohotniki.ru/uploads_user/2000/1687/142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112" y="260648"/>
            <a:ext cx="3158934" cy="1656184"/>
          </a:xfrm>
          <a:prstGeom prst="rect">
            <a:avLst/>
          </a:prstGeom>
          <a:noFill/>
        </p:spPr>
      </p:pic>
      <p:pic>
        <p:nvPicPr>
          <p:cNvPr id="68618" name="Picture 10" descr="http://im7-tub-ru.yandex.net/i?id=450357416-55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216" y="3717032"/>
            <a:ext cx="2169841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Букварь-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книга первая моя!</a:t>
            </a:r>
            <a:endParaRPr lang="ru-RU" dirty="0"/>
          </a:p>
        </p:txBody>
      </p:sp>
      <p:pic>
        <p:nvPicPr>
          <p:cNvPr id="58370" name="Picture 2" descr="H:\DCIM\100MSDCF\DSC044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916832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8371" name="Picture 3" descr="H:\DCIM\100MSDCF\DSC044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1916832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учат в шко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1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5000628" y="3143248"/>
            <a:ext cx="2643206" cy="642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14348" y="3143248"/>
            <a:ext cx="2643206" cy="642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пил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9592" y="404664"/>
            <a:ext cx="2403351" cy="2403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перо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5174556" y="-269900"/>
            <a:ext cx="20288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3140968"/>
          <a:ext cx="2664296" cy="648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4"/>
                <a:gridCol w="666074"/>
                <a:gridCol w="666074"/>
                <a:gridCol w="666074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4048" y="3140968"/>
          <a:ext cx="2664296" cy="648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074"/>
                <a:gridCol w="666074"/>
                <a:gridCol w="666074"/>
                <a:gridCol w="666074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827584" y="3501008"/>
            <a:ext cx="3600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27584" y="3645024"/>
            <a:ext cx="3600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95736" y="3573016"/>
            <a:ext cx="3600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148064" y="3501008"/>
            <a:ext cx="3600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148064" y="3645024"/>
            <a:ext cx="3600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444208" y="3573016"/>
            <a:ext cx="3600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7164288" y="3356992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868144" y="3356992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843808" y="3356992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547664" y="3356992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339752" y="3356992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588224" y="3356992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691680" y="3933056"/>
            <a:ext cx="72008" cy="7200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012160" y="3933056"/>
            <a:ext cx="72008" cy="7200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2987824" y="2924944"/>
            <a:ext cx="144016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7308304" y="2852936"/>
            <a:ext cx="144016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55576" y="4077072"/>
            <a:ext cx="2587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и  л  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4048" y="4077072"/>
            <a:ext cx="2589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е  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о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643042" y="4857760"/>
            <a:ext cx="72008" cy="7200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929322" y="4857760"/>
            <a:ext cx="72008" cy="72008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  <p:bldP spid="28" grpId="0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анас-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521575" y="422641"/>
            <a:ext cx="1980170" cy="2664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арбуз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3789040"/>
            <a:ext cx="2664296" cy="225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987824" y="1484784"/>
            <a:ext cx="15121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059832" y="4005064"/>
            <a:ext cx="15121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4067944" y="3645024"/>
            <a:ext cx="504056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95936" y="1124744"/>
            <a:ext cx="504056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8104" y="2348880"/>
            <a:ext cx="432048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139952" y="3861048"/>
            <a:ext cx="360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508104" y="2348880"/>
            <a:ext cx="432048" cy="3600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067944" y="1340768"/>
            <a:ext cx="360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004048" y="2708920"/>
            <a:ext cx="9361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5580112" y="2420888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652120" y="2852936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932040" y="980728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572000" y="5013176"/>
            <a:ext cx="72008" cy="72008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504194" y="1268760"/>
            <a:ext cx="59022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0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endParaRPr lang="ru-RU" sz="7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527437" y="2420888"/>
            <a:ext cx="55175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000" b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7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987824" y="4149080"/>
            <a:ext cx="1883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арбуз</a:t>
            </a:r>
            <a:endParaRPr lang="ru-RU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78948" y="188640"/>
            <a:ext cx="2329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ананас</a:t>
            </a:r>
            <a:endParaRPr lang="ru-RU" sz="54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4283968" y="2924944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283968" y="1628800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 flipV="1">
            <a:off x="6084168" y="2060848"/>
            <a:ext cx="432048" cy="3600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46" idx="1"/>
          </p:cNvCxnSpPr>
          <p:nvPr/>
        </p:nvCxnSpPr>
        <p:spPr>
          <a:xfrm flipH="1" flipV="1">
            <a:off x="6084168" y="2708920"/>
            <a:ext cx="443269" cy="29674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6" grpId="0" animBg="1"/>
      <p:bldP spid="37" grpId="0" animBg="1"/>
      <p:bldP spid="40" grpId="0" animBg="1"/>
      <p:bldP spid="41" grpId="0" animBg="1"/>
      <p:bldP spid="45" grpId="0"/>
      <p:bldP spid="46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143504" y="1428736"/>
            <a:ext cx="2500330" cy="9286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148064" y="1397000"/>
          <a:ext cx="2471936" cy="951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5968"/>
                <a:gridCol w="1235968"/>
              </a:tblGrid>
              <a:tr h="9518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211960" y="2348880"/>
            <a:ext cx="41044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5004048" y="1484784"/>
            <a:ext cx="1224136" cy="9361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372200" y="1412776"/>
            <a:ext cx="1224136" cy="9361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760132" y="2744924"/>
            <a:ext cx="720080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5076056" y="2708920"/>
            <a:ext cx="72008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660232" y="1556792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364088" y="1556792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724128" y="2420888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шапка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1052736"/>
            <a:ext cx="2968205" cy="2226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шубка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39552" y="3861048"/>
            <a:ext cx="3024336" cy="220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4144253" y="3068960"/>
            <a:ext cx="146546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endParaRPr lang="ru-RU" sz="1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78984" y="3068960"/>
            <a:ext cx="156485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</a:t>
            </a:r>
            <a:endParaRPr lang="ru-RU" sz="1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372200" y="1484784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имназия\Desktop\DSC045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280919" cy="6539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elaxedInset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071802" y="2143116"/>
            <a:ext cx="2786082" cy="10001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05177" y="188640"/>
            <a:ext cx="114967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42112" y="2420888"/>
            <a:ext cx="164019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</a:t>
            </a:r>
            <a:endParaRPr lang="ru-RU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323" y="260648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6331" y="2492896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</a:t>
            </a:r>
            <a:endParaRPr lang="ru-RU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059832" y="2132856"/>
          <a:ext cx="2759968" cy="10238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9984"/>
                <a:gridCol w="1379984"/>
              </a:tblGrid>
              <a:tr h="1023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3347864" y="2492896"/>
            <a:ext cx="8640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347864" y="2852936"/>
            <a:ext cx="8640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860032" y="2420888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979712" y="3356992"/>
            <a:ext cx="720080" cy="4320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6084168" y="1700808"/>
            <a:ext cx="648072" cy="4320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012160" y="3356992"/>
            <a:ext cx="720080" cy="504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907704" y="1628800"/>
            <a:ext cx="720080" cy="504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ru-RU" sz="5400" dirty="0" smtClean="0">
                <a:solidFill>
                  <a:srgbClr val="0070C0"/>
                </a:solidFill>
              </a:rPr>
              <a:t>Отгадай загадку.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sz="6500" b="1" dirty="0" smtClean="0">
                <a:solidFill>
                  <a:srgbClr val="00B0F0"/>
                </a:solidFill>
              </a:rPr>
              <a:t>Хвост у Егорки,</a:t>
            </a:r>
          </a:p>
          <a:p>
            <a:pPr algn="ctr">
              <a:buNone/>
            </a:pPr>
            <a:r>
              <a:rPr lang="ru-RU" sz="6500" b="1" dirty="0" smtClean="0">
                <a:solidFill>
                  <a:srgbClr val="00B0F0"/>
                </a:solidFill>
              </a:rPr>
              <a:t>А хозяйка в норке.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4800" b="1" dirty="0" smtClean="0"/>
              <a:t>Я Щ Е Р И Ц А</a:t>
            </a:r>
          </a:p>
          <a:p>
            <a:endParaRPr lang="ru-RU" dirty="0" smtClean="0"/>
          </a:p>
        </p:txBody>
      </p:sp>
      <p:pic>
        <p:nvPicPr>
          <p:cNvPr id="1026" name="Picture 2" descr="http://im0-tub-ru.yandex.net/i?id=368576499-55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4429132"/>
            <a:ext cx="2733675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55576" y="476672"/>
            <a:ext cx="1440160" cy="14401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1"/>
          <p:cNvGrpSpPr/>
          <p:nvPr/>
        </p:nvGrpSpPr>
        <p:grpSpPr>
          <a:xfrm>
            <a:off x="1043608" y="908720"/>
            <a:ext cx="792088" cy="216024"/>
            <a:chOff x="1043608" y="908720"/>
            <a:chExt cx="792088" cy="216024"/>
          </a:xfrm>
        </p:grpSpPr>
        <p:sp>
          <p:nvSpPr>
            <p:cNvPr id="5" name="Овал 4"/>
            <p:cNvSpPr/>
            <p:nvPr/>
          </p:nvSpPr>
          <p:spPr>
            <a:xfrm>
              <a:off x="1619672" y="90872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043608" y="90872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" name="Прямая соединительная линия 7"/>
          <p:cNvCxnSpPr/>
          <p:nvPr/>
        </p:nvCxnSpPr>
        <p:spPr>
          <a:xfrm>
            <a:off x="1259632" y="1484784"/>
            <a:ext cx="4320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3851920" y="476672"/>
            <a:ext cx="1440160" cy="14401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72"/>
          <p:cNvGrpSpPr/>
          <p:nvPr/>
        </p:nvGrpSpPr>
        <p:grpSpPr>
          <a:xfrm>
            <a:off x="4139952" y="908720"/>
            <a:ext cx="792088" cy="216024"/>
            <a:chOff x="4139952" y="908720"/>
            <a:chExt cx="792088" cy="216024"/>
          </a:xfrm>
        </p:grpSpPr>
        <p:sp>
          <p:nvSpPr>
            <p:cNvPr id="12" name="Овал 11"/>
            <p:cNvSpPr/>
            <p:nvPr/>
          </p:nvSpPr>
          <p:spPr>
            <a:xfrm>
              <a:off x="4716016" y="90872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139952" y="90872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>
            <a:off x="4355976" y="1484784"/>
            <a:ext cx="4320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508104" y="476672"/>
            <a:ext cx="1440160" cy="14401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73"/>
          <p:cNvGrpSpPr/>
          <p:nvPr/>
        </p:nvGrpSpPr>
        <p:grpSpPr>
          <a:xfrm>
            <a:off x="5796136" y="908720"/>
            <a:ext cx="792088" cy="216024"/>
            <a:chOff x="5796136" y="908720"/>
            <a:chExt cx="792088" cy="216024"/>
          </a:xfrm>
        </p:grpSpPr>
        <p:sp>
          <p:nvSpPr>
            <p:cNvPr id="17" name="Овал 16"/>
            <p:cNvSpPr/>
            <p:nvPr/>
          </p:nvSpPr>
          <p:spPr>
            <a:xfrm>
              <a:off x="6372200" y="90872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796136" y="90872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>
            <a:off x="6012160" y="1484784"/>
            <a:ext cx="4320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7164288" y="476672"/>
            <a:ext cx="1440160" cy="14401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74"/>
          <p:cNvGrpSpPr/>
          <p:nvPr/>
        </p:nvGrpSpPr>
        <p:grpSpPr>
          <a:xfrm>
            <a:off x="7452320" y="908720"/>
            <a:ext cx="792088" cy="216024"/>
            <a:chOff x="7452320" y="908720"/>
            <a:chExt cx="792088" cy="216024"/>
          </a:xfrm>
        </p:grpSpPr>
        <p:sp>
          <p:nvSpPr>
            <p:cNvPr id="22" name="Овал 21"/>
            <p:cNvSpPr/>
            <p:nvPr/>
          </p:nvSpPr>
          <p:spPr>
            <a:xfrm>
              <a:off x="8028384" y="90872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7452320" y="908720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4" name="Прямая соединительная линия 23"/>
          <p:cNvCxnSpPr/>
          <p:nvPr/>
        </p:nvCxnSpPr>
        <p:spPr>
          <a:xfrm>
            <a:off x="7668344" y="1484784"/>
            <a:ext cx="4320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24"/>
          <p:cNvGrpSpPr/>
          <p:nvPr/>
        </p:nvGrpSpPr>
        <p:grpSpPr>
          <a:xfrm>
            <a:off x="3851920" y="2996952"/>
            <a:ext cx="1440160" cy="1440160"/>
            <a:chOff x="755576" y="620688"/>
            <a:chExt cx="1440160" cy="1440160"/>
          </a:xfrm>
        </p:grpSpPr>
        <p:sp>
          <p:nvSpPr>
            <p:cNvPr id="26" name="Овал 25"/>
            <p:cNvSpPr/>
            <p:nvPr/>
          </p:nvSpPr>
          <p:spPr>
            <a:xfrm>
              <a:off x="755576" y="620688"/>
              <a:ext cx="1440160" cy="144016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1619672" y="105273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043608" y="105273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259632" y="1628800"/>
              <a:ext cx="432048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/>
          <p:nvPr/>
        </p:nvGrpSpPr>
        <p:grpSpPr>
          <a:xfrm>
            <a:off x="5508104" y="2996952"/>
            <a:ext cx="1440160" cy="1440160"/>
            <a:chOff x="755576" y="620688"/>
            <a:chExt cx="1440160" cy="1440160"/>
          </a:xfrm>
        </p:grpSpPr>
        <p:sp>
          <p:nvSpPr>
            <p:cNvPr id="31" name="Овал 30"/>
            <p:cNvSpPr/>
            <p:nvPr/>
          </p:nvSpPr>
          <p:spPr>
            <a:xfrm>
              <a:off x="755576" y="620688"/>
              <a:ext cx="1440160" cy="144016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619672" y="105273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043608" y="105273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259632" y="1628800"/>
              <a:ext cx="432048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34"/>
          <p:cNvGrpSpPr/>
          <p:nvPr/>
        </p:nvGrpSpPr>
        <p:grpSpPr>
          <a:xfrm>
            <a:off x="7164288" y="2996952"/>
            <a:ext cx="1440160" cy="1440160"/>
            <a:chOff x="755576" y="620688"/>
            <a:chExt cx="1440160" cy="1440160"/>
          </a:xfrm>
        </p:grpSpPr>
        <p:sp>
          <p:nvSpPr>
            <p:cNvPr id="36" name="Овал 35"/>
            <p:cNvSpPr/>
            <p:nvPr/>
          </p:nvSpPr>
          <p:spPr>
            <a:xfrm>
              <a:off x="755576" y="620688"/>
              <a:ext cx="1440160" cy="144016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1619672" y="105273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043608" y="105273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259632" y="1628800"/>
              <a:ext cx="432048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Овал 44"/>
          <p:cNvSpPr/>
          <p:nvPr/>
        </p:nvSpPr>
        <p:spPr>
          <a:xfrm>
            <a:off x="1331640" y="1412776"/>
            <a:ext cx="216024" cy="43204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61"/>
          <p:cNvGrpSpPr/>
          <p:nvPr/>
        </p:nvGrpSpPr>
        <p:grpSpPr>
          <a:xfrm>
            <a:off x="827584" y="2996952"/>
            <a:ext cx="1440160" cy="1440160"/>
            <a:chOff x="611560" y="2420888"/>
            <a:chExt cx="1440160" cy="1440160"/>
          </a:xfrm>
        </p:grpSpPr>
        <p:sp>
          <p:nvSpPr>
            <p:cNvPr id="63" name="Овал 62"/>
            <p:cNvSpPr/>
            <p:nvPr/>
          </p:nvSpPr>
          <p:spPr>
            <a:xfrm>
              <a:off x="611560" y="2420888"/>
              <a:ext cx="1440160" cy="144016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1475656" y="285293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899592" y="2852936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1187624" y="3284984"/>
              <a:ext cx="216024" cy="432048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Овал 66"/>
          <p:cNvSpPr/>
          <p:nvPr/>
        </p:nvSpPr>
        <p:spPr>
          <a:xfrm>
            <a:off x="4427984" y="1412776"/>
            <a:ext cx="216024" cy="43204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6084168" y="1412776"/>
            <a:ext cx="216024" cy="43204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7740352" y="1412776"/>
            <a:ext cx="216024" cy="43204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право с вырезом 69"/>
          <p:cNvSpPr/>
          <p:nvPr/>
        </p:nvSpPr>
        <p:spPr>
          <a:xfrm>
            <a:off x="2555776" y="1196752"/>
            <a:ext cx="1008112" cy="288032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право с вырезом 70"/>
          <p:cNvSpPr/>
          <p:nvPr/>
        </p:nvSpPr>
        <p:spPr>
          <a:xfrm>
            <a:off x="2555776" y="3645024"/>
            <a:ext cx="1008112" cy="288032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251520" y="260648"/>
            <a:ext cx="8568952" cy="18722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10800000" flipV="1">
            <a:off x="323528" y="188640"/>
            <a:ext cx="8568952" cy="22322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6" grpId="0" animBg="1"/>
      <p:bldP spid="21" grpId="0" animBg="1"/>
      <p:bldP spid="45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Пословицы и поговорки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472518" cy="466631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endParaRPr lang="ru-RU" sz="14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4800" b="1" dirty="0" smtClean="0">
                <a:solidFill>
                  <a:srgbClr val="7030A0"/>
                </a:solidFill>
              </a:rPr>
              <a:t>По речи  узнают   человека.</a:t>
            </a:r>
          </a:p>
          <a:p>
            <a:pPr algn="ctr">
              <a:buFont typeface="Wingdings" pitchFamily="2" charset="2"/>
              <a:buChar char="ü"/>
            </a:pPr>
            <a:endParaRPr lang="ru-RU" sz="4800" b="1" dirty="0" smtClean="0">
              <a:solidFill>
                <a:srgbClr val="7030A0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4800" b="1" dirty="0" smtClean="0">
                <a:solidFill>
                  <a:srgbClr val="7030A0"/>
                </a:solidFill>
              </a:rPr>
              <a:t>Доброе слово дом построит, а злое разрушает.</a:t>
            </a:r>
          </a:p>
          <a:p>
            <a:pPr>
              <a:buFont typeface="Wingdings" pitchFamily="2" charset="2"/>
              <a:buChar char="ü"/>
            </a:pPr>
            <a:endParaRPr lang="ru-RU" sz="1400" dirty="0" smtClean="0"/>
          </a:p>
        </p:txBody>
      </p:sp>
      <p:pic>
        <p:nvPicPr>
          <p:cNvPr id="8" name="Picture 23" descr="35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907" y="5072074"/>
            <a:ext cx="1321934" cy="1595437"/>
          </a:xfrm>
          <a:prstGeom prst="rect">
            <a:avLst/>
          </a:prstGeom>
          <a:noFill/>
        </p:spPr>
      </p:pic>
      <p:pic>
        <p:nvPicPr>
          <p:cNvPr id="13" name="Picture 17" descr="2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68" y="5572140"/>
            <a:ext cx="1332730" cy="90964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628" y="228599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ПРЕДУПРЕДИТЕЛИ </a:t>
            </a:r>
            <a:r>
              <a:rPr lang="ru-RU" u="sng" dirty="0" smtClean="0">
                <a:solidFill>
                  <a:schemeClr val="bg1"/>
                </a:solidFill>
              </a:rPr>
              <a:t>Ъ \ Ь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0070C0"/>
                </a:solidFill>
              </a:rPr>
              <a:t>  </a:t>
            </a:r>
            <a:r>
              <a:rPr lang="ru-RU" sz="6000" b="1" dirty="0" smtClean="0">
                <a:solidFill>
                  <a:srgbClr val="0070C0"/>
                </a:solidFill>
              </a:rPr>
              <a:t>С</a:t>
            </a:r>
            <a:r>
              <a:rPr lang="ru-RU" sz="6000" b="1" u="sng" dirty="0" smtClean="0">
                <a:solidFill>
                  <a:srgbClr val="0070C0"/>
                </a:solidFill>
              </a:rPr>
              <a:t>Е</a:t>
            </a:r>
            <a:r>
              <a:rPr lang="ru-RU" sz="6000" b="1" dirty="0" smtClean="0">
                <a:solidFill>
                  <a:srgbClr val="0070C0"/>
                </a:solidFill>
              </a:rPr>
              <a:t>Л</a:t>
            </a:r>
          </a:p>
          <a:p>
            <a:pPr algn="ctr">
              <a:buNone/>
            </a:pPr>
            <a:endParaRPr lang="ru-RU" sz="6000" b="1" dirty="0" smtClean="0"/>
          </a:p>
          <a:p>
            <a:pPr algn="ctr"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С</a:t>
            </a:r>
            <a:r>
              <a:rPr lang="ru-RU" sz="6000" b="1" dirty="0" smtClean="0">
                <a:solidFill>
                  <a:srgbClr val="FF0000"/>
                </a:solidFill>
              </a:rPr>
              <a:t>Ъ</a:t>
            </a:r>
            <a:r>
              <a:rPr lang="ru-RU" sz="6000" b="1" u="sng" dirty="0" smtClean="0">
                <a:solidFill>
                  <a:srgbClr val="0070C0"/>
                </a:solidFill>
              </a:rPr>
              <a:t>Е</a:t>
            </a:r>
            <a:r>
              <a:rPr lang="ru-RU" sz="6000" b="1" dirty="0" smtClean="0">
                <a:solidFill>
                  <a:srgbClr val="0070C0"/>
                </a:solidFill>
              </a:rPr>
              <a:t>Л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СЕМ</a:t>
            </a:r>
            <a:r>
              <a:rPr lang="ru-RU" sz="6000" b="1" u="sng" dirty="0" smtClean="0">
                <a:solidFill>
                  <a:srgbClr val="0070C0"/>
                </a:solidFill>
              </a:rPr>
              <a:t>Я</a:t>
            </a:r>
          </a:p>
          <a:p>
            <a:pPr algn="ctr">
              <a:buNone/>
            </a:pPr>
            <a:endParaRPr lang="ru-RU" sz="6000" b="1" dirty="0" smtClean="0"/>
          </a:p>
          <a:p>
            <a:pPr algn="ctr">
              <a:buNone/>
            </a:pPr>
            <a:r>
              <a:rPr lang="ru-RU" sz="6000" b="1" dirty="0" smtClean="0">
                <a:solidFill>
                  <a:srgbClr val="0070C0"/>
                </a:solidFill>
              </a:rPr>
              <a:t>СЕМ</a:t>
            </a:r>
            <a:r>
              <a:rPr lang="ru-RU" sz="6000" b="1" dirty="0" smtClean="0">
                <a:solidFill>
                  <a:srgbClr val="FF0000"/>
                </a:solidFill>
              </a:rPr>
              <a:t>Ь</a:t>
            </a:r>
            <a:r>
              <a:rPr lang="ru-RU" sz="6000" b="1" u="sng" dirty="0" smtClean="0">
                <a:solidFill>
                  <a:srgbClr val="0070C0"/>
                </a:solidFill>
              </a:rPr>
              <a:t>Я</a:t>
            </a:r>
            <a:endParaRPr lang="ru-RU" sz="6000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071802" y="2143116"/>
            <a:ext cx="2786082" cy="10001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05177" y="188640"/>
            <a:ext cx="114967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42112" y="2420888"/>
            <a:ext cx="164019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</a:t>
            </a:r>
            <a:endParaRPr lang="ru-RU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323" y="260648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6331" y="2492896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ё</a:t>
            </a:r>
            <a:endParaRPr lang="ru-RU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059832" y="2132856"/>
          <a:ext cx="2759968" cy="10238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9984"/>
                <a:gridCol w="1379984"/>
              </a:tblGrid>
              <a:tr h="1023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3347864" y="2492896"/>
            <a:ext cx="8640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347864" y="2852936"/>
            <a:ext cx="8640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860032" y="2420888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979712" y="3356992"/>
            <a:ext cx="720080" cy="4320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6084168" y="1700808"/>
            <a:ext cx="648072" cy="4320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012160" y="3356992"/>
            <a:ext cx="720080" cy="504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907704" y="1628800"/>
            <a:ext cx="720080" cy="504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Форзац_1.jpg"/>
          <p:cNvPicPr>
            <a:picLocks noChangeAspect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6011863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4" descr="Форзац_2.jpg"/>
          <p:cNvPicPr>
            <a:picLocks noChangeAspect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4606925" y="0"/>
            <a:ext cx="4537075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3-tub-ru.yandex.net/i?id=210551464-30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260648"/>
            <a:ext cx="2808312" cy="3695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02" name="Picture 6" descr="http://im5-tub-ru.yandex.net/i?id=45809339-21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140968"/>
            <a:ext cx="2664296" cy="35366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04" name="Picture 8" descr="http://im3-tub-ru.yandex.net/i?id=256448609-59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260648"/>
            <a:ext cx="2040707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06" name="Picture 10" descr="http://im6-tub-ru.yandex.net/i?id=283846960-20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2564904"/>
            <a:ext cx="248427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8858312" cy="78581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Стихи о человеке и его словах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1214422"/>
            <a:ext cx="6143668" cy="535785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</a:t>
            </a:r>
            <a:r>
              <a:rPr lang="ru-RU" sz="3600" dirty="0" smtClean="0"/>
              <a:t>Слова бывают разные,</a:t>
            </a:r>
          </a:p>
          <a:p>
            <a:pPr algn="l"/>
            <a:r>
              <a:rPr lang="ru-RU" sz="3600" dirty="0" smtClean="0"/>
              <a:t> Слова бывают всякие,</a:t>
            </a:r>
          </a:p>
          <a:p>
            <a:pPr algn="l"/>
            <a:r>
              <a:rPr lang="ru-RU" sz="3600" dirty="0" smtClean="0"/>
              <a:t> Слова бывают ясные,</a:t>
            </a:r>
          </a:p>
          <a:p>
            <a:pPr algn="l"/>
            <a:r>
              <a:rPr lang="ru-RU" sz="3600" dirty="0" smtClean="0"/>
              <a:t> Твёрдые и мягкие,</a:t>
            </a:r>
          </a:p>
          <a:p>
            <a:pPr algn="l"/>
            <a:r>
              <a:rPr lang="ru-RU" sz="3600" dirty="0" smtClean="0"/>
              <a:t> Слова бывают смелые, </a:t>
            </a:r>
          </a:p>
          <a:p>
            <a:pPr algn="l"/>
            <a:r>
              <a:rPr lang="ru-RU" sz="3600" dirty="0" smtClean="0"/>
              <a:t> Упрямые. Суровые,</a:t>
            </a:r>
          </a:p>
          <a:p>
            <a:pPr algn="l"/>
            <a:r>
              <a:rPr lang="ru-RU" sz="3600" dirty="0" smtClean="0"/>
              <a:t> Но непременно дело</a:t>
            </a:r>
          </a:p>
          <a:p>
            <a:pPr algn="l"/>
            <a:r>
              <a:rPr lang="ru-RU" sz="3600" dirty="0" smtClean="0"/>
              <a:t> Стоит за каждым словом.</a:t>
            </a:r>
            <a:endParaRPr lang="ru-RU" sz="3600" dirty="0"/>
          </a:p>
        </p:txBody>
      </p:sp>
      <p:pic>
        <p:nvPicPr>
          <p:cNvPr id="4" name="Picture 16" descr="бабочк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770037">
            <a:off x="6879304" y="4390810"/>
            <a:ext cx="2709048" cy="2230009"/>
          </a:xfrm>
          <a:prstGeom prst="rect">
            <a:avLst/>
          </a:prstGeom>
          <a:noFill/>
        </p:spPr>
      </p:pic>
      <p:pic>
        <p:nvPicPr>
          <p:cNvPr id="6" name="Picture 13" descr="6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42908" y="4357694"/>
            <a:ext cx="2295525" cy="218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СТИХИ О ЧЕЛОВЕКЕ И ЕГО СЛОВАХ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857232"/>
            <a:ext cx="6572296" cy="6000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Много слов на свете,</a:t>
            </a:r>
          </a:p>
          <a:p>
            <a:pPr>
              <a:buNone/>
            </a:pPr>
            <a:r>
              <a:rPr lang="ru-RU" sz="3600" dirty="0" smtClean="0"/>
              <a:t>Много дел на свете,</a:t>
            </a:r>
          </a:p>
          <a:p>
            <a:pPr>
              <a:buNone/>
            </a:pPr>
            <a:r>
              <a:rPr lang="ru-RU" sz="3600" dirty="0" smtClean="0"/>
              <a:t>Если дела нету – </a:t>
            </a:r>
          </a:p>
          <a:p>
            <a:pPr>
              <a:buNone/>
            </a:pPr>
            <a:r>
              <a:rPr lang="ru-RU" sz="3600" dirty="0" smtClean="0"/>
              <a:t>Слово – это ветер.</a:t>
            </a:r>
          </a:p>
          <a:p>
            <a:pPr>
              <a:buNone/>
            </a:pPr>
            <a:r>
              <a:rPr lang="ru-RU" sz="3600" dirty="0" smtClean="0"/>
              <a:t>Слово улетает, </a:t>
            </a:r>
          </a:p>
          <a:p>
            <a:pPr>
              <a:buNone/>
            </a:pPr>
            <a:r>
              <a:rPr lang="ru-RU" sz="3600" dirty="0" smtClean="0"/>
              <a:t>Не поймаешь снова…</a:t>
            </a:r>
          </a:p>
          <a:p>
            <a:pPr>
              <a:buNone/>
            </a:pPr>
            <a:r>
              <a:rPr lang="ru-RU" sz="3600" dirty="0" smtClean="0"/>
              <a:t>Человек без дела – </a:t>
            </a:r>
          </a:p>
          <a:p>
            <a:pPr>
              <a:buNone/>
            </a:pPr>
            <a:r>
              <a:rPr lang="ru-RU" sz="3600" dirty="0" smtClean="0"/>
              <a:t>Человек без слова!</a:t>
            </a:r>
          </a:p>
          <a:p>
            <a:pPr>
              <a:buNone/>
            </a:pPr>
            <a:r>
              <a:rPr lang="ru-RU" sz="3600" dirty="0" smtClean="0"/>
              <a:t>                   </a:t>
            </a:r>
            <a:r>
              <a:rPr lang="ru-RU" dirty="0" smtClean="0"/>
              <a:t>С. Баруздин</a:t>
            </a:r>
          </a:p>
        </p:txBody>
      </p:sp>
      <p:pic>
        <p:nvPicPr>
          <p:cNvPr id="4" name="Picture 16" descr="бабочка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176647">
            <a:off x="6861847" y="4481853"/>
            <a:ext cx="2447136" cy="2014411"/>
          </a:xfrm>
          <a:prstGeom prst="rect">
            <a:avLst/>
          </a:prstGeom>
          <a:noFill/>
        </p:spPr>
      </p:pic>
      <p:pic>
        <p:nvPicPr>
          <p:cNvPr id="17" name="Picture 13" descr="6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143380"/>
            <a:ext cx="2295525" cy="218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Кроссворд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709160"/>
          </a:xfrm>
        </p:spPr>
        <p:txBody>
          <a:bodyPr/>
          <a:lstStyle/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endParaRPr lang="ru-RU" dirty="0"/>
          </a:p>
        </p:txBody>
      </p:sp>
      <p:pic>
        <p:nvPicPr>
          <p:cNvPr id="6" name="Picture 430" descr="C:\Documents and Settings\asus\Мои документы\Мои рисунки\Анимашки\Цветы\b3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196" y="214290"/>
            <a:ext cx="1447804" cy="1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30" descr="C:\Documents and Settings\asus\Мои документы\Мои рисунки\Анимашки\Цветы\b3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0"/>
            <a:ext cx="134272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office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071678"/>
            <a:ext cx="142876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43042" y="1571612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ysClr val="windowText" lastClr="000000"/>
                </a:solidFill>
              </a:rPr>
              <a:t>А     З      Б      У     </a:t>
            </a:r>
            <a:r>
              <a:rPr lang="ru-RU" sz="2400" b="1" dirty="0" smtClean="0">
                <a:solidFill>
                  <a:srgbClr val="FF0000"/>
                </a:solidFill>
              </a:rPr>
              <a:t>К 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    </a:t>
            </a:r>
            <a:r>
              <a:rPr lang="ru-RU" sz="2400" b="1" dirty="0" smtClean="0">
                <a:solidFill>
                  <a:schemeClr val="bg1"/>
                </a:solidFill>
              </a:rPr>
              <a:t>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4546" y="2214554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ysClr val="windowText" lastClr="000000"/>
                </a:solidFill>
              </a:rPr>
              <a:t>У     Ч      Е     </a:t>
            </a:r>
            <a:r>
              <a:rPr lang="ru-RU" sz="2400" b="1" dirty="0" smtClean="0">
                <a:solidFill>
                  <a:srgbClr val="FF0000"/>
                </a:solidFill>
              </a:rPr>
              <a:t>Н 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    И     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488" y="2857496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ysClr val="windowText" lastClr="000000"/>
                </a:solidFill>
              </a:rPr>
              <a:t>У     Ч     </a:t>
            </a:r>
            <a:r>
              <a:rPr lang="ru-RU" sz="2400" b="1" dirty="0" smtClean="0">
                <a:solidFill>
                  <a:srgbClr val="FF0000"/>
                </a:solidFill>
              </a:rPr>
              <a:t>И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     Т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    Е     Л      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3571876"/>
            <a:ext cx="514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Г     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Л    </a:t>
            </a:r>
            <a:r>
              <a:rPr lang="ru-RU" sz="2400" b="1" dirty="0" smtClean="0">
                <a:solidFill>
                  <a:schemeClr val="bg1"/>
                </a:solidFill>
              </a:rPr>
              <a:t> О     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Б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    У     С    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042" y="4286256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ysClr val="windowText" lastClr="000000"/>
                </a:solidFill>
              </a:rPr>
              <a:t>Б     У      К     В     </a:t>
            </a:r>
            <a:r>
              <a:rPr lang="ru-RU" sz="2400" b="1" dirty="0" smtClean="0">
                <a:solidFill>
                  <a:srgbClr val="FF0000"/>
                </a:solidFill>
              </a:rPr>
              <a:t>А 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    Р      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643702" y="357166"/>
          <a:ext cx="1790163" cy="365760"/>
        </p:xfrm>
        <a:graphic>
          <a:graphicData uri="http://schemas.openxmlformats.org/drawingml/2006/table">
            <a:tbl>
              <a:tblPr/>
              <a:tblGrid>
                <a:gridCol w="1790163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6" name="Picture 21" descr="6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96" y="5786454"/>
            <a:ext cx="1331500" cy="790578"/>
          </a:xfrm>
          <a:prstGeom prst="rect">
            <a:avLst/>
          </a:prstGeom>
          <a:noFill/>
        </p:spPr>
      </p:pic>
      <p:pic>
        <p:nvPicPr>
          <p:cNvPr id="27" name="Picture 430" descr="C:\Documents and Settings\asus\Мои документы\Мои рисунки\Анимашки\Цветы\b3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5500678"/>
            <a:ext cx="134272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Group 2"/>
          <p:cNvGraphicFramePr>
            <a:graphicFrameLocks noGrp="1"/>
          </p:cNvGraphicFramePr>
          <p:nvPr/>
        </p:nvGraphicFramePr>
        <p:xfrm>
          <a:off x="1500166" y="1428736"/>
          <a:ext cx="6096000" cy="3354389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571500"/>
                <a:gridCol w="647700"/>
                <a:gridCol w="609600"/>
                <a:gridCol w="609600"/>
                <a:gridCol w="647700"/>
                <a:gridCol w="571500"/>
                <a:gridCol w="609600"/>
              </a:tblGrid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78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noFill/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0.40542 C 0.12153 0.39223 0.11719 0.40634 0.12448 0.39293 C 0.13108 0.38067 0.12952 0.37813 0.14045 0.36957 C 0.1474 0.35685 0.154 0.35592 0.16424 0.34852 C 0.16754 0.34621 0.17032 0.34228 0.17379 0.33997 C 0.17674 0.33789 0.18021 0.33742 0.18334 0.3358 C 0.18959 0.33234 0.1967 0.32609 0.20226 0.321 C 0.20608 0.31753 0.21302 0.30851 0.21667 0.3062 C 0.22066 0.30389 0.22934 0.30181 0.22934 0.30204 C 0.23334 0.31846 0.22934 0.30019 0.23247 0.3358 C 0.23334 0.34575 0.23681 0.35592 0.23889 0.36541 C 0.24063 0.37304 0.24427 0.38275 0.25 0.38645 C 0.25278 0.3883 0.25625 0.38784 0.25938 0.38853 C 0.26667 0.39246 0.2724 0.39501 0.28004 0.39709 C 0.31407 0.39362 0.31077 0.39963 0.32934 0.38853 C 0.3375 0.38368 0.3441 0.37604 0.35157 0.36957 C 0.3632 0.35963 0.36337 0.36448 0.37223 0.35269 C 0.37952 0.34297 0.3842 0.33511 0.39445 0.33141 C 0.39966 0.32679 0.40452 0.32563 0.41025 0.32308 C 0.41077 0.32308 0.42726 0.3247 0.43091 0.32725 C 0.43941 0.33303 0.4448 0.34367 0.45469 0.34852 C 0.45851 0.35338 0.46285 0.35754 0.4658 0.36333 C 0.47084 0.37281 0.47535 0.38321 0.48004 0.39293 C 0.48125 0.3957 0.48438 0.39547 0.48646 0.39709 C 0.49757 0.40611 0.48802 0.40125 0.49757 0.40542 C 0.51719 0.40333 0.53664 0.40172 0.55625 0.39917 C 0.56927 0.39755 0.58125 0.38576 0.59271 0.37813 C 0.60261 0.3587 0.58698 0.38668 0.60365 0.36749 C 0.60573 0.36541 0.60573 0.36148 0.60712 0.35893 C 0.61632 0.34159 0.60712 0.36541 0.61667 0.34413 C 0.61841 0.33997 0.61927 0.33511 0.62136 0.33141 C 0.62778 0.32008 0.63351 0.31915 0.64045 0.31037 C 0.66146 0.31291 0.65903 0.31245 0.67535 0.32308 C 0.67813 0.33395 0.68646 0.33881 0.69271 0.34621 C 0.69931 0.35407 0.7033 0.36124 0.71025 0.36749 C 0.71355 0.37512 0.71684 0.38275 0.7198 0.39061 " pathEditMode="relative" rAng="0" ptsTypes="ffffffffff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1447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3806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dirty="0" smtClean="0"/>
              <a:t>Вот настал момент прощанья,</a:t>
            </a:r>
          </a:p>
          <a:p>
            <a:pPr>
              <a:buNone/>
            </a:pPr>
            <a:r>
              <a:rPr lang="ru-RU" sz="4400" dirty="0" smtClean="0"/>
              <a:t>Будет краткой наша речь:</a:t>
            </a:r>
          </a:p>
          <a:p>
            <a:pPr>
              <a:buNone/>
            </a:pPr>
            <a:r>
              <a:rPr lang="ru-RU" sz="4400" dirty="0" smtClean="0"/>
              <a:t>Поздравляем грамотеев,</a:t>
            </a:r>
          </a:p>
          <a:p>
            <a:pPr>
              <a:buNone/>
            </a:pPr>
            <a:r>
              <a:rPr lang="ru-RU" sz="4400" dirty="0" smtClean="0"/>
              <a:t>До счастливых новых встреч!</a:t>
            </a:r>
          </a:p>
          <a:p>
            <a:pPr>
              <a:buNone/>
            </a:pPr>
            <a:r>
              <a:rPr lang="ru-RU" sz="4400" dirty="0" smtClean="0"/>
              <a:t>Книг прекрасных очень много!!!</a:t>
            </a:r>
          </a:p>
          <a:p>
            <a:pPr>
              <a:buNone/>
            </a:pPr>
            <a:r>
              <a:rPr lang="ru-RU" sz="4400" dirty="0" smtClean="0"/>
              <a:t>Постарайтесь их беречь!</a:t>
            </a:r>
            <a:endParaRPr lang="ru-RU" sz="4400" dirty="0"/>
          </a:p>
        </p:txBody>
      </p:sp>
      <p:pic>
        <p:nvPicPr>
          <p:cNvPr id="7" name="Picture 23" descr="35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14950"/>
            <a:ext cx="1361384" cy="1643050"/>
          </a:xfrm>
          <a:prstGeom prst="rect">
            <a:avLst/>
          </a:prstGeom>
          <a:noFill/>
        </p:spPr>
      </p:pic>
      <p:pic>
        <p:nvPicPr>
          <p:cNvPr id="9" name="Picture 17" descr="2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6" y="4786322"/>
            <a:ext cx="1465310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Азбука\7987349_6743174_5435811_Zolushka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41569" y="6858000"/>
            <a:ext cx="2102431" cy="288606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49025">
            <a:off x="7525582" y="33549"/>
            <a:ext cx="7302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655530">
            <a:off x="7309682" y="870162"/>
            <a:ext cx="7302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90833">
            <a:off x="7812920" y="654262"/>
            <a:ext cx="1039812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49247">
            <a:off x="8359020" y="1014624"/>
            <a:ext cx="785812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167059">
            <a:off x="7093781" y="1916550"/>
            <a:ext cx="1039813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80215">
            <a:off x="8414582" y="2167149"/>
            <a:ext cx="7302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228901">
            <a:off x="7957382" y="1949662"/>
            <a:ext cx="785813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90833">
            <a:off x="7525582" y="2871831"/>
            <a:ext cx="1039813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49247">
            <a:off x="8173282" y="3592556"/>
            <a:ext cx="785813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655530">
            <a:off x="7452557" y="3376656"/>
            <a:ext cx="7302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49025">
            <a:off x="7741482" y="4240256"/>
            <a:ext cx="7302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3" descr="67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357694"/>
            <a:ext cx="2295525" cy="2181225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 rot="20752235">
            <a:off x="1768659" y="3021531"/>
            <a:ext cx="61206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 новых встреч!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404664"/>
            <a:ext cx="1800200" cy="24696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42" name="Picture 2" descr="http://stat16.privet.ru/lr/090c4a556394760d445fcf8f176fd30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260648"/>
            <a:ext cx="1944216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44" name="Picture 4" descr="http://im3-tub-ru.yandex.net/i?id=99885950-55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8144" y="620688"/>
            <a:ext cx="1872208" cy="25530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46" name="Picture 6" descr="http://im7-tub-ru.yandex.net/i?id=191212084-13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552" y="3573016"/>
            <a:ext cx="1944216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48" name="Picture 8" descr="http://im3-tub-ru.yandex.net/i?id=114622517-70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5856" y="3573016"/>
            <a:ext cx="1944216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50" name="Picture 10" descr="http://im7-tub-ru.yandex.net/i?id=569776134-59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84168" y="3861048"/>
            <a:ext cx="2664296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из передачи В гостях у сказки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628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832688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 Прапрадедовской порой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Встали буквы в четкий строй.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Строй как строй, да не простой,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Он зовется АЗБУКОЙ.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Первоучители словенские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3250" name="Picture 2" descr="C:\Documents and Settings\asus\Мои документы\Мои рисунки\Азбука\ib1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500174"/>
            <a:ext cx="2981325" cy="4286250"/>
          </a:xfrm>
          <a:prstGeom prst="rect">
            <a:avLst/>
          </a:prstGeom>
          <a:noFill/>
        </p:spPr>
      </p:pic>
      <p:pic>
        <p:nvPicPr>
          <p:cNvPr id="53251" name="Picture 3" descr="C:\Documents and Settings\asus\Мои документы\Мои рисунки\Азбука\итьбю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1412776"/>
            <a:ext cx="460851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Первоучители словенские</a:t>
            </a:r>
            <a:endParaRPr lang="ru-RU" dirty="0"/>
          </a:p>
        </p:txBody>
      </p:sp>
      <p:pic>
        <p:nvPicPr>
          <p:cNvPr id="55298" name="Picture 2" descr="C:\Documents and Settings\asus\Мои документы\Мои рисунки\Азбука\SerpZarKolomna11-120607_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4921" y="1600200"/>
            <a:ext cx="3383157" cy="4525963"/>
          </a:xfrm>
          <a:prstGeom prst="rect">
            <a:avLst/>
          </a:prstGeom>
          <a:noFill/>
        </p:spPr>
      </p:pic>
      <p:pic>
        <p:nvPicPr>
          <p:cNvPr id="55299" name="Picture 3" descr="C:\Documents and Settings\asus\Мои документы\Мои рисунки\Азбука\87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04394" y="1928802"/>
            <a:ext cx="3453820" cy="3789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Церковно-славянская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и современная  АЗБУКИ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9" name="Picture 2" descr="http://media.desura.com/cache/images/groups/1/3/2827/thumb_940x3000/slavyane-azbuk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785926"/>
            <a:ext cx="5000660" cy="4714908"/>
          </a:xfrm>
          <a:prstGeom prst="rect">
            <a:avLst/>
          </a:prstGeom>
          <a:noFill/>
        </p:spPr>
      </p:pic>
      <p:pic>
        <p:nvPicPr>
          <p:cNvPr id="5" name="Picture 2" descr="http://www.mir-igrushki.ru/published/publicdata/NEW/attachments/SC/products_pictures/LS13_en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2143116"/>
            <a:ext cx="3214710" cy="2512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АЗ</a:t>
            </a:r>
            <a:r>
              <a:rPr lang="ru-RU" sz="6000" i="1" dirty="0" smtClean="0">
                <a:solidFill>
                  <a:srgbClr val="0070C0"/>
                </a:solidFill>
              </a:rPr>
              <a:t>БУКА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chemeClr val="bg1"/>
                </a:solidFill>
              </a:rPr>
              <a:t>А 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6000" b="1" i="1" u="sng" dirty="0" smtClean="0">
                <a:solidFill>
                  <a:schemeClr val="bg1"/>
                </a:solidFill>
              </a:rPr>
              <a:t>(АЗ)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chemeClr val="bg1"/>
                </a:solidFill>
              </a:rPr>
              <a:t>Господь тебе подарок сделал навсегда: 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Когда тебя покрыла крестильная  вода,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Ты вышел из купели - и в этот самый миг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Святой хранитель-</a:t>
            </a:r>
            <a:r>
              <a:rPr lang="ru-RU" sz="2200" b="1" dirty="0" smtClean="0">
                <a:solidFill>
                  <a:srgbClr val="FF0000"/>
                </a:solidFill>
              </a:rPr>
              <a:t>АНГЕЛ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к душе твоей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приник</a:t>
            </a:r>
            <a:endParaRPr lang="ru-RU" sz="2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Б </a:t>
            </a:r>
            <a:r>
              <a:rPr lang="ru-RU" sz="5400" b="1" i="1" u="sng" dirty="0" smtClean="0">
                <a:solidFill>
                  <a:schemeClr val="bg1"/>
                </a:solidFill>
              </a:rPr>
              <a:t>БУКИ)</a:t>
            </a:r>
          </a:p>
          <a:p>
            <a:pPr lvl="2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chemeClr val="bg1"/>
                </a:solidFill>
              </a:rPr>
              <a:t>Буквы </a:t>
            </a:r>
            <a:r>
              <a:rPr lang="ru-RU" sz="1800" dirty="0" smtClean="0">
                <a:solidFill>
                  <a:schemeClr val="bg1"/>
                </a:solidFill>
              </a:rPr>
              <a:t>надо изучать,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Чтобы </a:t>
            </a:r>
            <a:r>
              <a:rPr lang="ru-RU" sz="1800" b="1" dirty="0" smtClean="0">
                <a:solidFill>
                  <a:schemeClr val="bg1"/>
                </a:solidFill>
              </a:rPr>
              <a:t>Библию </a:t>
            </a:r>
            <a:r>
              <a:rPr lang="ru-RU" sz="1800" dirty="0" smtClean="0">
                <a:solidFill>
                  <a:schemeClr val="bg1"/>
                </a:solidFill>
              </a:rPr>
              <a:t>читать.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Стоит лишь её раскрыть -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Станешь с </a:t>
            </a:r>
            <a:r>
              <a:rPr lang="ru-RU" sz="1800" b="1" dirty="0" smtClean="0">
                <a:solidFill>
                  <a:schemeClr val="bg1"/>
                </a:solidFill>
              </a:rPr>
              <a:t>Богом </a:t>
            </a:r>
            <a:r>
              <a:rPr lang="ru-RU" sz="1800" dirty="0" smtClean="0">
                <a:solidFill>
                  <a:schemeClr val="bg1"/>
                </a:solidFill>
              </a:rPr>
              <a:t>говорить.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Благ </a:t>
            </a:r>
            <a:r>
              <a:rPr lang="ru-RU" sz="1800" dirty="0" smtClean="0">
                <a:solidFill>
                  <a:schemeClr val="bg1"/>
                </a:solidFill>
              </a:rPr>
              <a:t>Господь, и Он покажет,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Как нам </a:t>
            </a:r>
            <a:r>
              <a:rPr lang="ru-RU" sz="1800" b="1" dirty="0" smtClean="0">
                <a:solidFill>
                  <a:schemeClr val="bg1"/>
                </a:solidFill>
              </a:rPr>
              <a:t>ближнего </a:t>
            </a:r>
            <a:r>
              <a:rPr lang="ru-RU" sz="1800" dirty="0" smtClean="0">
                <a:solidFill>
                  <a:schemeClr val="bg1"/>
                </a:solidFill>
              </a:rPr>
              <a:t>любить,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Притчу мудрую расскажет,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И научит вечно жить.</a:t>
            </a:r>
          </a:p>
          <a:p>
            <a:endParaRPr lang="ru-RU" dirty="0"/>
          </a:p>
        </p:txBody>
      </p:sp>
      <p:pic>
        <p:nvPicPr>
          <p:cNvPr id="5" name="Picture 2" descr="http://im3-tub-ru.yandex.net/i?id=139774082-25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5214950"/>
            <a:ext cx="2090276" cy="1500198"/>
          </a:xfrm>
          <a:prstGeom prst="rect">
            <a:avLst/>
          </a:prstGeom>
          <a:noFill/>
        </p:spPr>
      </p:pic>
      <p:pic>
        <p:nvPicPr>
          <p:cNvPr id="6" name="Picture 2" descr="http://im0-tub-ru.yandex.net/i?id=258403314-41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2428868"/>
            <a:ext cx="1214446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1247</TotalTime>
  <Words>398</Words>
  <Application>Microsoft Office PowerPoint</Application>
  <PresentationFormat>Экран (4:3)</PresentationFormat>
  <Paragraphs>204</Paragraphs>
  <Slides>35</Slides>
  <Notes>7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Апекс</vt:lpstr>
      <vt:lpstr>     Прощание с букварём!</vt:lpstr>
      <vt:lpstr> Букварь-  книга первая моя!</vt:lpstr>
      <vt:lpstr>Слайд 3</vt:lpstr>
      <vt:lpstr>Слайд 4</vt:lpstr>
      <vt:lpstr>Слайд 5</vt:lpstr>
      <vt:lpstr>Первоучители словенские</vt:lpstr>
      <vt:lpstr>Первоучители словенские</vt:lpstr>
      <vt:lpstr>Церковно-славянская  и современная  АЗБУКИ</vt:lpstr>
      <vt:lpstr>АЗБУКА</vt:lpstr>
      <vt:lpstr>Из истории букварей</vt:lpstr>
      <vt:lpstr>Из истории букварей</vt:lpstr>
      <vt:lpstr> Букварь в наши дни</vt:lpstr>
      <vt:lpstr>Буква заблудилась</vt:lpstr>
      <vt:lpstr>Слайд 14</vt:lpstr>
      <vt:lpstr>Слайд 15</vt:lpstr>
      <vt:lpstr>Слайд 16</vt:lpstr>
      <vt:lpstr>  ЕЖЫ ЕРШЫ  ЩЮКИ ЧЯЙКИ ВОЛЧЯТА</vt:lpstr>
      <vt:lpstr> Запомни!!!</vt:lpstr>
      <vt:lpstr>  ЕЖИ                 ЕРШИ  ЩУКИ                ЧАЙКИ ВОЛЧАТА</vt:lpstr>
      <vt:lpstr>Слайд 20</vt:lpstr>
      <vt:lpstr>Слайд 21</vt:lpstr>
      <vt:lpstr>Слайд 22</vt:lpstr>
      <vt:lpstr>Слайд 23</vt:lpstr>
      <vt:lpstr>Слайд 24</vt:lpstr>
      <vt:lpstr> Отгадай загадку.</vt:lpstr>
      <vt:lpstr>Слайд 26</vt:lpstr>
      <vt:lpstr>Пословицы и поговорки</vt:lpstr>
      <vt:lpstr>ПРЕДУПРЕДИТЕЛИ Ъ \ Ь</vt:lpstr>
      <vt:lpstr>Слайд 29</vt:lpstr>
      <vt:lpstr>Слайд 30</vt:lpstr>
      <vt:lpstr>Стихи о человеке и его словах</vt:lpstr>
      <vt:lpstr>СТИХИ О ЧЕЛОВЕКЕ И ЕГО СЛОВАХ</vt:lpstr>
      <vt:lpstr>Кроссворд</vt:lpstr>
      <vt:lpstr> 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Прощание с Азбукой</dc:title>
  <dc:creator>asus</dc:creator>
  <cp:lastModifiedBy>RePack by SPecialiST</cp:lastModifiedBy>
  <cp:revision>126</cp:revision>
  <dcterms:created xsi:type="dcterms:W3CDTF">2009-03-07T11:49:05Z</dcterms:created>
  <dcterms:modified xsi:type="dcterms:W3CDTF">2014-02-13T16:05:57Z</dcterms:modified>
</cp:coreProperties>
</file>