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  <p:sldMasterId id="2147483756" r:id="rId4"/>
  </p:sldMasterIdLst>
  <p:sldIdLst>
    <p:sldId id="256" r:id="rId5"/>
    <p:sldId id="257" r:id="rId6"/>
    <p:sldId id="265" r:id="rId7"/>
    <p:sldId id="266" r:id="rId8"/>
    <p:sldId id="267" r:id="rId9"/>
    <p:sldId id="268" r:id="rId10"/>
    <p:sldId id="269" r:id="rId11"/>
    <p:sldId id="270" r:id="rId12"/>
    <p:sldId id="258" r:id="rId13"/>
    <p:sldId id="272" r:id="rId14"/>
    <p:sldId id="273" r:id="rId15"/>
    <p:sldId id="274" r:id="rId16"/>
    <p:sldId id="271" r:id="rId17"/>
    <p:sldId id="275" r:id="rId18"/>
    <p:sldId id="276" r:id="rId19"/>
    <p:sldId id="277" r:id="rId20"/>
    <p:sldId id="278" r:id="rId21"/>
    <p:sldId id="259" r:id="rId22"/>
    <p:sldId id="280" r:id="rId23"/>
    <p:sldId id="281" r:id="rId24"/>
    <p:sldId id="282" r:id="rId25"/>
    <p:sldId id="279" r:id="rId26"/>
    <p:sldId id="283" r:id="rId27"/>
    <p:sldId id="284" r:id="rId28"/>
    <p:sldId id="285" r:id="rId29"/>
    <p:sldId id="260" r:id="rId30"/>
    <p:sldId id="286" r:id="rId31"/>
    <p:sldId id="287" r:id="rId32"/>
    <p:sldId id="288" r:id="rId33"/>
    <p:sldId id="261" r:id="rId34"/>
    <p:sldId id="289" r:id="rId35"/>
    <p:sldId id="290" r:id="rId36"/>
    <p:sldId id="291" r:id="rId37"/>
    <p:sldId id="262" r:id="rId38"/>
    <p:sldId id="292" r:id="rId39"/>
    <p:sldId id="293" r:id="rId40"/>
    <p:sldId id="294" r:id="rId41"/>
    <p:sldId id="263" r:id="rId42"/>
    <p:sldId id="295" r:id="rId43"/>
    <p:sldId id="264" r:id="rId44"/>
    <p:sldId id="296" r:id="rId45"/>
    <p:sldId id="297" r:id="rId46"/>
    <p:sldId id="298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650B"/>
    <a:srgbClr val="FF6600"/>
    <a:srgbClr val="FF9933"/>
    <a:srgbClr val="008000"/>
    <a:srgbClr val="009999"/>
    <a:srgbClr val="0A0AB6"/>
    <a:srgbClr val="FFFF66"/>
    <a:srgbClr val="CC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7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D07060-91C1-48BD-AACF-2C9487F8C3D0}" type="doc">
      <dgm:prSet loTypeId="urn:microsoft.com/office/officeart/2005/8/layout/orgChart1" loCatId="hierarchy" qsTypeId="urn:microsoft.com/office/officeart/2005/8/quickstyle/simple1#2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0364D95E-022D-445B-812A-BC0DCC95DB79}">
      <dgm:prSet phldrT="[Текст]" custT="1"/>
      <dgm:spPr/>
      <dgm:t>
        <a:bodyPr/>
        <a:lstStyle/>
        <a:p>
          <a:r>
            <a:rPr lang="ru-RU" sz="4000" b="1" dirty="0" smtClean="0">
              <a:solidFill>
                <a:schemeClr val="accent3">
                  <a:lumMod val="25000"/>
                </a:schemeClr>
              </a:solidFill>
            </a:rPr>
            <a:t>Речь</a:t>
          </a:r>
          <a:endParaRPr lang="ru-RU" sz="4000" b="1" dirty="0">
            <a:solidFill>
              <a:schemeClr val="accent3">
                <a:lumMod val="25000"/>
              </a:schemeClr>
            </a:solidFill>
          </a:endParaRPr>
        </a:p>
      </dgm:t>
    </dgm:pt>
    <dgm:pt modelId="{FCB624B6-FE5A-4D67-99B9-9C3C777A23AA}" type="parTrans" cxnId="{15A6A88D-8E10-445B-A136-9DEE72ABDBAC}">
      <dgm:prSet/>
      <dgm:spPr/>
      <dgm:t>
        <a:bodyPr/>
        <a:lstStyle/>
        <a:p>
          <a:endParaRPr lang="ru-RU"/>
        </a:p>
      </dgm:t>
    </dgm:pt>
    <dgm:pt modelId="{691EEFEC-6AD5-4507-9984-64D5EF7E9945}" type="sibTrans" cxnId="{15A6A88D-8E10-445B-A136-9DEE72ABDBAC}">
      <dgm:prSet/>
      <dgm:spPr/>
      <dgm:t>
        <a:bodyPr/>
        <a:lstStyle/>
        <a:p>
          <a:endParaRPr lang="ru-RU"/>
        </a:p>
      </dgm:t>
    </dgm:pt>
    <dgm:pt modelId="{3F9D0C28-6AA7-49D1-93C7-2D4EB0E6C7F7}">
      <dgm:prSet phldrT="[Текст]"/>
      <dgm:spPr/>
      <dgm:t>
        <a:bodyPr/>
        <a:lstStyle/>
        <a:p>
          <a:r>
            <a:rPr lang="ru-RU" dirty="0" smtClean="0"/>
            <a:t>Речь устная</a:t>
          </a:r>
        </a:p>
        <a:p>
          <a:r>
            <a:rPr lang="ru-RU" dirty="0" smtClean="0">
              <a:solidFill>
                <a:srgbClr val="0070C0"/>
              </a:solidFill>
            </a:rPr>
            <a:t>(говорю – слушаю)</a:t>
          </a:r>
        </a:p>
        <a:p>
          <a:r>
            <a:rPr lang="ru-RU" dirty="0" smtClean="0"/>
            <a:t>звуки речи</a:t>
          </a:r>
          <a:endParaRPr lang="ru-RU" dirty="0"/>
        </a:p>
      </dgm:t>
    </dgm:pt>
    <dgm:pt modelId="{C58243E7-7F0F-4E7C-A908-0AA5D55BC9AA}" type="parTrans" cxnId="{4722EF4D-1C76-48EC-9FE0-A5FAF1D5691E}">
      <dgm:prSet/>
      <dgm:spPr/>
      <dgm:t>
        <a:bodyPr/>
        <a:lstStyle/>
        <a:p>
          <a:endParaRPr lang="ru-RU" dirty="0"/>
        </a:p>
      </dgm:t>
    </dgm:pt>
    <dgm:pt modelId="{4A7C9D41-F9AF-48B3-96F1-8F970791B8F6}" type="sibTrans" cxnId="{4722EF4D-1C76-48EC-9FE0-A5FAF1D5691E}">
      <dgm:prSet/>
      <dgm:spPr/>
      <dgm:t>
        <a:bodyPr/>
        <a:lstStyle/>
        <a:p>
          <a:endParaRPr lang="ru-RU"/>
        </a:p>
      </dgm:t>
    </dgm:pt>
    <dgm:pt modelId="{34403E78-6060-4C75-ADA9-177BAC628060}">
      <dgm:prSet phldrT="[Текст]"/>
      <dgm:spPr/>
      <dgm:t>
        <a:bodyPr/>
        <a:lstStyle/>
        <a:p>
          <a:r>
            <a:rPr lang="ru-RU" dirty="0" smtClean="0"/>
            <a:t>Речь письменная</a:t>
          </a:r>
        </a:p>
        <a:p>
          <a:r>
            <a:rPr lang="ru-RU" dirty="0" smtClean="0">
              <a:solidFill>
                <a:srgbClr val="0070C0"/>
              </a:solidFill>
            </a:rPr>
            <a:t>(читаю – пишу)</a:t>
          </a:r>
        </a:p>
        <a:p>
          <a:r>
            <a:rPr lang="ru-RU" dirty="0" smtClean="0"/>
            <a:t>буквы</a:t>
          </a:r>
          <a:endParaRPr lang="ru-RU" dirty="0"/>
        </a:p>
      </dgm:t>
    </dgm:pt>
    <dgm:pt modelId="{A3CF56FC-66E8-4E7F-98B5-0F31E1DEB884}" type="parTrans" cxnId="{639DF5E2-6C43-4255-8DE7-C4504A7D1715}">
      <dgm:prSet/>
      <dgm:spPr/>
      <dgm:t>
        <a:bodyPr/>
        <a:lstStyle/>
        <a:p>
          <a:endParaRPr lang="ru-RU" dirty="0"/>
        </a:p>
      </dgm:t>
    </dgm:pt>
    <dgm:pt modelId="{E185EA44-5CC3-4BF0-9371-E303498727F8}" type="sibTrans" cxnId="{639DF5E2-6C43-4255-8DE7-C4504A7D1715}">
      <dgm:prSet/>
      <dgm:spPr/>
      <dgm:t>
        <a:bodyPr/>
        <a:lstStyle/>
        <a:p>
          <a:endParaRPr lang="ru-RU"/>
        </a:p>
      </dgm:t>
    </dgm:pt>
    <dgm:pt modelId="{17337BBC-64CB-4429-BB53-C368383D7395}" type="pres">
      <dgm:prSet presAssocID="{00D07060-91C1-48BD-AACF-2C9487F8C3D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9067945-8FD6-4142-B713-A04506A1EA25}" type="pres">
      <dgm:prSet presAssocID="{0364D95E-022D-445B-812A-BC0DCC95DB79}" presName="hierRoot1" presStyleCnt="0">
        <dgm:presLayoutVars>
          <dgm:hierBranch val="init"/>
        </dgm:presLayoutVars>
      </dgm:prSet>
      <dgm:spPr/>
    </dgm:pt>
    <dgm:pt modelId="{6EABF6B3-A989-4730-8B8E-D18624908440}" type="pres">
      <dgm:prSet presAssocID="{0364D95E-022D-445B-812A-BC0DCC95DB79}" presName="rootComposite1" presStyleCnt="0"/>
      <dgm:spPr/>
    </dgm:pt>
    <dgm:pt modelId="{A1906184-E525-4623-B4B9-68E71494316E}" type="pres">
      <dgm:prSet presAssocID="{0364D95E-022D-445B-812A-BC0DCC95DB7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251067-B19B-40FD-81A3-3F86A5A924BC}" type="pres">
      <dgm:prSet presAssocID="{0364D95E-022D-445B-812A-BC0DCC95DB7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ADEF375-D557-4FFB-BBE1-D082ADD1C2C4}" type="pres">
      <dgm:prSet presAssocID="{0364D95E-022D-445B-812A-BC0DCC95DB79}" presName="hierChild2" presStyleCnt="0"/>
      <dgm:spPr/>
    </dgm:pt>
    <dgm:pt modelId="{60BD0F9C-91EB-4CCD-B8EB-FD821562BB4B}" type="pres">
      <dgm:prSet presAssocID="{C58243E7-7F0F-4E7C-A908-0AA5D55BC9AA}" presName="Name37" presStyleLbl="parChTrans1D2" presStyleIdx="0" presStyleCnt="2"/>
      <dgm:spPr/>
      <dgm:t>
        <a:bodyPr/>
        <a:lstStyle/>
        <a:p>
          <a:endParaRPr lang="ru-RU"/>
        </a:p>
      </dgm:t>
    </dgm:pt>
    <dgm:pt modelId="{7ECE2E0F-3366-4EB0-9D84-577C707FEA56}" type="pres">
      <dgm:prSet presAssocID="{3F9D0C28-6AA7-49D1-93C7-2D4EB0E6C7F7}" presName="hierRoot2" presStyleCnt="0">
        <dgm:presLayoutVars>
          <dgm:hierBranch val="init"/>
        </dgm:presLayoutVars>
      </dgm:prSet>
      <dgm:spPr/>
    </dgm:pt>
    <dgm:pt modelId="{D59BC69D-3952-40F2-BB43-EFF3CF396ED4}" type="pres">
      <dgm:prSet presAssocID="{3F9D0C28-6AA7-49D1-93C7-2D4EB0E6C7F7}" presName="rootComposite" presStyleCnt="0"/>
      <dgm:spPr/>
    </dgm:pt>
    <dgm:pt modelId="{A0C69B74-231A-4D1D-8A8D-0E1DE95CF56F}" type="pres">
      <dgm:prSet presAssocID="{3F9D0C28-6AA7-49D1-93C7-2D4EB0E6C7F7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24FEED-3859-4EF2-BF5F-A64F970AC4BE}" type="pres">
      <dgm:prSet presAssocID="{3F9D0C28-6AA7-49D1-93C7-2D4EB0E6C7F7}" presName="rootConnector" presStyleLbl="node2" presStyleIdx="0" presStyleCnt="2"/>
      <dgm:spPr/>
      <dgm:t>
        <a:bodyPr/>
        <a:lstStyle/>
        <a:p>
          <a:endParaRPr lang="ru-RU"/>
        </a:p>
      </dgm:t>
    </dgm:pt>
    <dgm:pt modelId="{1851A9AF-8C4C-4808-BD7D-60543A43FA43}" type="pres">
      <dgm:prSet presAssocID="{3F9D0C28-6AA7-49D1-93C7-2D4EB0E6C7F7}" presName="hierChild4" presStyleCnt="0"/>
      <dgm:spPr/>
    </dgm:pt>
    <dgm:pt modelId="{952C47C3-B274-4120-9884-5CB46927B2FE}" type="pres">
      <dgm:prSet presAssocID="{3F9D0C28-6AA7-49D1-93C7-2D4EB0E6C7F7}" presName="hierChild5" presStyleCnt="0"/>
      <dgm:spPr/>
    </dgm:pt>
    <dgm:pt modelId="{26B0CF1F-987A-475B-A6B8-5ACDD988CD1D}" type="pres">
      <dgm:prSet presAssocID="{A3CF56FC-66E8-4E7F-98B5-0F31E1DEB884}" presName="Name37" presStyleLbl="parChTrans1D2" presStyleIdx="1" presStyleCnt="2"/>
      <dgm:spPr/>
      <dgm:t>
        <a:bodyPr/>
        <a:lstStyle/>
        <a:p>
          <a:endParaRPr lang="ru-RU"/>
        </a:p>
      </dgm:t>
    </dgm:pt>
    <dgm:pt modelId="{C9D3C704-BB28-4B8F-898A-131629FF5C4A}" type="pres">
      <dgm:prSet presAssocID="{34403E78-6060-4C75-ADA9-177BAC628060}" presName="hierRoot2" presStyleCnt="0">
        <dgm:presLayoutVars>
          <dgm:hierBranch val="init"/>
        </dgm:presLayoutVars>
      </dgm:prSet>
      <dgm:spPr/>
    </dgm:pt>
    <dgm:pt modelId="{FD8A3CD5-6873-4EFB-8E4F-96F342F66F8B}" type="pres">
      <dgm:prSet presAssocID="{34403E78-6060-4C75-ADA9-177BAC628060}" presName="rootComposite" presStyleCnt="0"/>
      <dgm:spPr/>
    </dgm:pt>
    <dgm:pt modelId="{20D320DF-3E3A-4058-A7BF-EFDB03BB1D9E}" type="pres">
      <dgm:prSet presAssocID="{34403E78-6060-4C75-ADA9-177BAC62806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3E9F60-352E-4C71-B069-7D1E5C1BB574}" type="pres">
      <dgm:prSet presAssocID="{34403E78-6060-4C75-ADA9-177BAC628060}" presName="rootConnector" presStyleLbl="node2" presStyleIdx="1" presStyleCnt="2"/>
      <dgm:spPr/>
      <dgm:t>
        <a:bodyPr/>
        <a:lstStyle/>
        <a:p>
          <a:endParaRPr lang="ru-RU"/>
        </a:p>
      </dgm:t>
    </dgm:pt>
    <dgm:pt modelId="{C7AE2C67-E0E9-4B96-94AE-B392EA9D2887}" type="pres">
      <dgm:prSet presAssocID="{34403E78-6060-4C75-ADA9-177BAC628060}" presName="hierChild4" presStyleCnt="0"/>
      <dgm:spPr/>
    </dgm:pt>
    <dgm:pt modelId="{ACAC6B31-2E10-427E-9685-96BEED7BE221}" type="pres">
      <dgm:prSet presAssocID="{34403E78-6060-4C75-ADA9-177BAC628060}" presName="hierChild5" presStyleCnt="0"/>
      <dgm:spPr/>
    </dgm:pt>
    <dgm:pt modelId="{2C7E3B3F-AE9C-4678-AB8A-39037C6EE40E}" type="pres">
      <dgm:prSet presAssocID="{0364D95E-022D-445B-812A-BC0DCC95DB79}" presName="hierChild3" presStyleCnt="0"/>
      <dgm:spPr/>
    </dgm:pt>
  </dgm:ptLst>
  <dgm:cxnLst>
    <dgm:cxn modelId="{6D4574FA-D8A6-4E13-9998-7344C41CA75A}" type="presOf" srcId="{A3CF56FC-66E8-4E7F-98B5-0F31E1DEB884}" destId="{26B0CF1F-987A-475B-A6B8-5ACDD988CD1D}" srcOrd="0" destOrd="0" presId="urn:microsoft.com/office/officeart/2005/8/layout/orgChart1"/>
    <dgm:cxn modelId="{491AA03B-DFD4-4FA6-AF89-D28CFB49B6AA}" type="presOf" srcId="{0364D95E-022D-445B-812A-BC0DCC95DB79}" destId="{70251067-B19B-40FD-81A3-3F86A5A924BC}" srcOrd="1" destOrd="0" presId="urn:microsoft.com/office/officeart/2005/8/layout/orgChart1"/>
    <dgm:cxn modelId="{B8E08F37-463A-493A-BA2F-CA8C8C098B5C}" type="presOf" srcId="{34403E78-6060-4C75-ADA9-177BAC628060}" destId="{8E3E9F60-352E-4C71-B069-7D1E5C1BB574}" srcOrd="1" destOrd="0" presId="urn:microsoft.com/office/officeart/2005/8/layout/orgChart1"/>
    <dgm:cxn modelId="{DCAF9F51-2986-4A36-8B62-137F2A8A19EB}" type="presOf" srcId="{3F9D0C28-6AA7-49D1-93C7-2D4EB0E6C7F7}" destId="{A0C69B74-231A-4D1D-8A8D-0E1DE95CF56F}" srcOrd="0" destOrd="0" presId="urn:microsoft.com/office/officeart/2005/8/layout/orgChart1"/>
    <dgm:cxn modelId="{15A6A88D-8E10-445B-A136-9DEE72ABDBAC}" srcId="{00D07060-91C1-48BD-AACF-2C9487F8C3D0}" destId="{0364D95E-022D-445B-812A-BC0DCC95DB79}" srcOrd="0" destOrd="0" parTransId="{FCB624B6-FE5A-4D67-99B9-9C3C777A23AA}" sibTransId="{691EEFEC-6AD5-4507-9984-64D5EF7E9945}"/>
    <dgm:cxn modelId="{7BFD20C2-A330-4633-8458-0096689B887C}" type="presOf" srcId="{C58243E7-7F0F-4E7C-A908-0AA5D55BC9AA}" destId="{60BD0F9C-91EB-4CCD-B8EB-FD821562BB4B}" srcOrd="0" destOrd="0" presId="urn:microsoft.com/office/officeart/2005/8/layout/orgChart1"/>
    <dgm:cxn modelId="{C88FE129-2AF7-4EAA-91FD-DAE89D03930B}" type="presOf" srcId="{0364D95E-022D-445B-812A-BC0DCC95DB79}" destId="{A1906184-E525-4623-B4B9-68E71494316E}" srcOrd="0" destOrd="0" presId="urn:microsoft.com/office/officeart/2005/8/layout/orgChart1"/>
    <dgm:cxn modelId="{4722EF4D-1C76-48EC-9FE0-A5FAF1D5691E}" srcId="{0364D95E-022D-445B-812A-BC0DCC95DB79}" destId="{3F9D0C28-6AA7-49D1-93C7-2D4EB0E6C7F7}" srcOrd="0" destOrd="0" parTransId="{C58243E7-7F0F-4E7C-A908-0AA5D55BC9AA}" sibTransId="{4A7C9D41-F9AF-48B3-96F1-8F970791B8F6}"/>
    <dgm:cxn modelId="{639DF5E2-6C43-4255-8DE7-C4504A7D1715}" srcId="{0364D95E-022D-445B-812A-BC0DCC95DB79}" destId="{34403E78-6060-4C75-ADA9-177BAC628060}" srcOrd="1" destOrd="0" parTransId="{A3CF56FC-66E8-4E7F-98B5-0F31E1DEB884}" sibTransId="{E185EA44-5CC3-4BF0-9371-E303498727F8}"/>
    <dgm:cxn modelId="{0C2E1EC1-240A-4059-9979-E8CC250521C4}" type="presOf" srcId="{3F9D0C28-6AA7-49D1-93C7-2D4EB0E6C7F7}" destId="{A224FEED-3859-4EF2-BF5F-A64F970AC4BE}" srcOrd="1" destOrd="0" presId="urn:microsoft.com/office/officeart/2005/8/layout/orgChart1"/>
    <dgm:cxn modelId="{07585E6C-D446-48F2-BB38-E1F87EBDE904}" type="presOf" srcId="{00D07060-91C1-48BD-AACF-2C9487F8C3D0}" destId="{17337BBC-64CB-4429-BB53-C368383D7395}" srcOrd="0" destOrd="0" presId="urn:microsoft.com/office/officeart/2005/8/layout/orgChart1"/>
    <dgm:cxn modelId="{B0746DC3-B3E1-4439-A8AE-94E1531F44D1}" type="presOf" srcId="{34403E78-6060-4C75-ADA9-177BAC628060}" destId="{20D320DF-3E3A-4058-A7BF-EFDB03BB1D9E}" srcOrd="0" destOrd="0" presId="urn:microsoft.com/office/officeart/2005/8/layout/orgChart1"/>
    <dgm:cxn modelId="{FC9DC53A-8527-4403-9172-E4E482806F49}" type="presParOf" srcId="{17337BBC-64CB-4429-BB53-C368383D7395}" destId="{19067945-8FD6-4142-B713-A04506A1EA25}" srcOrd="0" destOrd="0" presId="urn:microsoft.com/office/officeart/2005/8/layout/orgChart1"/>
    <dgm:cxn modelId="{50982231-CBF0-404B-B8EE-A367077F978D}" type="presParOf" srcId="{19067945-8FD6-4142-B713-A04506A1EA25}" destId="{6EABF6B3-A989-4730-8B8E-D18624908440}" srcOrd="0" destOrd="0" presId="urn:microsoft.com/office/officeart/2005/8/layout/orgChart1"/>
    <dgm:cxn modelId="{76CCFA8C-B499-4AA0-BF54-098A978E0B4C}" type="presParOf" srcId="{6EABF6B3-A989-4730-8B8E-D18624908440}" destId="{A1906184-E525-4623-B4B9-68E71494316E}" srcOrd="0" destOrd="0" presId="urn:microsoft.com/office/officeart/2005/8/layout/orgChart1"/>
    <dgm:cxn modelId="{D7E7E320-B749-466A-A45E-F294C726E22B}" type="presParOf" srcId="{6EABF6B3-A989-4730-8B8E-D18624908440}" destId="{70251067-B19B-40FD-81A3-3F86A5A924BC}" srcOrd="1" destOrd="0" presId="urn:microsoft.com/office/officeart/2005/8/layout/orgChart1"/>
    <dgm:cxn modelId="{65A66E3B-F6BB-4BF9-A681-6526F0011533}" type="presParOf" srcId="{19067945-8FD6-4142-B713-A04506A1EA25}" destId="{3ADEF375-D557-4FFB-BBE1-D082ADD1C2C4}" srcOrd="1" destOrd="0" presId="urn:microsoft.com/office/officeart/2005/8/layout/orgChart1"/>
    <dgm:cxn modelId="{80EF34F2-B478-4C45-B28B-7BFBB638722A}" type="presParOf" srcId="{3ADEF375-D557-4FFB-BBE1-D082ADD1C2C4}" destId="{60BD0F9C-91EB-4CCD-B8EB-FD821562BB4B}" srcOrd="0" destOrd="0" presId="urn:microsoft.com/office/officeart/2005/8/layout/orgChart1"/>
    <dgm:cxn modelId="{F0655DC0-6DAE-4C8F-9C06-803846985BC6}" type="presParOf" srcId="{3ADEF375-D557-4FFB-BBE1-D082ADD1C2C4}" destId="{7ECE2E0F-3366-4EB0-9D84-577C707FEA56}" srcOrd="1" destOrd="0" presId="urn:microsoft.com/office/officeart/2005/8/layout/orgChart1"/>
    <dgm:cxn modelId="{F0B0E7BF-94C3-44D7-A2F5-C47FBB6FD237}" type="presParOf" srcId="{7ECE2E0F-3366-4EB0-9D84-577C707FEA56}" destId="{D59BC69D-3952-40F2-BB43-EFF3CF396ED4}" srcOrd="0" destOrd="0" presId="urn:microsoft.com/office/officeart/2005/8/layout/orgChart1"/>
    <dgm:cxn modelId="{11BBDAE0-44DA-45FF-8ACB-41C918F91E73}" type="presParOf" srcId="{D59BC69D-3952-40F2-BB43-EFF3CF396ED4}" destId="{A0C69B74-231A-4D1D-8A8D-0E1DE95CF56F}" srcOrd="0" destOrd="0" presId="urn:microsoft.com/office/officeart/2005/8/layout/orgChart1"/>
    <dgm:cxn modelId="{5BBB7A28-D1F0-46BB-86E1-D53467D53787}" type="presParOf" srcId="{D59BC69D-3952-40F2-BB43-EFF3CF396ED4}" destId="{A224FEED-3859-4EF2-BF5F-A64F970AC4BE}" srcOrd="1" destOrd="0" presId="urn:microsoft.com/office/officeart/2005/8/layout/orgChart1"/>
    <dgm:cxn modelId="{992E92B4-DAE0-4826-A30D-46F5CC5E1742}" type="presParOf" srcId="{7ECE2E0F-3366-4EB0-9D84-577C707FEA56}" destId="{1851A9AF-8C4C-4808-BD7D-60543A43FA43}" srcOrd="1" destOrd="0" presId="urn:microsoft.com/office/officeart/2005/8/layout/orgChart1"/>
    <dgm:cxn modelId="{1CE557E5-94AB-4076-BB05-931AFEC9313A}" type="presParOf" srcId="{7ECE2E0F-3366-4EB0-9D84-577C707FEA56}" destId="{952C47C3-B274-4120-9884-5CB46927B2FE}" srcOrd="2" destOrd="0" presId="urn:microsoft.com/office/officeart/2005/8/layout/orgChart1"/>
    <dgm:cxn modelId="{CCBD8056-C0CF-4E1F-8016-5E5F45344946}" type="presParOf" srcId="{3ADEF375-D557-4FFB-BBE1-D082ADD1C2C4}" destId="{26B0CF1F-987A-475B-A6B8-5ACDD988CD1D}" srcOrd="2" destOrd="0" presId="urn:microsoft.com/office/officeart/2005/8/layout/orgChart1"/>
    <dgm:cxn modelId="{59C005DE-34E4-4DAC-8D8E-2163AAAE7432}" type="presParOf" srcId="{3ADEF375-D557-4FFB-BBE1-D082ADD1C2C4}" destId="{C9D3C704-BB28-4B8F-898A-131629FF5C4A}" srcOrd="3" destOrd="0" presId="urn:microsoft.com/office/officeart/2005/8/layout/orgChart1"/>
    <dgm:cxn modelId="{ED446FEB-B7BD-445C-AB49-90DB322888A9}" type="presParOf" srcId="{C9D3C704-BB28-4B8F-898A-131629FF5C4A}" destId="{FD8A3CD5-6873-4EFB-8E4F-96F342F66F8B}" srcOrd="0" destOrd="0" presId="urn:microsoft.com/office/officeart/2005/8/layout/orgChart1"/>
    <dgm:cxn modelId="{E0F59AE6-7900-4D5B-8C28-C38B6AC92018}" type="presParOf" srcId="{FD8A3CD5-6873-4EFB-8E4F-96F342F66F8B}" destId="{20D320DF-3E3A-4058-A7BF-EFDB03BB1D9E}" srcOrd="0" destOrd="0" presId="urn:microsoft.com/office/officeart/2005/8/layout/orgChart1"/>
    <dgm:cxn modelId="{530631CB-8FC4-4BD9-B518-2970B785F1E8}" type="presParOf" srcId="{FD8A3CD5-6873-4EFB-8E4F-96F342F66F8B}" destId="{8E3E9F60-352E-4C71-B069-7D1E5C1BB574}" srcOrd="1" destOrd="0" presId="urn:microsoft.com/office/officeart/2005/8/layout/orgChart1"/>
    <dgm:cxn modelId="{2B717727-CDF1-4846-8414-872E5A0A23FB}" type="presParOf" srcId="{C9D3C704-BB28-4B8F-898A-131629FF5C4A}" destId="{C7AE2C67-E0E9-4B96-94AE-B392EA9D2887}" srcOrd="1" destOrd="0" presId="urn:microsoft.com/office/officeart/2005/8/layout/orgChart1"/>
    <dgm:cxn modelId="{F80D1CD2-E4AB-4487-A5ED-3E7B9DDEF036}" type="presParOf" srcId="{C9D3C704-BB28-4B8F-898A-131629FF5C4A}" destId="{ACAC6B31-2E10-427E-9685-96BEED7BE221}" srcOrd="2" destOrd="0" presId="urn:microsoft.com/office/officeart/2005/8/layout/orgChart1"/>
    <dgm:cxn modelId="{E75C7F20-43E9-4EDC-9DA6-C67D19EE1432}" type="presParOf" srcId="{19067945-8FD6-4142-B713-A04506A1EA25}" destId="{2C7E3B3F-AE9C-4678-AB8A-39037C6EE40E}" srcOrd="2" destOrd="0" presId="urn:microsoft.com/office/officeart/2005/8/layout/orgChart1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87FD5-1208-43F1-9FF6-906D866EA1A4}" type="datetimeFigureOut">
              <a:rPr lang="ru-RU"/>
              <a:pPr>
                <a:defRPr/>
              </a:pPr>
              <a:t>27.07.2012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2F838-CC4C-4854-9F62-B1DB8951F4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E9466-716F-4C21-ABF9-D03C21FFEA21}" type="datetimeFigureOut">
              <a:rPr lang="ru-RU"/>
              <a:pPr>
                <a:defRPr/>
              </a:pPr>
              <a:t>27.07.2012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488C0-7A77-4233-AADD-78BE4E1690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A2191-A964-43E1-902D-C794C112C3B6}" type="datetimeFigureOut">
              <a:rPr lang="ru-RU"/>
              <a:pPr>
                <a:defRPr/>
              </a:pPr>
              <a:t>27.07.2012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81971-5B09-467F-A9C2-22692E5000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0C97F-7BA0-4B8B-9C05-68E33DAD92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425BA-2CAA-4A01-93D9-41EDA4521D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0F9E2-D0D2-495F-B255-FBB8295CC7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2138D-E8EF-433A-A073-CCB32508CB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9373D-6162-4333-A00E-29DE05B1F1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81B5B-B00F-44D9-829C-5DDF796482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F1FA2-A3AA-4CCB-B8A8-9A63A8119C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24F31-6E68-48A7-86F7-3CB4436977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56E1B-FCD3-433A-BE87-9C8E9CC5824C}" type="datetimeFigureOut">
              <a:rPr lang="ru-RU"/>
              <a:pPr>
                <a:defRPr/>
              </a:pPr>
              <a:t>27.07.2012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FC550-21E6-4EAB-AA92-B7CD7A64BB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124F1-5DB4-47FA-8BF4-ACE05A764E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6BB5A-7BB8-4119-80AB-9729AA6738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60F7C-AFC9-4C7B-8785-41869F7E12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7BB86-5CB1-49C7-BED9-F85E88BBD5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9D5F6-A82A-4296-8349-5FCD314D46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FC5FB-4A5D-4C31-960E-6F6E68EDA8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5CDC1-5151-446D-B504-193798711A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3E9E3-1104-4FBA-B469-DA4509819C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1F29C-7055-4495-894C-9A19017553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2A37F-3A5E-4108-9D48-F59FCC47F4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1447D-8618-4760-BE5D-A83DEB14D0AF}" type="datetimeFigureOut">
              <a:rPr lang="ru-RU"/>
              <a:pPr>
                <a:defRPr/>
              </a:pPr>
              <a:t>27.07.2012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29199-F07F-4A91-B5E9-29A061DB91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BE3A8-F9AE-458F-A646-57FA61B00D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6F26C-908B-442B-8F21-76FD973152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80F17-9FDA-4AF9-9B47-3C3B1C77A1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489D6-9E5B-4197-B88E-D4EE5A08C8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E6D9E-10EE-44D3-8927-69A77111CD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C653A-6EFA-4A80-B7BA-F802D7A571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A941A-08A8-4F96-8134-87C5C349C3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5CD52-D259-43FF-95F4-E3DF042FC5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9DDF8-0A4E-4160-81C3-D595488541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80A04-846A-4A55-BDC7-93EBE14477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B061D-FE6F-4241-8F56-51E9E06CF19F}" type="datetimeFigureOut">
              <a:rPr lang="ru-RU"/>
              <a:pPr>
                <a:defRPr/>
              </a:pPr>
              <a:t>27.07.2012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D59D7-E5D0-4493-A456-EA01CA821A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8F88F-6BEE-4968-90E4-D72D23D535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398D7-EED7-405C-881D-53D19432E1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D44CF-BB8F-4AF8-A55C-93358D42E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07FA3-046D-420E-8C56-4C3BF84524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1300" y="274638"/>
            <a:ext cx="20955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274638"/>
            <a:ext cx="61341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77053-1AAC-41C8-8F78-E3E98A9A4A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16094-47C9-46B5-B4B4-E8877EDBAFD9}" type="datetimeFigureOut">
              <a:rPr lang="ru-RU"/>
              <a:pPr>
                <a:defRPr/>
              </a:pPr>
              <a:t>27.07.2012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A650D-7D65-4802-AA4A-9F32E79A78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CA83F-FC50-48AA-9AAD-0ECA047173F4}" type="datetimeFigureOut">
              <a:rPr lang="ru-RU"/>
              <a:pPr>
                <a:defRPr/>
              </a:pPr>
              <a:t>27.07.2012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C15F8-B7E6-4C87-922B-B0B48E4D17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7D96D-F7C8-43BF-A1F2-D7D12ECD804E}" type="datetimeFigureOut">
              <a:rPr lang="ru-RU"/>
              <a:pPr>
                <a:defRPr/>
              </a:pPr>
              <a:t>27.07.2012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8B122-6A68-4554-BD8D-AAAAD72703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C58A8-8266-4418-A0C6-3D3D7A19F2F4}" type="datetimeFigureOut">
              <a:rPr lang="ru-RU"/>
              <a:pPr>
                <a:defRPr/>
              </a:pPr>
              <a:t>27.07.2012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D065A-AC04-4310-B02A-4C04241516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EADE2-07BE-417C-AFD8-A64AE45557AF}" type="datetimeFigureOut">
              <a:rPr lang="ru-RU"/>
              <a:pPr>
                <a:defRPr/>
              </a:pPr>
              <a:t>27.07.2012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76CA9-3F8E-4317-8675-9493F8CC16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D34E2A0-853B-4508-AAB2-C506D386371F}" type="datetimeFigureOut">
              <a:rPr lang="ru-RU"/>
              <a:pPr>
                <a:defRPr/>
              </a:pPr>
              <a:t>27.07.2012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8CA914F-E95C-40CE-9B12-911828B65F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6" r:id="rId2"/>
    <p:sldLayoutId id="2147483765" r:id="rId3"/>
    <p:sldLayoutId id="2147483764" r:id="rId4"/>
    <p:sldLayoutId id="2147483763" r:id="rId5"/>
    <p:sldLayoutId id="2147483762" r:id="rId6"/>
    <p:sldLayoutId id="2147483761" r:id="rId7"/>
    <p:sldLayoutId id="2147483760" r:id="rId8"/>
    <p:sldLayoutId id="2147483759" r:id="rId9"/>
    <p:sldLayoutId id="2147483758" r:id="rId10"/>
    <p:sldLayoutId id="214748375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27E1A0B6-2900-44A7-A00B-C59F785846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7" r:id="rId2"/>
    <p:sldLayoutId id="2147483776" r:id="rId3"/>
    <p:sldLayoutId id="2147483775" r:id="rId4"/>
    <p:sldLayoutId id="2147483774" r:id="rId5"/>
    <p:sldLayoutId id="2147483773" r:id="rId6"/>
    <p:sldLayoutId id="2147483772" r:id="rId7"/>
    <p:sldLayoutId id="2147483771" r:id="rId8"/>
    <p:sldLayoutId id="2147483770" r:id="rId9"/>
    <p:sldLayoutId id="2147483769" r:id="rId10"/>
    <p:sldLayoutId id="214748376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B81A646C-EFDD-45EC-813D-41D916373B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88" r:id="rId2"/>
    <p:sldLayoutId id="2147483787" r:id="rId3"/>
    <p:sldLayoutId id="2147483786" r:id="rId4"/>
    <p:sldLayoutId id="2147483785" r:id="rId5"/>
    <p:sldLayoutId id="2147483784" r:id="rId6"/>
    <p:sldLayoutId id="2147483783" r:id="rId7"/>
    <p:sldLayoutId id="2147483782" r:id="rId8"/>
    <p:sldLayoutId id="2147483781" r:id="rId9"/>
    <p:sldLayoutId id="2147483780" r:id="rId10"/>
    <p:sldLayoutId id="21474837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257E14B-AA4A-4FE9-884A-977E5BB5A5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799" r:id="rId2"/>
    <p:sldLayoutId id="2147483798" r:id="rId3"/>
    <p:sldLayoutId id="2147483797" r:id="rId4"/>
    <p:sldLayoutId id="2147483796" r:id="rId5"/>
    <p:sldLayoutId id="2147483795" r:id="rId6"/>
    <p:sldLayoutId id="2147483794" r:id="rId7"/>
    <p:sldLayoutId id="2147483793" r:id="rId8"/>
    <p:sldLayoutId id="2147483792" r:id="rId9"/>
    <p:sldLayoutId id="2147483791" r:id="rId10"/>
    <p:sldLayoutId id="214748379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813" y="357187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 dirty="0"/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dventure" pitchFamily="2" charset="0"/>
              </a:rPr>
              <a:t>Тренажер по русскому языку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dventure" pitchFamily="2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dventure" pitchFamily="2" charset="0"/>
              </a:rPr>
              <a:t>1 класс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dventur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357188"/>
            <a:ext cx="8229600" cy="1143000"/>
          </a:xfrm>
          <a:solidFill>
            <a:srgbClr val="00B050">
              <a:alpha val="38000"/>
            </a:srgbClr>
          </a:solidFill>
        </p:spPr>
        <p:txBody>
          <a:bodyPr/>
          <a:lstStyle/>
          <a:p>
            <a:pPr algn="just">
              <a:defRPr/>
            </a:pP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</a:rPr>
              <a:t>Вспомни правила переноса. Найди в каждом столбике «лишнее» слово. Проверь.</a:t>
            </a:r>
            <a:endParaRPr lang="ru-RU" sz="28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86500" y="3857625"/>
            <a:ext cx="1500188" cy="50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мяч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86500" y="3071813"/>
            <a:ext cx="1500188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шарики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86500" y="2357438"/>
            <a:ext cx="1500188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кукла</a:t>
            </a:r>
            <a:endParaRPr lang="ru-RU" sz="2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14750" y="3857625"/>
            <a:ext cx="1500188" cy="50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щёки</a:t>
            </a:r>
            <a:endParaRPr lang="ru-RU" sz="2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14750" y="3071813"/>
            <a:ext cx="1500188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глаз</a:t>
            </a:r>
            <a:endParaRPr lang="ru-RU" sz="2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14750" y="2357438"/>
            <a:ext cx="1500188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голова</a:t>
            </a:r>
            <a:endParaRPr lang="ru-RU" sz="2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71563" y="3857625"/>
            <a:ext cx="1500187" cy="50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ёжик</a:t>
            </a:r>
            <a:endParaRPr lang="ru-RU" sz="2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1563" y="3071813"/>
            <a:ext cx="1500187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олень</a:t>
            </a:r>
            <a:endParaRPr lang="ru-RU" sz="2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71563" y="2286000"/>
            <a:ext cx="1500187" cy="50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заяц</a:t>
            </a:r>
            <a:endParaRPr lang="ru-RU" sz="2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57625" y="5000625"/>
            <a:ext cx="1428750" cy="5715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7643813" y="5929313"/>
            <a:ext cx="857250" cy="64293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357188"/>
            <a:ext cx="7286625" cy="1143000"/>
          </a:xfrm>
          <a:solidFill>
            <a:srgbClr val="00B050">
              <a:alpha val="38000"/>
            </a:srgbClr>
          </a:solidFill>
        </p:spPr>
        <p:txBody>
          <a:bodyPr/>
          <a:lstStyle/>
          <a:p>
            <a:pPr algn="just">
              <a:defRPr/>
            </a:pP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</a:rPr>
              <a:t>Выпиши только те слова, которые можно перенести. Проверь.</a:t>
            </a:r>
            <a:endParaRPr lang="ru-RU" sz="28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3125" y="2143125"/>
            <a:ext cx="5857875" cy="2214563"/>
          </a:xfrm>
          <a:prstGeom prst="round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7030A0"/>
                </a:solidFill>
              </a:rPr>
              <a:t>Ольга, Оля, Ирина, Ира, Пётр, Петя, Тая, Таисия, Варвара, Варя.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57625" y="5000625"/>
            <a:ext cx="1428750" cy="5715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7643813" y="5929313"/>
            <a:ext cx="857250" cy="64293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43125" y="2143125"/>
            <a:ext cx="5857875" cy="2214563"/>
          </a:xfrm>
          <a:prstGeom prst="round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7030A0"/>
                </a:solidFill>
              </a:rPr>
              <a:t>Ольга, Ирина, Петя, Таисия, Варвара, Варя.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357188"/>
            <a:ext cx="7286625" cy="1143000"/>
          </a:xfrm>
          <a:solidFill>
            <a:srgbClr val="00B050">
              <a:alpha val="38000"/>
            </a:srgbClr>
          </a:solidFill>
        </p:spPr>
        <p:txBody>
          <a:bodyPr/>
          <a:lstStyle/>
          <a:p>
            <a:pPr algn="just">
              <a:defRPr/>
            </a:pP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</a:rPr>
              <a:t>Выпиши только те слова, которые можно перенести. Проверь.</a:t>
            </a:r>
            <a:endParaRPr lang="ru-RU" sz="28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3125" y="2143125"/>
            <a:ext cx="5857875" cy="2214563"/>
          </a:xfrm>
          <a:prstGeom prst="round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7030A0"/>
                </a:solidFill>
              </a:rPr>
              <a:t>Ольга, Оля, Ирина, Ира, Пётр, Петя, Тая, Таисия, Варвара, Варя.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57625" y="5000625"/>
            <a:ext cx="1428750" cy="5715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43125" y="2143125"/>
            <a:ext cx="5857875" cy="2214563"/>
          </a:xfrm>
          <a:prstGeom prst="round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7030A0"/>
                </a:solidFill>
              </a:rPr>
              <a:t>Ольга, Ирина, Петя, Таисия, Варвара, Варя.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785812"/>
          </a:xfrm>
        </p:spPr>
        <p:txBody>
          <a:bodyPr/>
          <a:lstStyle/>
          <a:p>
            <a:pPr>
              <a:defRPr/>
            </a:pPr>
            <a:r>
              <a:rPr lang="ru-RU" sz="2400" i="1" dirty="0" smtClean="0">
                <a:solidFill>
                  <a:schemeClr val="accent3">
                    <a:lumMod val="25000"/>
                  </a:schemeClr>
                </a:solidFill>
              </a:rPr>
              <a:t>Давай повторим все, что ты узнал </a:t>
            </a:r>
            <a:br>
              <a:rPr lang="ru-RU" sz="2400" i="1" dirty="0" smtClean="0">
                <a:solidFill>
                  <a:schemeClr val="accent3">
                    <a:lumMod val="25000"/>
                  </a:schemeClr>
                </a:solidFill>
              </a:rPr>
            </a:br>
            <a:r>
              <a:rPr lang="ru-RU" sz="2400" i="1" dirty="0" smtClean="0">
                <a:solidFill>
                  <a:schemeClr val="accent3">
                    <a:lumMod val="25000"/>
                  </a:schemeClr>
                </a:solidFill>
              </a:rPr>
              <a:t>на уроках обучения грамоте!</a:t>
            </a:r>
            <a:endParaRPr lang="ru-RU" sz="2400" i="1" dirty="0">
              <a:solidFill>
                <a:schemeClr val="accent3">
                  <a:lumMod val="2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00125" y="1571625"/>
          <a:ext cx="7215188" cy="1714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1657"/>
                <a:gridCol w="288610"/>
                <a:gridCol w="288610"/>
                <a:gridCol w="288610"/>
                <a:gridCol w="288610"/>
                <a:gridCol w="288610"/>
                <a:gridCol w="288610"/>
                <a:gridCol w="288610"/>
                <a:gridCol w="288610"/>
                <a:gridCol w="288610"/>
                <a:gridCol w="288610"/>
                <a:gridCol w="288610"/>
                <a:gridCol w="288610"/>
                <a:gridCol w="288610"/>
                <a:gridCol w="288610"/>
                <a:gridCol w="288610"/>
                <a:gridCol w="1154438"/>
              </a:tblGrid>
              <a:tr h="428629"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ГЛАСНЫЕ</a:t>
                      </a:r>
                      <a:endParaRPr lang="ru-RU" b="1" dirty="0">
                        <a:solidFill>
                          <a:schemeClr val="accent3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у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э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rgbClr val="C00000"/>
                          </a:solidFill>
                        </a:rPr>
                        <a:t>ы</a:t>
                      </a:r>
                      <a:endParaRPr lang="ru-RU" sz="1800" b="1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 rowSpan="2" gridSpan="11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Ударные, безударные</a:t>
                      </a:r>
                      <a:endParaRPr lang="ru-RU" b="1" dirty="0">
                        <a:solidFill>
                          <a:schemeClr val="accent3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6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я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ё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rgbClr val="C00000"/>
                          </a:solidFill>
                        </a:rPr>
                        <a:t>ю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 gridSpan="1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8629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СОГЛАСНЫЕ</a:t>
                      </a:r>
                      <a:endParaRPr lang="ru-RU" sz="2400" b="1" dirty="0">
                        <a:solidFill>
                          <a:schemeClr val="accent3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/>
                        <a:t>й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л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м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/>
                        <a:t>н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/>
                        <a:t>р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б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в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г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/>
                        <a:t>д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ж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/>
                        <a:t>з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Звонкие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Глухие </a:t>
                      </a:r>
                      <a:endParaRPr lang="ru-RU" sz="1400" b="1" dirty="0">
                        <a:solidFill>
                          <a:schemeClr val="accent3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286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/>
                        <a:t>п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/>
                        <a:t>ф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к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т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/>
                        <a:t>ш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с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/>
                        <a:t>х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/>
                        <a:t>ц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ч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/>
                        <a:t>щ</a:t>
                      </a:r>
                      <a:endParaRPr lang="ru-RU" sz="18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1071563" y="3643313"/>
            <a:ext cx="7215187" cy="357187"/>
          </a:xfrm>
          <a:prstGeom prst="roundRect">
            <a:avLst/>
          </a:prstGeom>
          <a:solidFill>
            <a:srgbClr val="00B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[</a:t>
            </a:r>
            <a:r>
              <a:rPr lang="ru-RU" dirty="0" err="1"/>
              <a:t>й</a:t>
            </a:r>
            <a:r>
              <a:rPr lang="ru-RU" baseline="30000" dirty="0"/>
              <a:t>,</a:t>
            </a:r>
            <a:r>
              <a:rPr lang="en-US" dirty="0"/>
              <a:t>] [</a:t>
            </a:r>
            <a:r>
              <a:rPr lang="ru-RU" dirty="0"/>
              <a:t>ч</a:t>
            </a:r>
            <a:r>
              <a:rPr lang="ru-RU" baseline="30000" dirty="0"/>
              <a:t>,</a:t>
            </a:r>
            <a:r>
              <a:rPr lang="en-US" dirty="0"/>
              <a:t>]</a:t>
            </a:r>
            <a:r>
              <a:rPr lang="ru-RU" dirty="0"/>
              <a:t> </a:t>
            </a:r>
            <a:r>
              <a:rPr lang="en-US" dirty="0"/>
              <a:t>[</a:t>
            </a:r>
            <a:r>
              <a:rPr lang="ru-RU" dirty="0" err="1"/>
              <a:t>щ</a:t>
            </a:r>
            <a:r>
              <a:rPr lang="ru-RU" baseline="30000" dirty="0"/>
              <a:t>,</a:t>
            </a:r>
            <a:r>
              <a:rPr lang="en-US" dirty="0"/>
              <a:t>]</a:t>
            </a:r>
            <a:r>
              <a:rPr lang="ru-RU" dirty="0"/>
              <a:t>         </a:t>
            </a:r>
            <a:r>
              <a:rPr lang="en-US" dirty="0"/>
              <a:t>[</a:t>
            </a:r>
            <a:r>
              <a:rPr lang="ru-RU" dirty="0"/>
              <a:t>б</a:t>
            </a:r>
            <a:r>
              <a:rPr lang="ru-RU" baseline="30000" dirty="0"/>
              <a:t>,</a:t>
            </a:r>
            <a:r>
              <a:rPr lang="en-US" dirty="0"/>
              <a:t>]</a:t>
            </a:r>
            <a:r>
              <a:rPr lang="ru-RU" dirty="0"/>
              <a:t> </a:t>
            </a:r>
            <a:r>
              <a:rPr lang="en-US" dirty="0"/>
              <a:t>[</a:t>
            </a:r>
            <a:r>
              <a:rPr lang="ru-RU" dirty="0"/>
              <a:t>в</a:t>
            </a:r>
            <a:r>
              <a:rPr lang="ru-RU" baseline="30000" dirty="0"/>
              <a:t>,</a:t>
            </a:r>
            <a:r>
              <a:rPr lang="en-US" dirty="0"/>
              <a:t>] [</a:t>
            </a:r>
            <a:r>
              <a:rPr lang="ru-RU" dirty="0"/>
              <a:t>г</a:t>
            </a:r>
            <a:r>
              <a:rPr lang="ru-RU" baseline="30000" dirty="0"/>
              <a:t>,</a:t>
            </a:r>
            <a:r>
              <a:rPr lang="en-US" dirty="0"/>
              <a:t>]</a:t>
            </a:r>
            <a:r>
              <a:rPr lang="ru-RU" dirty="0"/>
              <a:t> </a:t>
            </a:r>
            <a:r>
              <a:rPr lang="en-US" dirty="0"/>
              <a:t>[</a:t>
            </a:r>
            <a:r>
              <a:rPr lang="ru-RU" dirty="0" err="1"/>
              <a:t>д</a:t>
            </a:r>
            <a:r>
              <a:rPr lang="ru-RU" baseline="30000" dirty="0"/>
              <a:t>,</a:t>
            </a:r>
            <a:r>
              <a:rPr lang="en-US" dirty="0"/>
              <a:t>]</a:t>
            </a:r>
            <a:r>
              <a:rPr lang="ru-RU" dirty="0"/>
              <a:t> </a:t>
            </a:r>
            <a:r>
              <a:rPr lang="en-US" dirty="0"/>
              <a:t>[</a:t>
            </a:r>
            <a:r>
              <a:rPr lang="ru-RU" dirty="0" err="1"/>
              <a:t>з</a:t>
            </a:r>
            <a:r>
              <a:rPr lang="ru-RU" baseline="30000" dirty="0"/>
              <a:t>,</a:t>
            </a:r>
            <a:r>
              <a:rPr lang="en-US" dirty="0"/>
              <a:t>] [</a:t>
            </a:r>
            <a:r>
              <a:rPr lang="ru-RU" dirty="0"/>
              <a:t>к</a:t>
            </a:r>
            <a:r>
              <a:rPr lang="ru-RU" baseline="30000" dirty="0"/>
              <a:t>,</a:t>
            </a:r>
            <a:r>
              <a:rPr lang="en-US" dirty="0"/>
              <a:t>]</a:t>
            </a:r>
            <a:r>
              <a:rPr lang="ru-RU" dirty="0"/>
              <a:t> </a:t>
            </a:r>
            <a:r>
              <a:rPr lang="en-US" dirty="0"/>
              <a:t>[</a:t>
            </a:r>
            <a:r>
              <a:rPr lang="ru-RU" dirty="0"/>
              <a:t>л</a:t>
            </a:r>
            <a:r>
              <a:rPr lang="ru-RU" baseline="30000" dirty="0"/>
              <a:t>,</a:t>
            </a:r>
            <a:r>
              <a:rPr lang="en-US" dirty="0"/>
              <a:t>]</a:t>
            </a:r>
            <a:r>
              <a:rPr lang="ru-RU" dirty="0"/>
              <a:t> </a:t>
            </a:r>
            <a:r>
              <a:rPr lang="en-US" dirty="0"/>
              <a:t>[</a:t>
            </a:r>
            <a:r>
              <a:rPr lang="ru-RU" dirty="0"/>
              <a:t>м</a:t>
            </a:r>
            <a:r>
              <a:rPr lang="ru-RU" baseline="30000" dirty="0"/>
              <a:t>,</a:t>
            </a:r>
            <a:r>
              <a:rPr lang="en-US" dirty="0"/>
              <a:t>]</a:t>
            </a:r>
            <a:r>
              <a:rPr lang="ru-RU" dirty="0"/>
              <a:t> </a:t>
            </a:r>
            <a:r>
              <a:rPr lang="en-US" dirty="0"/>
              <a:t>[</a:t>
            </a:r>
            <a:r>
              <a:rPr lang="ru-RU" dirty="0" err="1"/>
              <a:t>н</a:t>
            </a:r>
            <a:r>
              <a:rPr lang="ru-RU" baseline="30000" dirty="0"/>
              <a:t>,</a:t>
            </a:r>
            <a:r>
              <a:rPr lang="en-US" dirty="0"/>
              <a:t>]</a:t>
            </a:r>
            <a:r>
              <a:rPr lang="ru-RU" dirty="0"/>
              <a:t> </a:t>
            </a:r>
            <a:r>
              <a:rPr lang="en-US" dirty="0"/>
              <a:t>[</a:t>
            </a:r>
            <a:r>
              <a:rPr lang="ru-RU" dirty="0" err="1"/>
              <a:t>п</a:t>
            </a:r>
            <a:r>
              <a:rPr lang="ru-RU" baseline="30000" dirty="0"/>
              <a:t>,</a:t>
            </a:r>
            <a:r>
              <a:rPr lang="en-US" dirty="0"/>
              <a:t>] [</a:t>
            </a:r>
            <a:r>
              <a:rPr lang="ru-RU" dirty="0" err="1"/>
              <a:t>р</a:t>
            </a:r>
            <a:r>
              <a:rPr lang="ru-RU" baseline="30000" dirty="0"/>
              <a:t>,</a:t>
            </a:r>
            <a:r>
              <a:rPr lang="en-US" dirty="0"/>
              <a:t>] [</a:t>
            </a:r>
            <a:r>
              <a:rPr lang="ru-RU" dirty="0"/>
              <a:t>с</a:t>
            </a:r>
            <a:r>
              <a:rPr lang="ru-RU" baseline="30000" dirty="0"/>
              <a:t>,</a:t>
            </a:r>
            <a:r>
              <a:rPr lang="en-US" dirty="0"/>
              <a:t>] [</a:t>
            </a:r>
            <a:r>
              <a:rPr lang="ru-RU" dirty="0"/>
              <a:t>т</a:t>
            </a:r>
            <a:r>
              <a:rPr lang="ru-RU" baseline="30000" dirty="0"/>
              <a:t>,</a:t>
            </a:r>
            <a:r>
              <a:rPr lang="en-US" dirty="0"/>
              <a:t>] [</a:t>
            </a:r>
            <a:r>
              <a:rPr lang="ru-RU" dirty="0" err="1"/>
              <a:t>ф</a:t>
            </a:r>
            <a:r>
              <a:rPr lang="ru-RU" baseline="30000" dirty="0"/>
              <a:t>,</a:t>
            </a:r>
            <a:r>
              <a:rPr lang="en-US" dirty="0"/>
              <a:t>] [</a:t>
            </a:r>
            <a:r>
              <a:rPr lang="ru-RU" dirty="0" err="1"/>
              <a:t>х</a:t>
            </a:r>
            <a:r>
              <a:rPr lang="ru-RU" baseline="30000" dirty="0"/>
              <a:t>,</a:t>
            </a:r>
            <a:r>
              <a:rPr lang="en-US" dirty="0"/>
              <a:t>]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1563" y="4286250"/>
            <a:ext cx="7215187" cy="357188"/>
          </a:xfrm>
          <a:prstGeom prst="roundRect">
            <a:avLst/>
          </a:prstGeom>
          <a:solidFill>
            <a:srgbClr val="0070C0"/>
          </a:solidFill>
          <a:ln>
            <a:solidFill>
              <a:srgbClr val="0A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[</a:t>
            </a:r>
            <a:r>
              <a:rPr lang="ru-RU" dirty="0"/>
              <a:t>ж</a:t>
            </a:r>
            <a:r>
              <a:rPr lang="en-US" dirty="0"/>
              <a:t>] [</a:t>
            </a:r>
            <a:r>
              <a:rPr lang="ru-RU" dirty="0" err="1"/>
              <a:t>ш</a:t>
            </a:r>
            <a:r>
              <a:rPr lang="en-US" dirty="0"/>
              <a:t>]</a:t>
            </a:r>
            <a:r>
              <a:rPr lang="ru-RU" dirty="0"/>
              <a:t> </a:t>
            </a:r>
            <a:r>
              <a:rPr lang="en-US" dirty="0"/>
              <a:t>[</a:t>
            </a:r>
            <a:r>
              <a:rPr lang="ru-RU" dirty="0" err="1"/>
              <a:t>ц</a:t>
            </a:r>
            <a:r>
              <a:rPr lang="en-US" dirty="0"/>
              <a:t>]</a:t>
            </a:r>
            <a:r>
              <a:rPr lang="ru-RU" dirty="0"/>
              <a:t>       </a:t>
            </a:r>
            <a:r>
              <a:rPr lang="en-US" dirty="0"/>
              <a:t>[</a:t>
            </a:r>
            <a:r>
              <a:rPr lang="ru-RU" dirty="0"/>
              <a:t>б</a:t>
            </a:r>
            <a:r>
              <a:rPr lang="en-US" dirty="0"/>
              <a:t>]</a:t>
            </a:r>
            <a:r>
              <a:rPr lang="ru-RU" dirty="0"/>
              <a:t>  </a:t>
            </a:r>
            <a:r>
              <a:rPr lang="en-US" dirty="0"/>
              <a:t>[</a:t>
            </a:r>
            <a:r>
              <a:rPr lang="ru-RU" dirty="0"/>
              <a:t>в</a:t>
            </a:r>
            <a:r>
              <a:rPr lang="en-US" dirty="0"/>
              <a:t>] </a:t>
            </a:r>
            <a:r>
              <a:rPr lang="ru-RU" dirty="0"/>
              <a:t> </a:t>
            </a:r>
            <a:r>
              <a:rPr lang="en-US" dirty="0"/>
              <a:t>[</a:t>
            </a:r>
            <a:r>
              <a:rPr lang="ru-RU" dirty="0"/>
              <a:t>г</a:t>
            </a:r>
            <a:r>
              <a:rPr lang="en-US" dirty="0"/>
              <a:t>]</a:t>
            </a:r>
            <a:r>
              <a:rPr lang="ru-RU" dirty="0"/>
              <a:t>  </a:t>
            </a:r>
            <a:r>
              <a:rPr lang="en-US" dirty="0"/>
              <a:t>[</a:t>
            </a:r>
            <a:r>
              <a:rPr lang="ru-RU" dirty="0" err="1"/>
              <a:t>д</a:t>
            </a:r>
            <a:r>
              <a:rPr lang="en-US" dirty="0"/>
              <a:t>]</a:t>
            </a:r>
            <a:r>
              <a:rPr lang="ru-RU" dirty="0"/>
              <a:t>  </a:t>
            </a:r>
            <a:r>
              <a:rPr lang="en-US" dirty="0"/>
              <a:t>[</a:t>
            </a:r>
            <a:r>
              <a:rPr lang="ru-RU" dirty="0" err="1"/>
              <a:t>з</a:t>
            </a:r>
            <a:r>
              <a:rPr lang="en-US" dirty="0"/>
              <a:t>]</a:t>
            </a:r>
            <a:r>
              <a:rPr lang="ru-RU" dirty="0"/>
              <a:t> </a:t>
            </a:r>
            <a:r>
              <a:rPr lang="en-US" dirty="0"/>
              <a:t> [</a:t>
            </a:r>
            <a:r>
              <a:rPr lang="ru-RU" dirty="0"/>
              <a:t>к</a:t>
            </a:r>
            <a:r>
              <a:rPr lang="en-US" dirty="0"/>
              <a:t>]</a:t>
            </a:r>
            <a:r>
              <a:rPr lang="ru-RU" dirty="0"/>
              <a:t>  </a:t>
            </a:r>
            <a:r>
              <a:rPr lang="en-US" dirty="0"/>
              <a:t>[</a:t>
            </a:r>
            <a:r>
              <a:rPr lang="ru-RU" dirty="0"/>
              <a:t>л</a:t>
            </a:r>
            <a:r>
              <a:rPr lang="en-US" dirty="0"/>
              <a:t>]</a:t>
            </a:r>
            <a:r>
              <a:rPr lang="ru-RU" dirty="0"/>
              <a:t>  </a:t>
            </a:r>
            <a:r>
              <a:rPr lang="en-US" dirty="0"/>
              <a:t>[</a:t>
            </a:r>
            <a:r>
              <a:rPr lang="ru-RU" dirty="0"/>
              <a:t>м</a:t>
            </a:r>
            <a:r>
              <a:rPr lang="en-US" dirty="0"/>
              <a:t>]</a:t>
            </a:r>
            <a:r>
              <a:rPr lang="ru-RU" dirty="0"/>
              <a:t>  </a:t>
            </a:r>
            <a:r>
              <a:rPr lang="en-US" dirty="0"/>
              <a:t>[</a:t>
            </a:r>
            <a:r>
              <a:rPr lang="ru-RU" dirty="0" err="1"/>
              <a:t>н</a:t>
            </a:r>
            <a:r>
              <a:rPr lang="en-US" dirty="0"/>
              <a:t>]</a:t>
            </a:r>
            <a:r>
              <a:rPr lang="ru-RU" dirty="0"/>
              <a:t>  </a:t>
            </a:r>
            <a:r>
              <a:rPr lang="en-US" dirty="0"/>
              <a:t>[</a:t>
            </a:r>
            <a:r>
              <a:rPr lang="ru-RU" dirty="0" err="1"/>
              <a:t>п</a:t>
            </a:r>
            <a:r>
              <a:rPr lang="en-US" dirty="0"/>
              <a:t>]</a:t>
            </a:r>
            <a:r>
              <a:rPr lang="ru-RU" dirty="0"/>
              <a:t> </a:t>
            </a:r>
            <a:r>
              <a:rPr lang="en-US" dirty="0"/>
              <a:t> [</a:t>
            </a:r>
            <a:r>
              <a:rPr lang="ru-RU" dirty="0" err="1"/>
              <a:t>р</a:t>
            </a:r>
            <a:r>
              <a:rPr lang="en-US" dirty="0"/>
              <a:t>] </a:t>
            </a:r>
            <a:r>
              <a:rPr lang="ru-RU" dirty="0"/>
              <a:t> </a:t>
            </a:r>
            <a:r>
              <a:rPr lang="en-US" dirty="0"/>
              <a:t>[</a:t>
            </a:r>
            <a:r>
              <a:rPr lang="ru-RU" dirty="0"/>
              <a:t>с</a:t>
            </a:r>
            <a:r>
              <a:rPr lang="en-US" dirty="0"/>
              <a:t>] </a:t>
            </a:r>
            <a:r>
              <a:rPr lang="ru-RU" dirty="0"/>
              <a:t> </a:t>
            </a:r>
            <a:r>
              <a:rPr lang="en-US" dirty="0"/>
              <a:t>[</a:t>
            </a:r>
            <a:r>
              <a:rPr lang="ru-RU" dirty="0"/>
              <a:t>т</a:t>
            </a:r>
            <a:r>
              <a:rPr lang="en-US" dirty="0"/>
              <a:t>] </a:t>
            </a:r>
            <a:r>
              <a:rPr lang="ru-RU" dirty="0"/>
              <a:t> </a:t>
            </a:r>
            <a:r>
              <a:rPr lang="en-US" dirty="0"/>
              <a:t>[</a:t>
            </a:r>
            <a:r>
              <a:rPr lang="ru-RU" dirty="0" err="1"/>
              <a:t>ф</a:t>
            </a:r>
            <a:r>
              <a:rPr lang="en-US" dirty="0"/>
              <a:t>]</a:t>
            </a:r>
            <a:r>
              <a:rPr lang="ru-RU" dirty="0"/>
              <a:t> </a:t>
            </a:r>
            <a:r>
              <a:rPr lang="en-US" dirty="0"/>
              <a:t> [</a:t>
            </a:r>
            <a:r>
              <a:rPr lang="ru-RU" dirty="0" err="1"/>
              <a:t>х</a:t>
            </a:r>
            <a:r>
              <a:rPr lang="en-US" dirty="0"/>
              <a:t>]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357438" y="3357563"/>
            <a:ext cx="4572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25000"/>
                  </a:schemeClr>
                </a:solidFill>
                <a:latin typeface="+mn-lt"/>
                <a:cs typeface="+mn-cs"/>
              </a:rPr>
              <a:t>Согласные мягкие</a:t>
            </a:r>
            <a:endParaRPr lang="ru-RU" b="1" dirty="0">
              <a:solidFill>
                <a:schemeClr val="accent3">
                  <a:lumMod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8875" y="4000500"/>
            <a:ext cx="4572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25000"/>
                  </a:schemeClr>
                </a:solidFill>
                <a:latin typeface="+mn-lt"/>
                <a:cs typeface="+mn-cs"/>
              </a:rPr>
              <a:t>Согласные твердые</a:t>
            </a:r>
            <a:endParaRPr lang="ru-RU" b="1" dirty="0">
              <a:solidFill>
                <a:schemeClr val="accent3">
                  <a:lumMod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86125" y="1143000"/>
            <a:ext cx="3000375" cy="428625"/>
          </a:xfrm>
          <a:prstGeom prst="roundRect">
            <a:avLst/>
          </a:prstGeom>
          <a:solidFill>
            <a:srgbClr val="C0000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Звуки букв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142875"/>
            <a:ext cx="8229600" cy="1143000"/>
          </a:xfrm>
          <a:solidFill>
            <a:schemeClr val="accent1">
              <a:alpha val="63000"/>
            </a:schemeClr>
          </a:solidFill>
        </p:spPr>
        <p:txBody>
          <a:bodyPr/>
          <a:lstStyle/>
          <a:p>
            <a:pPr algn="just">
              <a:defRPr/>
            </a:pPr>
            <a:r>
              <a:rPr lang="ru-RU" sz="2400" dirty="0" smtClean="0">
                <a:solidFill>
                  <a:schemeClr val="accent5">
                    <a:lumMod val="10000"/>
                  </a:schemeClr>
                </a:solidFill>
              </a:rPr>
              <a:t>Выпиши слова, в которых есть только буквы твердых согласных звуков. Каким одним словом можно заменить слова каждой строчки? Проверь.</a:t>
            </a:r>
            <a:endParaRPr lang="ru-RU" sz="2400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28875" y="3857625"/>
            <a:ext cx="4929188" cy="714375"/>
          </a:xfrm>
          <a:prstGeom prst="roundRect">
            <a:avLst/>
          </a:prstGeom>
          <a:solidFill>
            <a:schemeClr val="accent3">
              <a:lumMod val="50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A0AB6"/>
                </a:solidFill>
              </a:rPr>
              <a:t>Чашка, ложка, нож, тарелка - </a:t>
            </a:r>
            <a:endParaRPr lang="ru-RU" sz="2400" dirty="0">
              <a:solidFill>
                <a:srgbClr val="0A0AB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28875" y="4714875"/>
            <a:ext cx="4929188" cy="714375"/>
          </a:xfrm>
          <a:prstGeom prst="roundRect">
            <a:avLst/>
          </a:prstGeom>
          <a:solidFill>
            <a:schemeClr val="accent3">
              <a:lumMod val="50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A0AB6"/>
                </a:solidFill>
              </a:rPr>
              <a:t>Стол, шкаф, диван, кресло - </a:t>
            </a:r>
            <a:endParaRPr lang="ru-RU" sz="2400" dirty="0">
              <a:solidFill>
                <a:srgbClr val="0A0AB6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28875" y="3857625"/>
            <a:ext cx="4929188" cy="714375"/>
          </a:xfrm>
          <a:prstGeom prst="roundRect">
            <a:avLst/>
          </a:prstGeom>
          <a:solidFill>
            <a:schemeClr val="accent3">
              <a:lumMod val="50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A0AB6"/>
                </a:solidFill>
              </a:rPr>
              <a:t>Л</a:t>
            </a:r>
            <a:r>
              <a:rPr lang="ru-RU" sz="2400" dirty="0">
                <a:solidFill>
                  <a:srgbClr val="0A0AB6"/>
                </a:solidFill>
              </a:rPr>
              <a:t>ожка, нож – посуда. </a:t>
            </a:r>
            <a:endParaRPr lang="ru-RU" sz="2400" dirty="0">
              <a:solidFill>
                <a:srgbClr val="0A0AB6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28875" y="5572125"/>
            <a:ext cx="4929188" cy="714375"/>
          </a:xfrm>
          <a:prstGeom prst="roundRect">
            <a:avLst/>
          </a:prstGeom>
          <a:solidFill>
            <a:schemeClr val="accent3">
              <a:lumMod val="50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A0AB6"/>
                </a:solidFill>
              </a:rPr>
              <a:t>Хурма, слива, груша, персик - </a:t>
            </a:r>
            <a:endParaRPr lang="ru-RU" sz="2400" dirty="0">
              <a:solidFill>
                <a:srgbClr val="0A0AB6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28875" y="4714875"/>
            <a:ext cx="4929188" cy="714375"/>
          </a:xfrm>
          <a:prstGeom prst="roundRect">
            <a:avLst/>
          </a:prstGeom>
          <a:solidFill>
            <a:schemeClr val="accent3">
              <a:lumMod val="50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A0AB6"/>
                </a:solidFill>
              </a:rPr>
              <a:t>Стол, шкаф - мебель. </a:t>
            </a:r>
            <a:endParaRPr lang="ru-RU" sz="2400" dirty="0">
              <a:solidFill>
                <a:srgbClr val="0A0AB6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28875" y="5572125"/>
            <a:ext cx="4929188" cy="714375"/>
          </a:xfrm>
          <a:prstGeom prst="roundRect">
            <a:avLst/>
          </a:prstGeom>
          <a:solidFill>
            <a:schemeClr val="accent3">
              <a:lumMod val="50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A0AB6"/>
                </a:solidFill>
              </a:rPr>
              <a:t>Хурма, груша - фрукты. </a:t>
            </a:r>
            <a:endParaRPr lang="ru-RU" sz="2400" dirty="0">
              <a:solidFill>
                <a:srgbClr val="0A0AB6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72375" y="5500688"/>
            <a:ext cx="1428750" cy="5715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929563" y="6215063"/>
            <a:ext cx="642937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785938"/>
            <a:ext cx="8229600" cy="1000125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accent3">
                    <a:lumMod val="90000"/>
                  </a:schemeClr>
                </a:solidFill>
              </a:rPr>
              <a:t>Отгадай загадку. Запиши отгадку. </a:t>
            </a:r>
            <a:br>
              <a:rPr lang="ru-RU" sz="2400" dirty="0" smtClean="0">
                <a:solidFill>
                  <a:schemeClr val="accent3">
                    <a:lumMod val="9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90000"/>
                  </a:schemeClr>
                </a:solidFill>
              </a:rPr>
              <a:t>Сделай схему слова. Проверь.</a:t>
            </a:r>
            <a:endParaRPr lang="ru-RU" sz="2400" dirty="0">
              <a:solidFill>
                <a:schemeClr val="accent3">
                  <a:lumMod val="9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3571875"/>
            <a:ext cx="5143500" cy="2911475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chemeClr val="accent3">
                    <a:lumMod val="90000"/>
                  </a:schemeClr>
                </a:solidFill>
              </a:rPr>
              <a:t>Трав копытами касаясь,</a:t>
            </a:r>
          </a:p>
          <a:p>
            <a:pPr>
              <a:defRPr/>
            </a:pPr>
            <a:r>
              <a:rPr lang="ru-RU" sz="2800" dirty="0" smtClean="0">
                <a:solidFill>
                  <a:schemeClr val="accent3">
                    <a:lumMod val="90000"/>
                  </a:schemeClr>
                </a:solidFill>
              </a:rPr>
              <a:t>Ходит по лесу красавец,</a:t>
            </a:r>
          </a:p>
          <a:p>
            <a:pPr>
              <a:defRPr/>
            </a:pPr>
            <a:r>
              <a:rPr lang="ru-RU" sz="2800" dirty="0" smtClean="0">
                <a:solidFill>
                  <a:schemeClr val="accent3">
                    <a:lumMod val="90000"/>
                  </a:schemeClr>
                </a:solidFill>
              </a:rPr>
              <a:t>Ходит смело и легко,</a:t>
            </a:r>
          </a:p>
          <a:p>
            <a:pPr>
              <a:defRPr/>
            </a:pPr>
            <a:r>
              <a:rPr lang="ru-RU" sz="2800" dirty="0" smtClean="0">
                <a:solidFill>
                  <a:schemeClr val="accent3">
                    <a:lumMod val="90000"/>
                  </a:schemeClr>
                </a:solidFill>
              </a:rPr>
              <a:t>Рога раскинув широко.</a:t>
            </a:r>
            <a:endParaRPr lang="ru-RU" dirty="0">
              <a:solidFill>
                <a:schemeClr val="accent3">
                  <a:lumMod val="90000"/>
                </a:schemeClr>
              </a:solidFill>
            </a:endParaRPr>
          </a:p>
        </p:txBody>
      </p:sp>
      <p:pic>
        <p:nvPicPr>
          <p:cNvPr id="4" name="Рисунок 3" descr="g0112679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3500438"/>
            <a:ext cx="145573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715125" y="3643313"/>
            <a:ext cx="20002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3">
                    <a:lumMod val="90000"/>
                  </a:schemeClr>
                </a:solidFill>
                <a:latin typeface="+mn-lt"/>
                <a:cs typeface="+mn-cs"/>
              </a:rPr>
              <a:t>ОЛЕНЬ</a:t>
            </a:r>
            <a:endParaRPr lang="ru-RU" sz="2800" dirty="0">
              <a:solidFill>
                <a:schemeClr val="accent3">
                  <a:lumMod val="9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643688" y="4286250"/>
          <a:ext cx="1833562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6711"/>
                <a:gridCol w="366711"/>
                <a:gridCol w="366711"/>
                <a:gridCol w="366711"/>
                <a:gridCol w="366711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 rot="5400000">
            <a:off x="6643687" y="4500563"/>
            <a:ext cx="714375" cy="0"/>
          </a:xfrm>
          <a:prstGeom prst="line">
            <a:avLst/>
          </a:prstGeom>
          <a:ln w="25400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7536656" y="4107657"/>
            <a:ext cx="142875" cy="71438"/>
          </a:xfrm>
          <a:prstGeom prst="line">
            <a:avLst/>
          </a:prstGeom>
          <a:ln w="25400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6715125" y="5072063"/>
            <a:ext cx="1428750" cy="5715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7286625" y="6000750"/>
            <a:ext cx="714375" cy="5000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785938"/>
            <a:ext cx="8229600" cy="1000125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accent3">
                    <a:lumMod val="90000"/>
                  </a:schemeClr>
                </a:solidFill>
              </a:rPr>
              <a:t>Отгадай загадку. Запиши отгадку. </a:t>
            </a:r>
            <a:br>
              <a:rPr lang="ru-RU" sz="2400" dirty="0" smtClean="0">
                <a:solidFill>
                  <a:schemeClr val="accent3">
                    <a:lumMod val="9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90000"/>
                  </a:schemeClr>
                </a:solidFill>
              </a:rPr>
              <a:t>Сделай схему слова. Проверь.</a:t>
            </a:r>
            <a:endParaRPr lang="ru-RU" sz="2400" dirty="0">
              <a:solidFill>
                <a:schemeClr val="accent3">
                  <a:lumMod val="9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3946525"/>
            <a:ext cx="5143500" cy="2911475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chemeClr val="accent3">
                    <a:lumMod val="90000"/>
                  </a:schemeClr>
                </a:solidFill>
              </a:rPr>
              <a:t>В золотой клубочек</a:t>
            </a:r>
          </a:p>
          <a:p>
            <a:pPr>
              <a:defRPr/>
            </a:pPr>
            <a:r>
              <a:rPr lang="ru-RU" sz="2800" dirty="0" smtClean="0">
                <a:solidFill>
                  <a:schemeClr val="accent3">
                    <a:lumMod val="90000"/>
                  </a:schemeClr>
                </a:solidFill>
              </a:rPr>
              <a:t>Спрятался дубочек.</a:t>
            </a:r>
            <a:endParaRPr lang="ru-RU" dirty="0">
              <a:solidFill>
                <a:schemeClr val="accent3">
                  <a:lumMod val="9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2188" y="3357563"/>
            <a:ext cx="20002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3">
                    <a:lumMod val="90000"/>
                  </a:schemeClr>
                </a:solidFill>
                <a:latin typeface="+mn-lt"/>
                <a:cs typeface="+mn-cs"/>
              </a:rPr>
              <a:t>ЖЁЛУДЬ</a:t>
            </a:r>
            <a:endParaRPr lang="ru-RU" sz="2800" dirty="0">
              <a:solidFill>
                <a:schemeClr val="accent3">
                  <a:lumMod val="9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643563" y="4143375"/>
          <a:ext cx="2786062" cy="5143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4347"/>
                <a:gridCol w="464347"/>
                <a:gridCol w="464347"/>
                <a:gridCol w="464347"/>
                <a:gridCol w="464347"/>
                <a:gridCol w="464347"/>
              </a:tblGrid>
              <a:tr h="5137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 rot="5400000">
            <a:off x="6393656" y="3964782"/>
            <a:ext cx="142875" cy="71438"/>
          </a:xfrm>
          <a:prstGeom prst="line">
            <a:avLst/>
          </a:prstGeom>
          <a:ln w="25400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6215062" y="4429126"/>
            <a:ext cx="714375" cy="0"/>
          </a:xfrm>
          <a:prstGeom prst="line">
            <a:avLst/>
          </a:prstGeom>
          <a:ln w="25400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Documents and Settings\Admin\Local Settings\Temporary Internet Files\Content.IE5\I0YEGV0I\MC900241677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4714875"/>
            <a:ext cx="185737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6715125" y="5000625"/>
            <a:ext cx="1428750" cy="5715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7286625" y="5857875"/>
            <a:ext cx="714375" cy="5715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785938"/>
            <a:ext cx="8229600" cy="1000125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accent3">
                    <a:lumMod val="90000"/>
                  </a:schemeClr>
                </a:solidFill>
              </a:rPr>
              <a:t>Отгадай загадку. Запиши отгадку. </a:t>
            </a:r>
            <a:br>
              <a:rPr lang="ru-RU" sz="2400" dirty="0" smtClean="0">
                <a:solidFill>
                  <a:schemeClr val="accent3">
                    <a:lumMod val="9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90000"/>
                  </a:schemeClr>
                </a:solidFill>
              </a:rPr>
              <a:t>Сделай схему слова. Проверь.</a:t>
            </a:r>
            <a:endParaRPr lang="ru-RU" sz="2400" dirty="0">
              <a:solidFill>
                <a:schemeClr val="accent3">
                  <a:lumMod val="9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3946525"/>
            <a:ext cx="4500563" cy="2911475"/>
          </a:xfrm>
        </p:spPr>
        <p:txBody>
          <a:bodyPr/>
          <a:lstStyle/>
          <a:p>
            <a:pPr>
              <a:defRPr/>
            </a:pPr>
            <a:r>
              <a:rPr lang="ru-RU" sz="2400" dirty="0">
                <a:solidFill>
                  <a:schemeClr val="accent3">
                    <a:lumMod val="90000"/>
                  </a:schemeClr>
                </a:solidFill>
              </a:rPr>
              <a:t>Шелестя, шурша травой,</a:t>
            </a:r>
          </a:p>
          <a:p>
            <a:pPr>
              <a:defRPr/>
            </a:pPr>
            <a:r>
              <a:rPr lang="ru-RU" sz="2400" dirty="0">
                <a:solidFill>
                  <a:schemeClr val="accent3">
                    <a:lumMod val="90000"/>
                  </a:schemeClr>
                </a:solidFill>
              </a:rPr>
              <a:t>Проползает кнут живой.</a:t>
            </a:r>
          </a:p>
          <a:p>
            <a:pPr>
              <a:defRPr/>
            </a:pPr>
            <a:r>
              <a:rPr lang="ru-RU" sz="2400" dirty="0">
                <a:solidFill>
                  <a:schemeClr val="accent3">
                    <a:lumMod val="90000"/>
                  </a:schemeClr>
                </a:solidFill>
              </a:rPr>
              <a:t>Вот он встал и зашипел:</a:t>
            </a:r>
          </a:p>
          <a:p>
            <a:pPr>
              <a:defRPr/>
            </a:pPr>
            <a:r>
              <a:rPr lang="ru-RU" sz="2400" dirty="0">
                <a:solidFill>
                  <a:schemeClr val="accent3">
                    <a:lumMod val="90000"/>
                  </a:schemeClr>
                </a:solidFill>
              </a:rPr>
              <a:t>Подходи, кто очень смел</a:t>
            </a:r>
            <a:r>
              <a:rPr lang="ru-RU" sz="2400" dirty="0" smtClean="0">
                <a:solidFill>
                  <a:schemeClr val="accent3">
                    <a:lumMod val="90000"/>
                  </a:schemeClr>
                </a:solidFill>
              </a:rPr>
              <a:t>.</a:t>
            </a:r>
            <a:endParaRPr lang="ru-RU" sz="2400" dirty="0">
              <a:solidFill>
                <a:schemeClr val="accent3">
                  <a:lumMod val="9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2188" y="3357563"/>
            <a:ext cx="20002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3">
                    <a:lumMod val="90000"/>
                  </a:schemeClr>
                </a:solidFill>
                <a:latin typeface="+mn-lt"/>
                <a:cs typeface="+mn-cs"/>
              </a:rPr>
              <a:t>ЗМЕЯ</a:t>
            </a:r>
            <a:endParaRPr lang="ru-RU" sz="2800" dirty="0">
              <a:solidFill>
                <a:schemeClr val="accent3">
                  <a:lumMod val="9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643563" y="4071938"/>
          <a:ext cx="2071687" cy="5857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7926"/>
                <a:gridCol w="517926"/>
                <a:gridCol w="517926"/>
                <a:gridCol w="517926"/>
              </a:tblGrid>
              <a:tr h="5851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 rot="5400000">
            <a:off x="7608094" y="3821907"/>
            <a:ext cx="142875" cy="71437"/>
          </a:xfrm>
          <a:prstGeom prst="line">
            <a:avLst/>
          </a:prstGeom>
          <a:ln w="25400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6715125" y="5000625"/>
            <a:ext cx="1428750" cy="5715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pic>
        <p:nvPicPr>
          <p:cNvPr id="11" name="Рисунок 10" descr="g0100406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500438"/>
            <a:ext cx="1055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ый треугольник 12"/>
          <p:cNvSpPr/>
          <p:nvPr/>
        </p:nvSpPr>
        <p:spPr>
          <a:xfrm rot="5400000">
            <a:off x="7179469" y="4107657"/>
            <a:ext cx="571500" cy="500062"/>
          </a:xfrm>
          <a:prstGeom prst="rt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ый треугольник 13"/>
          <p:cNvSpPr/>
          <p:nvPr/>
        </p:nvSpPr>
        <p:spPr>
          <a:xfrm rot="16200000">
            <a:off x="7179469" y="4107657"/>
            <a:ext cx="571500" cy="500062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6822281" y="4393407"/>
            <a:ext cx="785813" cy="0"/>
          </a:xfrm>
          <a:prstGeom prst="line">
            <a:avLst/>
          </a:prstGeom>
          <a:ln w="25400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1000125"/>
          </a:xfrm>
        </p:spPr>
        <p:txBody>
          <a:bodyPr/>
          <a:lstStyle/>
          <a:p>
            <a:pPr>
              <a:defRPr/>
            </a:pPr>
            <a: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  <a:t>Давай повторим все, что ты узнал </a:t>
            </a:r>
            <a:b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</a:br>
            <a: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  <a:t>на уроках обучения грамоте!</a:t>
            </a:r>
            <a:endParaRPr lang="ru-RU" sz="2800" i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928688" y="1714500"/>
            <a:ext cx="7286625" cy="500063"/>
          </a:xfrm>
          <a:prstGeom prst="roundRect">
            <a:avLst/>
          </a:prstGeom>
          <a:solidFill>
            <a:srgbClr val="C0000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Буквы, которые не обозначают звуков</a:t>
            </a:r>
            <a:endParaRPr lang="ru-RU" sz="2800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143000" y="2357438"/>
            <a:ext cx="3929063" cy="2500312"/>
          </a:xfrm>
          <a:prstGeom prst="roundRect">
            <a:avLst/>
          </a:prstGeom>
          <a:solidFill>
            <a:schemeClr val="accent6">
              <a:lumMod val="50000"/>
              <a:alpha val="22000"/>
            </a:schemeClr>
          </a:solidFill>
          <a:ln>
            <a:solidFill>
              <a:schemeClr val="accent6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3">
                    <a:lumMod val="25000"/>
                  </a:schemeClr>
                </a:solidFill>
              </a:rPr>
              <a:t>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357813" y="2357438"/>
            <a:ext cx="2786062" cy="2500312"/>
          </a:xfrm>
          <a:prstGeom prst="roundRect">
            <a:avLst/>
          </a:prstGeom>
          <a:solidFill>
            <a:schemeClr val="accent6">
              <a:lumMod val="50000"/>
              <a:alpha val="22000"/>
            </a:schemeClr>
          </a:solidFill>
          <a:ln>
            <a:solidFill>
              <a:schemeClr val="accent6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3">
                    <a:lumMod val="25000"/>
                  </a:schemeClr>
                </a:solidFill>
              </a:rPr>
              <a:t>Ъ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3">
                  <a:lumMod val="2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25000"/>
                  </a:schemeClr>
                </a:solidFill>
              </a:rPr>
              <a:t>Разделительный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3">
                  <a:lumMod val="2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25000"/>
                  </a:schemeClr>
                </a:solidFill>
              </a:rPr>
              <a:t>ВЪЕЗД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25000"/>
                  </a:schemeClr>
                </a:solidFill>
              </a:rPr>
              <a:t>ОБЪЯВЛЕНИЕ</a:t>
            </a:r>
            <a:endParaRPr lang="ru-RU" sz="20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214438" y="3000375"/>
            <a:ext cx="1857375" cy="1714500"/>
          </a:xfrm>
          <a:prstGeom prst="roundRect">
            <a:avLst/>
          </a:prstGeom>
          <a:solidFill>
            <a:schemeClr val="accent3">
              <a:lumMod val="50000"/>
              <a:alpha val="73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25000"/>
                  </a:schemeClr>
                </a:solidFill>
              </a:rPr>
              <a:t>Показатель мягкости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3">
                  <a:lumMod val="2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25000"/>
                  </a:schemeClr>
                </a:solidFill>
              </a:rPr>
              <a:t>КОНЬ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25000"/>
                  </a:schemeClr>
                </a:solidFill>
              </a:rPr>
              <a:t>КОНЬКИ</a:t>
            </a:r>
            <a:endParaRPr lang="ru-RU" sz="20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143250" y="3000375"/>
            <a:ext cx="1857375" cy="1714500"/>
          </a:xfrm>
          <a:prstGeom prst="roundRect">
            <a:avLst/>
          </a:prstGeom>
          <a:solidFill>
            <a:schemeClr val="accent3">
              <a:lumMod val="50000"/>
              <a:alpha val="73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25000"/>
                  </a:schemeClr>
                </a:solidFill>
              </a:rPr>
              <a:t>Разделите-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chemeClr val="accent3">
                    <a:lumMod val="25000"/>
                  </a:schemeClr>
                </a:solidFill>
              </a:rPr>
              <a:t>льный</a:t>
            </a:r>
            <a:endParaRPr lang="ru-RU" sz="2000" b="1" dirty="0">
              <a:solidFill>
                <a:schemeClr val="accent3">
                  <a:lumMod val="2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3">
                  <a:lumMod val="2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25000"/>
                  </a:schemeClr>
                </a:solidFill>
              </a:rPr>
              <a:t>ВАРЕНЬЕ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25000"/>
                  </a:schemeClr>
                </a:solidFill>
              </a:rPr>
              <a:t>ВЬЮГА</a:t>
            </a:r>
            <a:endParaRPr lang="ru-RU" sz="2000" b="1" dirty="0">
              <a:solidFill>
                <a:schemeClr val="accent3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  <a:alpha val="4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Выпиши слова, в которых звуков меньше, чем букв. Проверь.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63" y="2071688"/>
            <a:ext cx="7572375" cy="2643187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mtClean="0"/>
              <a:t>   </a:t>
            </a:r>
            <a:r>
              <a:rPr lang="ru-RU" smtClean="0">
                <a:solidFill>
                  <a:srgbClr val="7030A0"/>
                </a:solidFill>
              </a:rPr>
              <a:t>Сеть, июль, конь, новость, янтарь, ель, тень, тополь, пень, коньки, ехать, зверь, яблонька, мельница.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58000" y="4286250"/>
            <a:ext cx="1428750" cy="5715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1285875" y="2143125"/>
            <a:ext cx="7572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ru-RU" sz="3200" kern="0" dirty="0">
                <a:latin typeface="+mn-lt"/>
                <a:cs typeface="+mn-cs"/>
              </a:rPr>
              <a:t>   </a:t>
            </a:r>
            <a:r>
              <a:rPr lang="ru-RU" sz="3200" kern="0" dirty="0">
                <a:solidFill>
                  <a:srgbClr val="7030A0"/>
                </a:solidFill>
                <a:latin typeface="+mn-lt"/>
                <a:cs typeface="+mn-cs"/>
              </a:rPr>
              <a:t>Сеть, конь, новость, тень, тополь, пень, коньки, зверь, мельница.</a:t>
            </a: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858125" y="6143625"/>
            <a:ext cx="642938" cy="5000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1000125"/>
          </a:xfrm>
        </p:spPr>
        <p:txBody>
          <a:bodyPr/>
          <a:lstStyle/>
          <a:p>
            <a:pPr>
              <a:defRPr/>
            </a:pPr>
            <a: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  <a:t>Давай повторим все, что ты узнал </a:t>
            </a:r>
            <a:b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</a:br>
            <a: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  <a:t>на уроках обучения грамоте!</a:t>
            </a:r>
            <a:endParaRPr lang="ru-RU" sz="2800" i="1" dirty="0">
              <a:solidFill>
                <a:schemeClr val="accent3">
                  <a:lumMod val="25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785918" y="1643050"/>
          <a:ext cx="5643602" cy="3563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трелка вправо 5">
            <a:hlinkClick r:id="rId7" action="ppaction://hlinksldjump"/>
          </p:cNvPr>
          <p:cNvSpPr/>
          <p:nvPr/>
        </p:nvSpPr>
        <p:spPr>
          <a:xfrm>
            <a:off x="7500938" y="6072188"/>
            <a:ext cx="1428750" cy="785812"/>
          </a:xfrm>
          <a:prstGeom prst="rightArrow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задания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  <a:alpha val="4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Запиши слова, разделив их на слоги и для переноса. Проверь.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63" y="2000250"/>
            <a:ext cx="7572375" cy="2643188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mtClean="0"/>
              <a:t>   </a:t>
            </a:r>
            <a:r>
              <a:rPr lang="ru-RU" smtClean="0">
                <a:solidFill>
                  <a:srgbClr val="7030A0"/>
                </a:solidFill>
              </a:rPr>
              <a:t>Пальчик, крыльцо, сильный, маленькие, жительница, вальс, сельский.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58000" y="4286250"/>
            <a:ext cx="1428750" cy="5715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858125" y="6143625"/>
            <a:ext cx="642938" cy="5000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1143000" y="1928813"/>
            <a:ext cx="757237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ru-RU" sz="3200" kern="0" dirty="0">
                <a:latin typeface="+mn-lt"/>
                <a:cs typeface="+mn-cs"/>
              </a:rPr>
              <a:t>   </a:t>
            </a:r>
            <a:r>
              <a:rPr lang="ru-RU" sz="3200" kern="0" dirty="0" err="1">
                <a:solidFill>
                  <a:srgbClr val="7030A0"/>
                </a:solidFill>
                <a:latin typeface="+mn-lt"/>
                <a:cs typeface="+mn-cs"/>
              </a:rPr>
              <a:t>Паль-чик</a:t>
            </a:r>
            <a:r>
              <a:rPr lang="ru-RU" sz="3200" kern="0" dirty="0">
                <a:solidFill>
                  <a:srgbClr val="7030A0"/>
                </a:solidFill>
                <a:latin typeface="+mn-lt"/>
                <a:cs typeface="+mn-cs"/>
              </a:rPr>
              <a:t>, </a:t>
            </a:r>
            <a:r>
              <a:rPr lang="ru-RU" sz="3200" kern="0" dirty="0" err="1">
                <a:solidFill>
                  <a:srgbClr val="7030A0"/>
                </a:solidFill>
                <a:latin typeface="+mn-lt"/>
                <a:cs typeface="+mn-cs"/>
              </a:rPr>
              <a:t>крыль-цо</a:t>
            </a:r>
            <a:r>
              <a:rPr lang="ru-RU" sz="3200" kern="0" dirty="0">
                <a:solidFill>
                  <a:srgbClr val="7030A0"/>
                </a:solidFill>
                <a:latin typeface="+mn-lt"/>
                <a:cs typeface="+mn-cs"/>
              </a:rPr>
              <a:t>, </a:t>
            </a:r>
            <a:r>
              <a:rPr lang="ru-RU" sz="3200" kern="0" dirty="0" err="1">
                <a:solidFill>
                  <a:srgbClr val="7030A0"/>
                </a:solidFill>
                <a:latin typeface="+mn-lt"/>
                <a:cs typeface="+mn-cs"/>
              </a:rPr>
              <a:t>силь-ный</a:t>
            </a:r>
            <a:r>
              <a:rPr lang="ru-RU" sz="3200" kern="0" dirty="0">
                <a:solidFill>
                  <a:srgbClr val="7030A0"/>
                </a:solidFill>
                <a:latin typeface="+mn-lt"/>
                <a:cs typeface="+mn-cs"/>
              </a:rPr>
              <a:t>, </a:t>
            </a:r>
            <a:r>
              <a:rPr lang="ru-RU" sz="3200" kern="0" dirty="0" err="1">
                <a:solidFill>
                  <a:srgbClr val="7030A0"/>
                </a:solidFill>
                <a:latin typeface="+mn-lt"/>
                <a:cs typeface="+mn-cs"/>
              </a:rPr>
              <a:t>ма-лень-кие</a:t>
            </a:r>
            <a:r>
              <a:rPr lang="ru-RU" sz="3200" kern="0" dirty="0">
                <a:solidFill>
                  <a:srgbClr val="7030A0"/>
                </a:solidFill>
                <a:latin typeface="+mn-lt"/>
                <a:cs typeface="+mn-cs"/>
              </a:rPr>
              <a:t>, </a:t>
            </a:r>
            <a:r>
              <a:rPr lang="ru-RU" sz="3200" kern="0" dirty="0" err="1">
                <a:solidFill>
                  <a:srgbClr val="7030A0"/>
                </a:solidFill>
                <a:latin typeface="+mn-lt"/>
                <a:cs typeface="+mn-cs"/>
              </a:rPr>
              <a:t>жи-тель-ни-ца</a:t>
            </a:r>
            <a:r>
              <a:rPr lang="ru-RU" sz="3200" kern="0" dirty="0">
                <a:solidFill>
                  <a:srgbClr val="7030A0"/>
                </a:solidFill>
                <a:latin typeface="+mn-lt"/>
                <a:cs typeface="+mn-cs"/>
              </a:rPr>
              <a:t>, вальс, </a:t>
            </a:r>
            <a:r>
              <a:rPr lang="ru-RU" sz="3200" kern="0" dirty="0" err="1">
                <a:solidFill>
                  <a:srgbClr val="7030A0"/>
                </a:solidFill>
                <a:latin typeface="+mn-lt"/>
                <a:cs typeface="+mn-cs"/>
              </a:rPr>
              <a:t>сель-ский</a:t>
            </a:r>
            <a:r>
              <a:rPr lang="ru-RU" sz="3200" kern="0" dirty="0">
                <a:solidFill>
                  <a:srgbClr val="7030A0"/>
                </a:solidFill>
                <a:latin typeface="+mn-lt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  <a:alpha val="4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Измени слова по образцу. Проверь.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29438" y="4929188"/>
            <a:ext cx="1428750" cy="5715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858125" y="6143625"/>
            <a:ext cx="642938" cy="5000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00125" y="1857375"/>
            <a:ext cx="1785938" cy="571500"/>
          </a:xfrm>
          <a:prstGeom prst="roundRect">
            <a:avLst/>
          </a:prstGeom>
          <a:solidFill>
            <a:srgbClr val="009999">
              <a:alpha val="49000"/>
            </a:srgb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д</a:t>
            </a:r>
            <a:r>
              <a:rPr lang="ru-RU" sz="2800" dirty="0"/>
              <a:t>ень - </a:t>
            </a:r>
            <a:endParaRPr lang="ru-RU" sz="28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58000" y="4143375"/>
            <a:ext cx="1785938" cy="571500"/>
          </a:xfrm>
          <a:prstGeom prst="roundRect">
            <a:avLst/>
          </a:prstGeom>
          <a:solidFill>
            <a:srgbClr val="009999">
              <a:alpha val="49000"/>
            </a:srgb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пыльный</a:t>
            </a:r>
            <a:endParaRPr lang="ru-RU" sz="28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00625" y="4143375"/>
            <a:ext cx="1785938" cy="571500"/>
          </a:xfrm>
          <a:prstGeom prst="roundRect">
            <a:avLst/>
          </a:prstGeom>
          <a:solidFill>
            <a:srgbClr val="009999">
              <a:alpha val="49000"/>
            </a:srgb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пыль - </a:t>
            </a:r>
            <a:endParaRPr lang="ru-RU" sz="28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500" y="4143375"/>
            <a:ext cx="1785938" cy="571500"/>
          </a:xfrm>
          <a:prstGeom prst="roundRect">
            <a:avLst/>
          </a:prstGeom>
          <a:solidFill>
            <a:srgbClr val="009999">
              <a:alpha val="49000"/>
            </a:srgb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огоньки</a:t>
            </a:r>
            <a:endParaRPr lang="ru-RU" sz="28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57500" y="2928938"/>
            <a:ext cx="1785938" cy="571500"/>
          </a:xfrm>
          <a:prstGeom prst="roundRect">
            <a:avLst/>
          </a:prstGeom>
          <a:solidFill>
            <a:srgbClr val="009999">
              <a:alpha val="49000"/>
            </a:srgb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зверьки</a:t>
            </a:r>
            <a:endParaRPr lang="ru-RU" sz="28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00125" y="2928938"/>
            <a:ext cx="1785938" cy="571500"/>
          </a:xfrm>
          <a:prstGeom prst="roundRect">
            <a:avLst/>
          </a:prstGeom>
          <a:solidFill>
            <a:srgbClr val="009999">
              <a:alpha val="49000"/>
            </a:srgb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з</a:t>
            </a:r>
            <a:r>
              <a:rPr lang="ru-RU" sz="2800" dirty="0"/>
              <a:t>верь -</a:t>
            </a:r>
            <a:endParaRPr lang="ru-RU" sz="28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00125" y="4143375"/>
            <a:ext cx="1785938" cy="571500"/>
          </a:xfrm>
          <a:prstGeom prst="roundRect">
            <a:avLst/>
          </a:prstGeom>
          <a:solidFill>
            <a:srgbClr val="009999">
              <a:alpha val="49000"/>
            </a:srgb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огонь - </a:t>
            </a:r>
            <a:endParaRPr lang="ru-RU" sz="28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58000" y="2928938"/>
            <a:ext cx="1785938" cy="571500"/>
          </a:xfrm>
          <a:prstGeom prst="roundRect">
            <a:avLst/>
          </a:prstGeom>
          <a:solidFill>
            <a:srgbClr val="009999">
              <a:alpha val="49000"/>
            </a:srgb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больной</a:t>
            </a:r>
            <a:endParaRPr lang="ru-RU" sz="28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00625" y="2928938"/>
            <a:ext cx="1785938" cy="571500"/>
          </a:xfrm>
          <a:prstGeom prst="roundRect">
            <a:avLst/>
          </a:prstGeom>
          <a:solidFill>
            <a:srgbClr val="009999">
              <a:alpha val="49000"/>
            </a:srgb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б</a:t>
            </a:r>
            <a:r>
              <a:rPr lang="ru-RU" sz="2800" dirty="0"/>
              <a:t>оль - </a:t>
            </a:r>
            <a:endParaRPr lang="ru-RU" sz="28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58000" y="1857375"/>
            <a:ext cx="1785938" cy="571500"/>
          </a:xfrm>
          <a:prstGeom prst="roundRect">
            <a:avLst/>
          </a:prstGeom>
          <a:solidFill>
            <a:srgbClr val="009999">
              <a:alpha val="49000"/>
            </a:srgb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стальной</a:t>
            </a:r>
            <a:endParaRPr lang="ru-RU" sz="28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00625" y="1857375"/>
            <a:ext cx="1785938" cy="571500"/>
          </a:xfrm>
          <a:prstGeom prst="roundRect">
            <a:avLst/>
          </a:prstGeom>
          <a:solidFill>
            <a:srgbClr val="009999">
              <a:alpha val="49000"/>
            </a:srgb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с</a:t>
            </a:r>
            <a:r>
              <a:rPr lang="ru-RU" sz="2800" dirty="0"/>
              <a:t>таль - </a:t>
            </a:r>
            <a:endParaRPr lang="ru-RU" sz="28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857500" y="1857375"/>
            <a:ext cx="1785938" cy="571500"/>
          </a:xfrm>
          <a:prstGeom prst="roundRect">
            <a:avLst/>
          </a:prstGeom>
          <a:solidFill>
            <a:srgbClr val="009999">
              <a:alpha val="49000"/>
            </a:srgb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деньки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1000125"/>
          </a:xfrm>
        </p:spPr>
        <p:txBody>
          <a:bodyPr/>
          <a:lstStyle/>
          <a:p>
            <a:pPr>
              <a:defRPr/>
            </a:pPr>
            <a: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  <a:t>Давай повторим все, что ты узнал </a:t>
            </a:r>
            <a:b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</a:br>
            <a: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  <a:t>на уроках обучения грамоте!</a:t>
            </a:r>
            <a:endParaRPr lang="ru-RU" sz="2800" i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0125" y="1643063"/>
            <a:ext cx="7286625" cy="300037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accent3">
                    <a:lumMod val="25000"/>
                  </a:schemeClr>
                </a:solidFill>
              </a:rPr>
              <a:t>Опасности при обозначении звуков буквами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>
                <a:solidFill>
                  <a:schemeClr val="accent3">
                    <a:lumMod val="25000"/>
                  </a:schemeClr>
                </a:solidFill>
              </a:rPr>
              <a:t>Безударные гласные звуки.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25000"/>
                  </a:schemeClr>
                </a:solidFill>
              </a:rPr>
              <a:t>Звуки похожие – буквы разные: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85875" y="2857500"/>
            <a:ext cx="2857500" cy="1571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Тр</a:t>
            </a:r>
            <a:r>
              <a:rPr lang="ru-RU" sz="2800" u="sng" dirty="0"/>
              <a:t>а</a:t>
            </a:r>
            <a:r>
              <a:rPr lang="ru-RU" sz="2800" dirty="0"/>
              <a:t>ва</a:t>
            </a:r>
            <a:r>
              <a:rPr lang="ru-RU" sz="2800" dirty="0">
                <a:sym typeface="Symbol"/>
              </a:rPr>
              <a:t></a:t>
            </a:r>
            <a:endParaRPr lang="ru-RU" sz="28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К</a:t>
            </a:r>
            <a:r>
              <a:rPr lang="ru-RU" sz="2800" u="sng" dirty="0"/>
              <a:t>о</a:t>
            </a:r>
            <a:r>
              <a:rPr lang="ru-RU" sz="2800" dirty="0"/>
              <a:t>за</a:t>
            </a:r>
            <a:r>
              <a:rPr lang="ru-RU" sz="2800" dirty="0">
                <a:sym typeface="Symbol"/>
              </a:rPr>
              <a:t></a:t>
            </a:r>
            <a:r>
              <a:rPr lang="ru-RU" sz="2800" dirty="0"/>
              <a:t> 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714625" y="3500438"/>
            <a:ext cx="357188" cy="35718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3143250" y="3429000"/>
            <a:ext cx="357188" cy="214313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143250" y="3714750"/>
            <a:ext cx="357188" cy="142875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88" name="TextBox 19"/>
          <p:cNvSpPr txBox="1">
            <a:spLocks noChangeArrowheads="1"/>
          </p:cNvSpPr>
          <p:nvPr/>
        </p:nvSpPr>
        <p:spPr bwMode="auto">
          <a:xfrm>
            <a:off x="3571875" y="307181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а</a:t>
            </a:r>
          </a:p>
        </p:txBody>
      </p:sp>
      <p:sp>
        <p:nvSpPr>
          <p:cNvPr id="71689" name="TextBox 20"/>
          <p:cNvSpPr txBox="1">
            <a:spLocks noChangeArrowheads="1"/>
          </p:cNvSpPr>
          <p:nvPr/>
        </p:nvSpPr>
        <p:spPr bwMode="auto">
          <a:xfrm>
            <a:off x="3571875" y="3714750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о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43438" y="2857500"/>
            <a:ext cx="2857500" cy="1571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ym typeface="Symbol"/>
              </a:rPr>
              <a:t>Гр</a:t>
            </a:r>
            <a:r>
              <a:rPr lang="ru-RU" sz="2800" u="sng" dirty="0">
                <a:sym typeface="Symbol"/>
              </a:rPr>
              <a:t>и</a:t>
            </a:r>
            <a:r>
              <a:rPr lang="ru-RU" sz="2800" dirty="0">
                <a:sym typeface="Symbol"/>
              </a:rPr>
              <a:t>бы</a:t>
            </a:r>
            <a:endParaRPr lang="ru-RU" sz="28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ym typeface="Symbol"/>
              </a:rPr>
              <a:t>Л</a:t>
            </a:r>
            <a:r>
              <a:rPr lang="ru-RU" sz="2800" u="sng" dirty="0">
                <a:sym typeface="Symbol"/>
              </a:rPr>
              <a:t>е</a:t>
            </a:r>
            <a:r>
              <a:rPr lang="ru-RU" sz="2800" dirty="0">
                <a:sym typeface="Symbol"/>
              </a:rPr>
              <a:t>са</a:t>
            </a:r>
            <a:r>
              <a:rPr lang="ru-RU" sz="2800" dirty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М</a:t>
            </a:r>
            <a:r>
              <a:rPr lang="ru-RU" sz="2800" u="sng" dirty="0"/>
              <a:t>я</a:t>
            </a:r>
            <a:r>
              <a:rPr lang="ru-RU" sz="2800" dirty="0"/>
              <a:t>чи</a:t>
            </a:r>
            <a:r>
              <a:rPr lang="ru-RU" sz="2800" dirty="0">
                <a:sym typeface="Symbol"/>
              </a:rPr>
              <a:t></a:t>
            </a:r>
            <a:endParaRPr lang="ru-RU" sz="2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000750" y="3429000"/>
            <a:ext cx="357188" cy="35718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6429375" y="3786188"/>
            <a:ext cx="428625" cy="214312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429375" y="3643313"/>
            <a:ext cx="428625" cy="1587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6429375" y="3214688"/>
            <a:ext cx="357188" cy="214312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95" name="TextBox 28"/>
          <p:cNvSpPr txBox="1">
            <a:spLocks noChangeArrowheads="1"/>
          </p:cNvSpPr>
          <p:nvPr/>
        </p:nvSpPr>
        <p:spPr bwMode="auto">
          <a:xfrm>
            <a:off x="6929438" y="39290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я</a:t>
            </a:r>
          </a:p>
        </p:txBody>
      </p:sp>
      <p:sp>
        <p:nvSpPr>
          <p:cNvPr id="71696" name="TextBox 29"/>
          <p:cNvSpPr txBox="1">
            <a:spLocks noChangeArrowheads="1"/>
          </p:cNvSpPr>
          <p:nvPr/>
        </p:nvSpPr>
        <p:spPr bwMode="auto">
          <a:xfrm>
            <a:off x="6929438" y="3429000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е</a:t>
            </a:r>
          </a:p>
        </p:txBody>
      </p:sp>
      <p:sp>
        <p:nvSpPr>
          <p:cNvPr id="71697" name="TextBox 30"/>
          <p:cNvSpPr txBox="1">
            <a:spLocks noChangeArrowheads="1"/>
          </p:cNvSpPr>
          <p:nvPr/>
        </p:nvSpPr>
        <p:spPr bwMode="auto">
          <a:xfrm>
            <a:off x="6929438" y="2928938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1143000"/>
          </a:xfrm>
          <a:solidFill>
            <a:srgbClr val="009999">
              <a:alpha val="45097"/>
            </a:srgbClr>
          </a:solidFill>
        </p:spPr>
        <p:txBody>
          <a:bodyPr/>
          <a:lstStyle/>
          <a:p>
            <a:pPr algn="just"/>
            <a:r>
              <a:rPr lang="ru-RU" sz="2400" smtClean="0">
                <a:solidFill>
                  <a:srgbClr val="FFFF00"/>
                </a:solidFill>
              </a:rPr>
              <a:t>Запиши слова в три столбика: в первый – с ударением на первом слоге, во второй – с ударением на втором слоге, в третий – с ударением на третьем слоге. Проверь.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2786063"/>
            <a:ext cx="8229600" cy="2185987"/>
          </a:xfrm>
          <a:solidFill>
            <a:schemeClr val="accent2">
              <a:lumMod val="50000"/>
              <a:alpha val="36000"/>
            </a:schemeClr>
          </a:solidFill>
        </p:spPr>
        <p:txBody>
          <a:bodyPr/>
          <a:lstStyle/>
          <a:p>
            <a:pPr algn="just">
              <a:buFontTx/>
              <a:buNone/>
              <a:defRPr/>
            </a:pPr>
            <a:r>
              <a:rPr lang="ru-RU" dirty="0" smtClean="0"/>
              <a:t>   </a:t>
            </a:r>
            <a:r>
              <a:rPr lang="ru-RU" sz="4400" dirty="0" smtClean="0">
                <a:solidFill>
                  <a:srgbClr val="002060"/>
                </a:solidFill>
              </a:rPr>
              <a:t>Малина, яблоки, груши, ежевика, рябина, смородина, вишня, земляника.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072313" y="5214938"/>
            <a:ext cx="1428750" cy="5715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38" y="2786063"/>
            <a:ext cx="2643187" cy="2143125"/>
          </a:xfrm>
          <a:prstGeom prst="roundRect">
            <a:avLst/>
          </a:prstGeom>
          <a:solidFill>
            <a:srgbClr val="00800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Я</a:t>
            </a:r>
            <a:r>
              <a:rPr lang="ru-RU" sz="2800" dirty="0"/>
              <a:t>БЛОКИ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ГРУШИ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ВИШНЯ</a:t>
            </a:r>
            <a:endParaRPr lang="ru-RU" sz="3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57563" y="2786063"/>
            <a:ext cx="2643187" cy="2143125"/>
          </a:xfrm>
          <a:prstGeom prst="roundRect">
            <a:avLst/>
          </a:prstGeom>
          <a:solidFill>
            <a:srgbClr val="00800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МАЛИНА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РЯБИНА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2400" dirty="0"/>
              <a:t>СМОРОДИНА</a:t>
            </a:r>
            <a:endParaRPr lang="ru-RU" sz="3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72188" y="2786063"/>
            <a:ext cx="2643187" cy="2143125"/>
          </a:xfrm>
          <a:prstGeom prst="roundRect">
            <a:avLst/>
          </a:prstGeom>
          <a:solidFill>
            <a:srgbClr val="00800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ЕЖЕВИКА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ЗЕМЛЯНИКА</a:t>
            </a:r>
            <a:endParaRPr lang="ru-RU" sz="2800" dirty="0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715250" y="6000750"/>
            <a:ext cx="714375" cy="5000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1143000"/>
          </a:xfrm>
          <a:solidFill>
            <a:srgbClr val="009999">
              <a:alpha val="45097"/>
            </a:srgbClr>
          </a:solidFill>
        </p:spPr>
        <p:txBody>
          <a:bodyPr/>
          <a:lstStyle/>
          <a:p>
            <a:pPr algn="just"/>
            <a:r>
              <a:rPr lang="ru-RU" sz="2400" smtClean="0">
                <a:solidFill>
                  <a:srgbClr val="FFFF00"/>
                </a:solidFill>
              </a:rPr>
              <a:t>Поставь в словах ударение, подчеркни гласную, которую нужно проверить или запомнить.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2428875"/>
            <a:ext cx="8229600" cy="2786063"/>
          </a:xfrm>
          <a:solidFill>
            <a:schemeClr val="accent5">
              <a:lumMod val="25000"/>
              <a:alpha val="50000"/>
            </a:schemeClr>
          </a:solidFill>
        </p:spPr>
        <p:txBody>
          <a:bodyPr/>
          <a:lstStyle/>
          <a:p>
            <a:pPr algn="just">
              <a:buFontTx/>
              <a:buNone/>
              <a:defRPr/>
            </a:pPr>
            <a:r>
              <a:rPr lang="ru-RU" dirty="0" smtClean="0"/>
              <a:t>   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Весело, машина, стрижи, смешной, петух, солить, пятерка, плясать, пальто, большой, линейка.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86438" y="5857875"/>
            <a:ext cx="1428750" cy="5715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715250" y="6000750"/>
            <a:ext cx="714375" cy="5000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428625" y="2571750"/>
            <a:ext cx="8229600" cy="2786063"/>
          </a:xfrm>
          <a:prstGeom prst="rect">
            <a:avLst/>
          </a:prstGeom>
          <a:solidFill>
            <a:schemeClr val="accent5">
              <a:lumMod val="25000"/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ru-RU" sz="3200" kern="0" dirty="0">
                <a:latin typeface="+mn-lt"/>
                <a:cs typeface="+mn-cs"/>
              </a:rPr>
              <a:t>   </a:t>
            </a:r>
            <a:r>
              <a:rPr lang="ru-RU" sz="4400" kern="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В</a:t>
            </a:r>
            <a:r>
              <a:rPr lang="en-US" sz="4400" u="dbl" kern="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  <a:sym typeface="Symbol"/>
              </a:rPr>
              <a:t>é</a:t>
            </a:r>
            <a:r>
              <a:rPr lang="ru-RU" sz="4400" kern="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с</a:t>
            </a:r>
            <a:r>
              <a:rPr lang="ru-RU" sz="4400" u="sng" kern="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е</a:t>
            </a:r>
            <a:r>
              <a:rPr lang="ru-RU" sz="4400" kern="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ло, </a:t>
            </a:r>
            <a:r>
              <a:rPr lang="ru-RU" sz="4400" kern="0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м</a:t>
            </a:r>
            <a:r>
              <a:rPr lang="ru-RU" sz="4400" u="sng" kern="0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а</a:t>
            </a:r>
            <a:r>
              <a:rPr lang="ru-RU" sz="4400" kern="0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ш</a:t>
            </a:r>
            <a:r>
              <a:rPr lang="en-US" sz="4400" u="dbl" kern="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ú</a:t>
            </a:r>
            <a:r>
              <a:rPr lang="ru-RU" sz="4400" kern="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на, стр</a:t>
            </a:r>
            <a:r>
              <a:rPr lang="ru-RU" sz="4400" u="sng" kern="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и</a:t>
            </a:r>
            <a:r>
              <a:rPr lang="ru-RU" sz="4400" kern="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ж</a:t>
            </a:r>
            <a:r>
              <a:rPr lang="en-US" sz="4400" u="dbl" kern="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ú</a:t>
            </a:r>
            <a:r>
              <a:rPr lang="ru-RU" sz="4400" kern="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, </a:t>
            </a:r>
            <a:r>
              <a:rPr lang="ru-RU" sz="4400" kern="0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см</a:t>
            </a:r>
            <a:r>
              <a:rPr lang="ru-RU" sz="4400" u="sng" kern="0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е</a:t>
            </a:r>
            <a:r>
              <a:rPr lang="ru-RU" sz="4400" kern="0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шн</a:t>
            </a:r>
            <a:r>
              <a:rPr lang="en-US" sz="4400" u="dbl" kern="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ó</a:t>
            </a:r>
            <a:r>
              <a:rPr lang="ru-RU" sz="4400" kern="0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й</a:t>
            </a:r>
            <a:r>
              <a:rPr lang="ru-RU" sz="4400" kern="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, п</a:t>
            </a:r>
            <a:r>
              <a:rPr lang="ru-RU" sz="4400" u="sng" kern="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е</a:t>
            </a:r>
            <a:r>
              <a:rPr lang="ru-RU" sz="4400" kern="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т</a:t>
            </a:r>
            <a:r>
              <a:rPr lang="en-US" sz="4400" u="dbl" kern="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ý</a:t>
            </a:r>
            <a:r>
              <a:rPr lang="ru-RU" sz="4400" kern="0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х</a:t>
            </a:r>
            <a:r>
              <a:rPr lang="ru-RU" sz="4400" kern="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, </a:t>
            </a:r>
            <a:r>
              <a:rPr lang="ru-RU" sz="4400" kern="0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с</a:t>
            </a:r>
            <a:r>
              <a:rPr lang="ru-RU" sz="4400" u="sng" kern="0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о</a:t>
            </a:r>
            <a:r>
              <a:rPr lang="ru-RU" sz="4400" kern="0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л</a:t>
            </a:r>
            <a:r>
              <a:rPr lang="en-US" sz="4400" u="dbl" kern="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ú</a:t>
            </a:r>
            <a:r>
              <a:rPr lang="ru-RU" sz="4400" kern="0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ть</a:t>
            </a:r>
            <a:r>
              <a:rPr lang="ru-RU" sz="4400" kern="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, п</a:t>
            </a:r>
            <a:r>
              <a:rPr lang="ru-RU" sz="4400" u="sng" kern="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я</a:t>
            </a:r>
            <a:r>
              <a:rPr lang="ru-RU" sz="4400" kern="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т</a:t>
            </a:r>
            <a:r>
              <a:rPr lang="ru-RU" sz="4400" u="dbl" kern="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ё</a:t>
            </a:r>
            <a:r>
              <a:rPr lang="ru-RU" sz="4400" kern="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рка, пл</a:t>
            </a:r>
            <a:r>
              <a:rPr lang="ru-RU" sz="4400" u="sng" kern="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я</a:t>
            </a:r>
            <a:r>
              <a:rPr lang="ru-RU" sz="4400" kern="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с</a:t>
            </a:r>
            <a:r>
              <a:rPr lang="en-US" sz="4400" u="dbl" kern="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á</a:t>
            </a:r>
            <a:r>
              <a:rPr lang="ru-RU" sz="4400" kern="0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ть</a:t>
            </a:r>
            <a:r>
              <a:rPr lang="ru-RU" sz="4400" kern="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, </a:t>
            </a:r>
            <a:r>
              <a:rPr lang="ru-RU" sz="4400" kern="0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п</a:t>
            </a:r>
            <a:r>
              <a:rPr lang="ru-RU" sz="4400" u="sng" kern="0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а</a:t>
            </a:r>
            <a:r>
              <a:rPr lang="ru-RU" sz="4400" kern="0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льт</a:t>
            </a:r>
            <a:r>
              <a:rPr lang="en-US" sz="4400" u="dbl" kern="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ó</a:t>
            </a:r>
            <a:r>
              <a:rPr lang="ru-RU" sz="4400" kern="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, </a:t>
            </a:r>
            <a:r>
              <a:rPr lang="ru-RU" sz="4400" kern="0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б</a:t>
            </a:r>
            <a:r>
              <a:rPr lang="ru-RU" sz="4400" u="sng" kern="0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о</a:t>
            </a:r>
            <a:r>
              <a:rPr lang="ru-RU" sz="4400" kern="0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льш</a:t>
            </a:r>
            <a:r>
              <a:rPr lang="en-US" sz="4400" u="dbl" kern="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ó</a:t>
            </a:r>
            <a:r>
              <a:rPr lang="ru-RU" sz="4400" kern="0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й</a:t>
            </a:r>
            <a:r>
              <a:rPr lang="ru-RU" sz="4400" kern="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, </a:t>
            </a:r>
            <a:r>
              <a:rPr lang="ru-RU" sz="4400" kern="0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л</a:t>
            </a:r>
            <a:r>
              <a:rPr lang="ru-RU" sz="4400" u="sng" kern="0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и</a:t>
            </a:r>
            <a:r>
              <a:rPr lang="ru-RU" sz="4400" kern="0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н</a:t>
            </a:r>
            <a:r>
              <a:rPr lang="en-US" sz="4400" u="dbl" kern="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é</a:t>
            </a:r>
            <a:r>
              <a:rPr lang="ru-RU" sz="4400" kern="0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йка</a:t>
            </a:r>
            <a:r>
              <a:rPr lang="ru-RU" sz="4400" kern="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1143000"/>
          </a:xfrm>
          <a:solidFill>
            <a:srgbClr val="009999">
              <a:alpha val="45097"/>
            </a:srgbClr>
          </a:solidFill>
        </p:spPr>
        <p:txBody>
          <a:bodyPr/>
          <a:lstStyle/>
          <a:p>
            <a:pPr algn="just"/>
            <a:r>
              <a:rPr lang="ru-RU" sz="2400" smtClean="0">
                <a:solidFill>
                  <a:srgbClr val="FFFF00"/>
                </a:solidFill>
              </a:rPr>
              <a:t>Запиши проверочные слова. Вставь пропущенные буквы в проверяемых словах. Проверь.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00500" y="6072188"/>
            <a:ext cx="1428750" cy="5715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572375" y="6072188"/>
            <a:ext cx="714375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57313" y="1857375"/>
            <a:ext cx="3143250" cy="642938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7030A0"/>
                </a:solidFill>
              </a:rPr>
              <a:t>…….. – с..</a:t>
            </a:r>
            <a:r>
              <a:rPr lang="ru-RU" sz="2800" dirty="0" err="1">
                <a:solidFill>
                  <a:srgbClr val="7030A0"/>
                </a:solidFill>
              </a:rPr>
              <a:t>ды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57750" y="1857375"/>
            <a:ext cx="3357563" cy="642938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7030A0"/>
                </a:solidFill>
              </a:rPr>
              <a:t>…….. – м..</a:t>
            </a:r>
            <a:r>
              <a:rPr lang="ru-RU" sz="2800" dirty="0" err="1">
                <a:solidFill>
                  <a:srgbClr val="7030A0"/>
                </a:solidFill>
              </a:rPr>
              <a:t>сты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57750" y="4429125"/>
            <a:ext cx="3357563" cy="642938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7030A0"/>
                </a:solidFill>
              </a:rPr>
              <a:t>…….. – </a:t>
            </a:r>
            <a:r>
              <a:rPr lang="ru-RU" sz="2800" dirty="0" err="1">
                <a:solidFill>
                  <a:srgbClr val="7030A0"/>
                </a:solidFill>
              </a:rPr>
              <a:t>зап</a:t>
            </a:r>
            <a:r>
              <a:rPr lang="ru-RU" sz="2800" dirty="0">
                <a:solidFill>
                  <a:srgbClr val="7030A0"/>
                </a:solidFill>
              </a:rPr>
              <a:t>..</a:t>
            </a:r>
            <a:r>
              <a:rPr lang="ru-RU" sz="2800" dirty="0" err="1">
                <a:solidFill>
                  <a:srgbClr val="7030A0"/>
                </a:solidFill>
              </a:rPr>
              <a:t>лнять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57750" y="5286375"/>
            <a:ext cx="3357563" cy="642938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7030A0"/>
                </a:solidFill>
              </a:rPr>
              <a:t>…….. – </a:t>
            </a:r>
            <a:r>
              <a:rPr lang="ru-RU" sz="2800" dirty="0" err="1">
                <a:solidFill>
                  <a:srgbClr val="7030A0"/>
                </a:solidFill>
              </a:rPr>
              <a:t>дв</a:t>
            </a:r>
            <a:r>
              <a:rPr lang="ru-RU" sz="2800" dirty="0">
                <a:solidFill>
                  <a:srgbClr val="7030A0"/>
                </a:solidFill>
              </a:rPr>
              <a:t>..</a:t>
            </a:r>
            <a:r>
              <a:rPr lang="ru-RU" sz="2800" dirty="0" err="1">
                <a:solidFill>
                  <a:srgbClr val="7030A0"/>
                </a:solidFill>
              </a:rPr>
              <a:t>ры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57750" y="3571875"/>
            <a:ext cx="3357563" cy="642938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7030A0"/>
                </a:solidFill>
              </a:rPr>
              <a:t>…….. – г..</a:t>
            </a:r>
            <a:r>
              <a:rPr lang="ru-RU" sz="2800" dirty="0" err="1">
                <a:solidFill>
                  <a:srgbClr val="7030A0"/>
                </a:solidFill>
              </a:rPr>
              <a:t>лодать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57750" y="2714625"/>
            <a:ext cx="3357563" cy="642938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7030A0"/>
                </a:solidFill>
              </a:rPr>
              <a:t>…….. – </a:t>
            </a:r>
            <a:r>
              <a:rPr lang="ru-RU" sz="2800" dirty="0" err="1">
                <a:solidFill>
                  <a:srgbClr val="7030A0"/>
                </a:solidFill>
              </a:rPr>
              <a:t>заш</a:t>
            </a:r>
            <a:r>
              <a:rPr lang="ru-RU" sz="2800" dirty="0">
                <a:solidFill>
                  <a:srgbClr val="7030A0"/>
                </a:solidFill>
              </a:rPr>
              <a:t>..</a:t>
            </a:r>
            <a:r>
              <a:rPr lang="ru-RU" sz="2800" dirty="0" err="1">
                <a:solidFill>
                  <a:srgbClr val="7030A0"/>
                </a:solidFill>
              </a:rPr>
              <a:t>гал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357313" y="5286375"/>
            <a:ext cx="3143250" cy="642938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7030A0"/>
                </a:solidFill>
              </a:rPr>
              <a:t>…….. – н..</a:t>
            </a:r>
            <a:r>
              <a:rPr lang="ru-RU" sz="2800" dirty="0" err="1">
                <a:solidFill>
                  <a:srgbClr val="7030A0"/>
                </a:solidFill>
              </a:rPr>
              <a:t>чное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57313" y="4429125"/>
            <a:ext cx="3143250" cy="642938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7030A0"/>
                </a:solidFill>
              </a:rPr>
              <a:t>…….. – </a:t>
            </a:r>
            <a:r>
              <a:rPr lang="ru-RU" sz="2800" dirty="0" err="1">
                <a:solidFill>
                  <a:srgbClr val="7030A0"/>
                </a:solidFill>
              </a:rPr>
              <a:t>пч</a:t>
            </a:r>
            <a:r>
              <a:rPr lang="ru-RU" sz="2800" dirty="0">
                <a:solidFill>
                  <a:srgbClr val="7030A0"/>
                </a:solidFill>
              </a:rPr>
              <a:t>..</a:t>
            </a:r>
            <a:r>
              <a:rPr lang="ru-RU" sz="2800" dirty="0" err="1">
                <a:solidFill>
                  <a:srgbClr val="7030A0"/>
                </a:solidFill>
              </a:rPr>
              <a:t>ловод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357313" y="3571875"/>
            <a:ext cx="3143250" cy="642938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7030A0"/>
                </a:solidFill>
              </a:rPr>
              <a:t>…….. – б..</a:t>
            </a:r>
            <a:r>
              <a:rPr lang="ru-RU" sz="2800" dirty="0" err="1">
                <a:solidFill>
                  <a:srgbClr val="7030A0"/>
                </a:solidFill>
              </a:rPr>
              <a:t>льной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357313" y="2714625"/>
            <a:ext cx="3143250" cy="642938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7030A0"/>
                </a:solidFill>
              </a:rPr>
              <a:t>…….. – </a:t>
            </a:r>
            <a:r>
              <a:rPr lang="ru-RU" sz="2800" dirty="0" err="1">
                <a:solidFill>
                  <a:srgbClr val="7030A0"/>
                </a:solidFill>
              </a:rPr>
              <a:t>з</a:t>
            </a:r>
            <a:r>
              <a:rPr lang="ru-RU" sz="2800" dirty="0">
                <a:solidFill>
                  <a:srgbClr val="7030A0"/>
                </a:solidFill>
              </a:rPr>
              <a:t>..</a:t>
            </a:r>
            <a:r>
              <a:rPr lang="ru-RU" sz="2800" dirty="0" err="1">
                <a:solidFill>
                  <a:srgbClr val="7030A0"/>
                </a:solidFill>
              </a:rPr>
              <a:t>ма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929188" y="5286375"/>
            <a:ext cx="3143250" cy="642938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7030A0"/>
                </a:solidFill>
              </a:rPr>
              <a:t>д</a:t>
            </a:r>
            <a:r>
              <a:rPr lang="ru-RU" sz="2800" dirty="0">
                <a:solidFill>
                  <a:srgbClr val="7030A0"/>
                </a:solidFill>
              </a:rPr>
              <a:t>в</a:t>
            </a:r>
            <a:r>
              <a:rPr lang="ru-RU" sz="2800" u="dbl" dirty="0">
                <a:solidFill>
                  <a:srgbClr val="7030A0"/>
                </a:solidFill>
              </a:rPr>
              <a:t>о</a:t>
            </a:r>
            <a:r>
              <a:rPr lang="ru-RU" sz="2800" dirty="0">
                <a:solidFill>
                  <a:srgbClr val="7030A0"/>
                </a:solidFill>
              </a:rPr>
              <a:t>р - дв</a:t>
            </a:r>
            <a:r>
              <a:rPr lang="ru-RU" sz="2800" u="sng" dirty="0">
                <a:solidFill>
                  <a:srgbClr val="7030A0"/>
                </a:solidFill>
              </a:rPr>
              <a:t>о</a:t>
            </a:r>
            <a:r>
              <a:rPr lang="ru-RU" sz="2800" dirty="0">
                <a:solidFill>
                  <a:srgbClr val="7030A0"/>
                </a:solidFill>
              </a:rPr>
              <a:t>ры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929188" y="4429125"/>
            <a:ext cx="3571875" cy="642938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>
                <a:solidFill>
                  <a:srgbClr val="7030A0"/>
                </a:solidFill>
              </a:rPr>
              <a:t>п</a:t>
            </a:r>
            <a:r>
              <a:rPr lang="en-US" sz="2800" u="dbl" dirty="0">
                <a:solidFill>
                  <a:srgbClr val="7030A0"/>
                </a:solidFill>
              </a:rPr>
              <a:t>ó</a:t>
            </a:r>
            <a:r>
              <a:rPr lang="ru-RU" sz="2800" dirty="0" err="1">
                <a:solidFill>
                  <a:srgbClr val="7030A0"/>
                </a:solidFill>
              </a:rPr>
              <a:t>лный</a:t>
            </a:r>
            <a:r>
              <a:rPr lang="ru-RU" sz="2800" dirty="0">
                <a:solidFill>
                  <a:srgbClr val="7030A0"/>
                </a:solidFill>
              </a:rPr>
              <a:t> - з</a:t>
            </a:r>
            <a:r>
              <a:rPr lang="ru-RU" sz="2800" u="sng" dirty="0">
                <a:solidFill>
                  <a:srgbClr val="7030A0"/>
                </a:solidFill>
              </a:rPr>
              <a:t>а</a:t>
            </a:r>
            <a:r>
              <a:rPr lang="ru-RU" sz="2800" dirty="0">
                <a:solidFill>
                  <a:srgbClr val="7030A0"/>
                </a:solidFill>
              </a:rPr>
              <a:t>п</a:t>
            </a:r>
            <a:r>
              <a:rPr lang="ru-RU" sz="2800" u="sng" dirty="0">
                <a:solidFill>
                  <a:srgbClr val="7030A0"/>
                </a:solidFill>
              </a:rPr>
              <a:t>о</a:t>
            </a:r>
            <a:r>
              <a:rPr lang="ru-RU" sz="2800" dirty="0">
                <a:solidFill>
                  <a:srgbClr val="7030A0"/>
                </a:solidFill>
              </a:rPr>
              <a:t>лн</a:t>
            </a:r>
            <a:r>
              <a:rPr lang="ru-RU" sz="2800" u="dbl" dirty="0">
                <a:solidFill>
                  <a:srgbClr val="7030A0"/>
                </a:solidFill>
              </a:rPr>
              <a:t>я</a:t>
            </a:r>
            <a:r>
              <a:rPr lang="ru-RU" sz="2800" dirty="0">
                <a:solidFill>
                  <a:srgbClr val="7030A0"/>
                </a:solidFill>
              </a:rPr>
              <a:t>ть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929188" y="3571875"/>
            <a:ext cx="3143250" cy="642938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7030A0"/>
                </a:solidFill>
              </a:rPr>
              <a:t>г</a:t>
            </a:r>
            <a:r>
              <a:rPr lang="en-US" sz="2800" u="dbl" dirty="0">
                <a:solidFill>
                  <a:srgbClr val="7030A0"/>
                </a:solidFill>
              </a:rPr>
              <a:t>ó</a:t>
            </a:r>
            <a:r>
              <a:rPr lang="ru-RU" sz="2800" dirty="0" err="1">
                <a:solidFill>
                  <a:srgbClr val="7030A0"/>
                </a:solidFill>
              </a:rPr>
              <a:t>л</a:t>
            </a:r>
            <a:r>
              <a:rPr lang="ru-RU" sz="2800" u="sng" dirty="0" err="1">
                <a:solidFill>
                  <a:srgbClr val="7030A0"/>
                </a:solidFill>
              </a:rPr>
              <a:t>о</a:t>
            </a:r>
            <a:r>
              <a:rPr lang="ru-RU" sz="2800" dirty="0" err="1">
                <a:solidFill>
                  <a:srgbClr val="7030A0"/>
                </a:solidFill>
              </a:rPr>
              <a:t>д</a:t>
            </a:r>
            <a:r>
              <a:rPr lang="ru-RU" sz="2800" dirty="0">
                <a:solidFill>
                  <a:srgbClr val="7030A0"/>
                </a:solidFill>
              </a:rPr>
              <a:t> - г</a:t>
            </a:r>
            <a:r>
              <a:rPr lang="ru-RU" sz="2800" u="sng" dirty="0">
                <a:solidFill>
                  <a:srgbClr val="7030A0"/>
                </a:solidFill>
              </a:rPr>
              <a:t>о</a:t>
            </a:r>
            <a:r>
              <a:rPr lang="ru-RU" sz="2800" dirty="0">
                <a:solidFill>
                  <a:srgbClr val="7030A0"/>
                </a:solidFill>
              </a:rPr>
              <a:t>л</a:t>
            </a:r>
            <a:r>
              <a:rPr lang="ru-RU" sz="2800" u="sng" dirty="0">
                <a:solidFill>
                  <a:srgbClr val="7030A0"/>
                </a:solidFill>
              </a:rPr>
              <a:t>о</a:t>
            </a:r>
            <a:r>
              <a:rPr lang="ru-RU" sz="2800" dirty="0">
                <a:solidFill>
                  <a:srgbClr val="7030A0"/>
                </a:solidFill>
              </a:rPr>
              <a:t>д</a:t>
            </a:r>
            <a:r>
              <a:rPr lang="en-US" sz="2800" u="dbl" dirty="0">
                <a:solidFill>
                  <a:srgbClr val="7030A0"/>
                </a:solidFill>
              </a:rPr>
              <a:t>á</a:t>
            </a:r>
            <a:r>
              <a:rPr lang="ru-RU" sz="2800" dirty="0" err="1">
                <a:solidFill>
                  <a:srgbClr val="7030A0"/>
                </a:solidFill>
              </a:rPr>
              <a:t>ть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929188" y="2714625"/>
            <a:ext cx="3143250" cy="642938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7030A0"/>
                </a:solidFill>
              </a:rPr>
              <a:t>ш</a:t>
            </a:r>
            <a:r>
              <a:rPr lang="ru-RU" sz="2800" u="dbl" dirty="0">
                <a:solidFill>
                  <a:srgbClr val="7030A0"/>
                </a:solidFill>
              </a:rPr>
              <a:t>а</a:t>
            </a:r>
            <a:r>
              <a:rPr lang="ru-RU" sz="2800" dirty="0">
                <a:solidFill>
                  <a:srgbClr val="7030A0"/>
                </a:solidFill>
              </a:rPr>
              <a:t>г - з</a:t>
            </a:r>
            <a:r>
              <a:rPr lang="ru-RU" sz="2800" u="sng" dirty="0">
                <a:solidFill>
                  <a:srgbClr val="7030A0"/>
                </a:solidFill>
              </a:rPr>
              <a:t>а</a:t>
            </a:r>
            <a:r>
              <a:rPr lang="ru-RU" sz="2800" dirty="0">
                <a:solidFill>
                  <a:srgbClr val="7030A0"/>
                </a:solidFill>
              </a:rPr>
              <a:t>ш</a:t>
            </a:r>
            <a:r>
              <a:rPr lang="ru-RU" sz="2800" u="sng" dirty="0">
                <a:solidFill>
                  <a:srgbClr val="7030A0"/>
                </a:solidFill>
              </a:rPr>
              <a:t>а</a:t>
            </a:r>
            <a:r>
              <a:rPr lang="ru-RU" sz="2800" dirty="0">
                <a:solidFill>
                  <a:srgbClr val="7030A0"/>
                </a:solidFill>
              </a:rPr>
              <a:t>г</a:t>
            </a:r>
            <a:r>
              <a:rPr lang="en-US" sz="2800" u="dbl" dirty="0">
                <a:solidFill>
                  <a:srgbClr val="7030A0"/>
                </a:solidFill>
              </a:rPr>
              <a:t>á</a:t>
            </a:r>
            <a:r>
              <a:rPr lang="ru-RU" sz="2800" dirty="0">
                <a:solidFill>
                  <a:srgbClr val="7030A0"/>
                </a:solidFill>
              </a:rPr>
              <a:t>л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929188" y="1857375"/>
            <a:ext cx="3143250" cy="642938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7030A0"/>
                </a:solidFill>
              </a:rPr>
              <a:t>м</a:t>
            </a:r>
            <a:r>
              <a:rPr lang="ru-RU" sz="2800" u="dbl" dirty="0">
                <a:solidFill>
                  <a:srgbClr val="7030A0"/>
                </a:solidFill>
              </a:rPr>
              <a:t>о</a:t>
            </a:r>
            <a:r>
              <a:rPr lang="ru-RU" sz="2800" dirty="0">
                <a:solidFill>
                  <a:srgbClr val="7030A0"/>
                </a:solidFill>
              </a:rPr>
              <a:t>ст - м</a:t>
            </a:r>
            <a:r>
              <a:rPr lang="ru-RU" sz="2800" u="sng" dirty="0">
                <a:solidFill>
                  <a:srgbClr val="7030A0"/>
                </a:solidFill>
              </a:rPr>
              <a:t>о</a:t>
            </a:r>
            <a:r>
              <a:rPr lang="ru-RU" sz="2800" dirty="0">
                <a:solidFill>
                  <a:srgbClr val="7030A0"/>
                </a:solidFill>
              </a:rPr>
              <a:t>сты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357313" y="5286375"/>
            <a:ext cx="3143250" cy="642938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7030A0"/>
                </a:solidFill>
              </a:rPr>
              <a:t>н</a:t>
            </a:r>
            <a:r>
              <a:rPr lang="ru-RU" sz="2800" u="dbl" dirty="0">
                <a:solidFill>
                  <a:srgbClr val="7030A0"/>
                </a:solidFill>
              </a:rPr>
              <a:t>о</a:t>
            </a:r>
            <a:r>
              <a:rPr lang="ru-RU" sz="2800" dirty="0">
                <a:solidFill>
                  <a:srgbClr val="7030A0"/>
                </a:solidFill>
              </a:rPr>
              <a:t>чь - </a:t>
            </a:r>
            <a:r>
              <a:rPr lang="ru-RU" sz="2800" dirty="0" err="1">
                <a:solidFill>
                  <a:srgbClr val="7030A0"/>
                </a:solidFill>
              </a:rPr>
              <a:t>н</a:t>
            </a:r>
            <a:r>
              <a:rPr lang="ru-RU" sz="2800" u="sng" dirty="0" err="1">
                <a:solidFill>
                  <a:srgbClr val="7030A0"/>
                </a:solidFill>
              </a:rPr>
              <a:t>о</a:t>
            </a:r>
            <a:r>
              <a:rPr lang="ru-RU" sz="2800" dirty="0" err="1">
                <a:solidFill>
                  <a:srgbClr val="7030A0"/>
                </a:solidFill>
              </a:rPr>
              <a:t>чн</a:t>
            </a:r>
            <a:r>
              <a:rPr lang="en-US" sz="2800" u="dbl" dirty="0">
                <a:solidFill>
                  <a:srgbClr val="7030A0"/>
                </a:solidFill>
              </a:rPr>
              <a:t>ó</a:t>
            </a:r>
            <a:r>
              <a:rPr lang="ru-RU" sz="2800" dirty="0">
                <a:solidFill>
                  <a:srgbClr val="7030A0"/>
                </a:solidFill>
              </a:rPr>
              <a:t>е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285875" y="4429125"/>
            <a:ext cx="3286125" cy="642938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7030A0"/>
                </a:solidFill>
              </a:rPr>
              <a:t>п</a:t>
            </a:r>
            <a:r>
              <a:rPr lang="ru-RU" sz="2800" dirty="0">
                <a:solidFill>
                  <a:srgbClr val="7030A0"/>
                </a:solidFill>
              </a:rPr>
              <a:t>ч</a:t>
            </a:r>
            <a:r>
              <a:rPr lang="ru-RU" sz="2800" u="dbl" dirty="0">
                <a:solidFill>
                  <a:srgbClr val="7030A0"/>
                </a:solidFill>
              </a:rPr>
              <a:t>ё</a:t>
            </a:r>
            <a:r>
              <a:rPr lang="ru-RU" sz="2800" dirty="0">
                <a:solidFill>
                  <a:srgbClr val="7030A0"/>
                </a:solidFill>
              </a:rPr>
              <a:t>лы - </a:t>
            </a:r>
            <a:r>
              <a:rPr lang="ru-RU" sz="2800" dirty="0" err="1">
                <a:solidFill>
                  <a:srgbClr val="7030A0"/>
                </a:solidFill>
              </a:rPr>
              <a:t>пч</a:t>
            </a:r>
            <a:r>
              <a:rPr lang="ru-RU" sz="2800" u="sng" dirty="0" err="1">
                <a:solidFill>
                  <a:srgbClr val="7030A0"/>
                </a:solidFill>
              </a:rPr>
              <a:t>е</a:t>
            </a:r>
            <a:r>
              <a:rPr lang="ru-RU" sz="2800" dirty="0" err="1">
                <a:solidFill>
                  <a:srgbClr val="7030A0"/>
                </a:solidFill>
              </a:rPr>
              <a:t>л</a:t>
            </a:r>
            <a:r>
              <a:rPr lang="ru-RU" sz="2800" u="sng" dirty="0" err="1">
                <a:solidFill>
                  <a:srgbClr val="7030A0"/>
                </a:solidFill>
              </a:rPr>
              <a:t>о</a:t>
            </a:r>
            <a:r>
              <a:rPr lang="ru-RU" sz="2800" dirty="0" err="1">
                <a:solidFill>
                  <a:srgbClr val="7030A0"/>
                </a:solidFill>
              </a:rPr>
              <a:t>в</a:t>
            </a:r>
            <a:r>
              <a:rPr lang="en-US" sz="2800" u="dbl" dirty="0">
                <a:solidFill>
                  <a:srgbClr val="7030A0"/>
                </a:solidFill>
              </a:rPr>
              <a:t>ó</a:t>
            </a:r>
            <a:r>
              <a:rPr lang="ru-RU" sz="2800" dirty="0" err="1">
                <a:solidFill>
                  <a:srgbClr val="7030A0"/>
                </a:solidFill>
              </a:rPr>
              <a:t>д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357313" y="3571875"/>
            <a:ext cx="3143250" cy="642938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7030A0"/>
                </a:solidFill>
              </a:rPr>
              <a:t>б</a:t>
            </a:r>
            <a:r>
              <a:rPr lang="ru-RU" sz="2800" u="dbl" dirty="0">
                <a:solidFill>
                  <a:srgbClr val="7030A0"/>
                </a:solidFill>
              </a:rPr>
              <a:t>о</a:t>
            </a:r>
            <a:r>
              <a:rPr lang="ru-RU" sz="2800" dirty="0">
                <a:solidFill>
                  <a:srgbClr val="7030A0"/>
                </a:solidFill>
              </a:rPr>
              <a:t>ль - б</a:t>
            </a:r>
            <a:r>
              <a:rPr lang="ru-RU" sz="2800" u="sng" dirty="0">
                <a:solidFill>
                  <a:srgbClr val="7030A0"/>
                </a:solidFill>
              </a:rPr>
              <a:t>о</a:t>
            </a:r>
            <a:r>
              <a:rPr lang="ru-RU" sz="2800" dirty="0">
                <a:solidFill>
                  <a:srgbClr val="7030A0"/>
                </a:solidFill>
              </a:rPr>
              <a:t>льной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357313" y="2714625"/>
            <a:ext cx="3143250" cy="642938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>
                <a:solidFill>
                  <a:srgbClr val="7030A0"/>
                </a:solidFill>
              </a:rPr>
              <a:t>з</a:t>
            </a:r>
            <a:r>
              <a:rPr lang="en-US" sz="2800" u="dbl" dirty="0">
                <a:solidFill>
                  <a:srgbClr val="7030A0"/>
                </a:solidFill>
              </a:rPr>
              <a:t>ú</a:t>
            </a:r>
            <a:r>
              <a:rPr lang="ru-RU" sz="2800" dirty="0">
                <a:solidFill>
                  <a:srgbClr val="7030A0"/>
                </a:solidFill>
              </a:rPr>
              <a:t>мы - з</a:t>
            </a:r>
            <a:r>
              <a:rPr lang="ru-RU" sz="2800" u="sng" dirty="0">
                <a:solidFill>
                  <a:srgbClr val="7030A0"/>
                </a:solidFill>
              </a:rPr>
              <a:t>и</a:t>
            </a:r>
            <a:r>
              <a:rPr lang="ru-RU" sz="2800" dirty="0">
                <a:solidFill>
                  <a:srgbClr val="7030A0"/>
                </a:solidFill>
              </a:rPr>
              <a:t>ма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357313" y="1857375"/>
            <a:ext cx="3143250" cy="642938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7030A0"/>
                </a:solidFill>
              </a:rPr>
              <a:t>с</a:t>
            </a:r>
            <a:r>
              <a:rPr lang="ru-RU" sz="2800" u="dbl" dirty="0">
                <a:solidFill>
                  <a:srgbClr val="7030A0"/>
                </a:solidFill>
              </a:rPr>
              <a:t>а</a:t>
            </a:r>
            <a:r>
              <a:rPr lang="ru-RU" sz="2800" dirty="0">
                <a:solidFill>
                  <a:srgbClr val="7030A0"/>
                </a:solidFill>
              </a:rPr>
              <a:t>д - с</a:t>
            </a:r>
            <a:r>
              <a:rPr lang="ru-RU" sz="2800" u="sng" dirty="0">
                <a:solidFill>
                  <a:srgbClr val="7030A0"/>
                </a:solidFill>
              </a:rPr>
              <a:t>а</a:t>
            </a:r>
            <a:r>
              <a:rPr lang="ru-RU" sz="2800" dirty="0">
                <a:solidFill>
                  <a:srgbClr val="7030A0"/>
                </a:solidFill>
              </a:rPr>
              <a:t>ды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1000125"/>
          </a:xfrm>
        </p:spPr>
        <p:txBody>
          <a:bodyPr/>
          <a:lstStyle/>
          <a:p>
            <a:pPr>
              <a:defRPr/>
            </a:pPr>
            <a: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  <a:t>Давай повторим все, что ты узнал </a:t>
            </a:r>
            <a:b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</a:br>
            <a: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  <a:t>на уроках обучения грамоте!</a:t>
            </a:r>
            <a:endParaRPr lang="ru-RU" sz="2800" i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0125" y="1643063"/>
            <a:ext cx="7286625" cy="300037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accent3">
                    <a:lumMod val="25000"/>
                  </a:schemeClr>
                </a:solidFill>
              </a:rPr>
              <a:t>Опасности при обозначении звуков буквами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25000"/>
                  </a:schemeClr>
                </a:solidFill>
              </a:rPr>
              <a:t>2. Сочетания ЖИ – ШИ, ЧА – ЩА, ЧУ – ЩУ пиши только так.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3">
                  <a:lumMod val="25000"/>
                </a:schemeClr>
              </a:solidFill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25000"/>
                  </a:schemeClr>
                </a:solidFill>
              </a:rPr>
              <a:t>ЛЫ</a:t>
            </a:r>
            <a:r>
              <a:rPr lang="ru-RU" sz="3600" b="1" u="sng" dirty="0">
                <a:solidFill>
                  <a:schemeClr val="accent3">
                    <a:lumMod val="25000"/>
                  </a:schemeClr>
                </a:solidFill>
              </a:rPr>
              <a:t>ЖИ</a:t>
            </a:r>
            <a:r>
              <a:rPr lang="ru-RU" sz="3600" b="1" dirty="0">
                <a:solidFill>
                  <a:schemeClr val="accent3">
                    <a:lumMod val="25000"/>
                  </a:schemeClr>
                </a:solidFill>
              </a:rPr>
              <a:t>         </a:t>
            </a:r>
            <a:r>
              <a:rPr lang="ru-RU" sz="3600" b="1" u="sng" dirty="0">
                <a:solidFill>
                  <a:schemeClr val="accent3">
                    <a:lumMod val="25000"/>
                  </a:schemeClr>
                </a:solidFill>
              </a:rPr>
              <a:t>ШИ</a:t>
            </a:r>
            <a:r>
              <a:rPr lang="ru-RU" sz="3600" b="1" dirty="0">
                <a:solidFill>
                  <a:schemeClr val="accent3">
                    <a:lumMod val="25000"/>
                  </a:schemeClr>
                </a:solidFill>
              </a:rPr>
              <a:t>НА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u="sng" dirty="0">
                <a:solidFill>
                  <a:schemeClr val="accent3">
                    <a:lumMod val="25000"/>
                  </a:schemeClr>
                </a:solidFill>
              </a:rPr>
              <a:t>ЧА</a:t>
            </a:r>
            <a:r>
              <a:rPr lang="ru-RU" sz="3600" b="1" dirty="0">
                <a:solidFill>
                  <a:schemeClr val="accent3">
                    <a:lumMod val="25000"/>
                  </a:schemeClr>
                </a:solidFill>
              </a:rPr>
              <a:t>ША         РО</a:t>
            </a:r>
            <a:r>
              <a:rPr lang="ru-RU" sz="3600" b="1" u="sng" dirty="0">
                <a:solidFill>
                  <a:schemeClr val="accent3">
                    <a:lumMod val="25000"/>
                  </a:schemeClr>
                </a:solidFill>
              </a:rPr>
              <a:t>ЩА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u="sng" dirty="0">
                <a:solidFill>
                  <a:schemeClr val="accent3">
                    <a:lumMod val="25000"/>
                  </a:schemeClr>
                </a:solidFill>
              </a:rPr>
              <a:t>ЧУ</a:t>
            </a:r>
            <a:r>
              <a:rPr lang="ru-RU" sz="3600" b="1" dirty="0">
                <a:solidFill>
                  <a:schemeClr val="accent3">
                    <a:lumMod val="25000"/>
                  </a:schemeClr>
                </a:solidFill>
              </a:rPr>
              <a:t>ДО          </a:t>
            </a:r>
            <a:r>
              <a:rPr lang="ru-RU" sz="3600" b="1" u="sng" dirty="0">
                <a:solidFill>
                  <a:schemeClr val="accent3">
                    <a:lumMod val="25000"/>
                  </a:schemeClr>
                </a:solidFill>
              </a:rPr>
              <a:t>ЩУ</a:t>
            </a:r>
            <a:r>
              <a:rPr lang="ru-RU" sz="3600" b="1" dirty="0">
                <a:solidFill>
                  <a:schemeClr val="accent3">
                    <a:lumMod val="25000"/>
                  </a:schemeClr>
                </a:solidFill>
              </a:rPr>
              <a:t>КА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3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9933">
              <a:alpha val="66000"/>
            </a:srgbClr>
          </a:solidFill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chemeClr val="accent5">
                    <a:lumMod val="25000"/>
                  </a:schemeClr>
                </a:solidFill>
              </a:rPr>
              <a:t>Измени слова по образцу.</a:t>
            </a:r>
            <a:br>
              <a:rPr lang="ru-RU" sz="360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3600" dirty="0" smtClean="0">
                <a:solidFill>
                  <a:schemeClr val="accent5">
                    <a:lumMod val="25000"/>
                  </a:schemeClr>
                </a:solidFill>
              </a:rPr>
              <a:t> Выдели орфограмму. Проверь.</a:t>
            </a:r>
            <a:endParaRPr lang="ru-RU" sz="36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313" y="1643063"/>
            <a:ext cx="4214812" cy="3357562"/>
          </a:xfrm>
          <a:prstGeom prst="roundRect">
            <a:avLst/>
          </a:prstGeom>
          <a:solidFill>
            <a:srgbClr val="008000">
              <a:alpha val="59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лужа – лу</a:t>
            </a:r>
            <a:r>
              <a:rPr lang="ru-RU" sz="2800" u="sng" dirty="0"/>
              <a:t>жи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м</a:t>
            </a:r>
            <a:r>
              <a:rPr lang="ru-RU" sz="2800" dirty="0"/>
              <a:t>ышь - …….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н</a:t>
            </a:r>
            <a:r>
              <a:rPr lang="ru-RU" sz="2800" dirty="0"/>
              <a:t>ож - ………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ш</a:t>
            </a:r>
            <a:r>
              <a:rPr lang="ru-RU" sz="2800" dirty="0"/>
              <a:t>алаш - …..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г</a:t>
            </a:r>
            <a:r>
              <a:rPr lang="ru-RU" sz="2800" dirty="0"/>
              <a:t>руша - …….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ч</a:t>
            </a:r>
            <a:r>
              <a:rPr lang="ru-RU" sz="2800" dirty="0"/>
              <a:t>иж - ……….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с</a:t>
            </a:r>
            <a:r>
              <a:rPr lang="ru-RU" sz="2800" dirty="0"/>
              <a:t>триж - …….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00563" y="1643063"/>
            <a:ext cx="4214812" cy="3357562"/>
          </a:xfrm>
          <a:prstGeom prst="roundRect">
            <a:avLst/>
          </a:prstGeom>
          <a:solidFill>
            <a:srgbClr val="008000">
              <a:alpha val="59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Сережа – у Сере</a:t>
            </a:r>
            <a:r>
              <a:rPr lang="ru-RU" sz="2800" u="sng" dirty="0"/>
              <a:t>жи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Алеша - …………..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Гриша - ……………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Саша - …………….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Миша - ……………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Маша - ……………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313" y="1643063"/>
            <a:ext cx="4214812" cy="3357562"/>
          </a:xfrm>
          <a:prstGeom prst="roundRect">
            <a:avLst/>
          </a:prstGeom>
          <a:solidFill>
            <a:srgbClr val="008000">
              <a:alpha val="59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лужа – лу</a:t>
            </a:r>
            <a:r>
              <a:rPr lang="ru-RU" sz="2800" u="sng" dirty="0"/>
              <a:t>жи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м</a:t>
            </a:r>
            <a:r>
              <a:rPr lang="ru-RU" sz="2800" dirty="0"/>
              <a:t>ышь - мы</a:t>
            </a:r>
            <a:r>
              <a:rPr lang="ru-RU" sz="2800" u="sng" dirty="0"/>
              <a:t>ши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н</a:t>
            </a:r>
            <a:r>
              <a:rPr lang="ru-RU" sz="2800" dirty="0"/>
              <a:t>ож - но</a:t>
            </a:r>
            <a:r>
              <a:rPr lang="ru-RU" sz="2800" u="sng" dirty="0"/>
              <a:t>жи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ш</a:t>
            </a:r>
            <a:r>
              <a:rPr lang="ru-RU" sz="2800" dirty="0"/>
              <a:t>алаш - шала</a:t>
            </a:r>
            <a:r>
              <a:rPr lang="ru-RU" sz="2800" u="sng" dirty="0"/>
              <a:t>ши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г</a:t>
            </a:r>
            <a:r>
              <a:rPr lang="ru-RU" sz="2800" dirty="0"/>
              <a:t>руша - гру</a:t>
            </a:r>
            <a:r>
              <a:rPr lang="ru-RU" sz="2800" u="sng" dirty="0"/>
              <a:t>ши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ч</a:t>
            </a:r>
            <a:r>
              <a:rPr lang="ru-RU" sz="2800" dirty="0"/>
              <a:t>иж - чи</a:t>
            </a:r>
            <a:r>
              <a:rPr lang="ru-RU" sz="2800" u="sng" dirty="0"/>
              <a:t>жи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с</a:t>
            </a:r>
            <a:r>
              <a:rPr lang="ru-RU" sz="2800" dirty="0"/>
              <a:t>триж - стри</a:t>
            </a:r>
            <a:r>
              <a:rPr lang="ru-RU" sz="2800" u="sng" dirty="0"/>
              <a:t>жи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00563" y="1643063"/>
            <a:ext cx="4214812" cy="3357562"/>
          </a:xfrm>
          <a:prstGeom prst="roundRect">
            <a:avLst/>
          </a:prstGeom>
          <a:solidFill>
            <a:srgbClr val="008000">
              <a:alpha val="59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Сережа – у Сере</a:t>
            </a:r>
            <a:r>
              <a:rPr lang="ru-RU" sz="2800" u="sng" dirty="0"/>
              <a:t>жи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Алеша – у Але</a:t>
            </a:r>
            <a:r>
              <a:rPr lang="ru-RU" sz="2800" u="sng" dirty="0"/>
              <a:t>ши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Гриша – у Гри</a:t>
            </a:r>
            <a:r>
              <a:rPr lang="ru-RU" sz="2800" u="sng" dirty="0"/>
              <a:t>ши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Саша – у Са</a:t>
            </a:r>
            <a:r>
              <a:rPr lang="ru-RU" sz="2800" u="sng" dirty="0"/>
              <a:t>ши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Миша – у Ми</a:t>
            </a:r>
            <a:r>
              <a:rPr lang="ru-RU" sz="2800" u="sng" dirty="0"/>
              <a:t>ши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Маша – у Ма</a:t>
            </a:r>
            <a:r>
              <a:rPr lang="ru-RU" sz="2800" u="sng" dirty="0"/>
              <a:t>ши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15063" y="6000750"/>
            <a:ext cx="1428750" cy="5715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929563" y="6000750"/>
            <a:ext cx="642937" cy="5000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9933">
              <a:alpha val="66000"/>
            </a:srgbClr>
          </a:solidFill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chemeClr val="accent5">
                    <a:lumMod val="25000"/>
                  </a:schemeClr>
                </a:solidFill>
              </a:rPr>
              <a:t>Спиши текст, вставь пропущенные буквы. Выдели орфограммы. Проверь.</a:t>
            </a:r>
            <a:endParaRPr lang="ru-RU" sz="32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500" y="1857375"/>
            <a:ext cx="8215313" cy="2928938"/>
          </a:xfrm>
          <a:prstGeom prst="roundRect">
            <a:avLst/>
          </a:prstGeom>
          <a:solidFill>
            <a:srgbClr val="008000">
              <a:alpha val="59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       За наш..м </a:t>
            </a:r>
            <a:r>
              <a:rPr lang="ru-RU" sz="3200" dirty="0" err="1"/>
              <a:t>уч</a:t>
            </a:r>
            <a:r>
              <a:rPr lang="ru-RU" sz="3200" dirty="0"/>
              <a:t>..</a:t>
            </a:r>
            <a:r>
              <a:rPr lang="ru-RU" sz="3200" dirty="0" err="1"/>
              <a:t>стком</a:t>
            </a:r>
            <a:r>
              <a:rPr lang="ru-RU" sz="3200" dirty="0"/>
              <a:t> рощ.. . Мы ч..сто ходим туда собирать </a:t>
            </a:r>
            <a:r>
              <a:rPr lang="ru-RU" sz="3200" dirty="0" err="1"/>
              <a:t>щ</a:t>
            </a:r>
            <a:r>
              <a:rPr lang="ru-RU" sz="3200" dirty="0"/>
              <a:t>..</a:t>
            </a:r>
            <a:r>
              <a:rPr lang="ru-RU" sz="3200" dirty="0" err="1"/>
              <a:t>вель</a:t>
            </a:r>
            <a:r>
              <a:rPr lang="ru-RU" sz="3200" dirty="0"/>
              <a:t>. В траве </a:t>
            </a:r>
            <a:r>
              <a:rPr lang="ru-RU" sz="3200" dirty="0" err="1"/>
              <a:t>кач</a:t>
            </a:r>
            <a:r>
              <a:rPr lang="ru-RU" sz="3200" dirty="0"/>
              <a:t>..</a:t>
            </a:r>
            <a:r>
              <a:rPr lang="ru-RU" sz="3200" dirty="0" err="1"/>
              <a:t>ются</a:t>
            </a:r>
            <a:r>
              <a:rPr lang="ru-RU" sz="3200" dirty="0"/>
              <a:t> жёлтые и голубые цветы. </a:t>
            </a:r>
            <a:r>
              <a:rPr lang="ru-RU" sz="3200" dirty="0" err="1"/>
              <a:t>Стуч</a:t>
            </a:r>
            <a:r>
              <a:rPr lang="ru-RU" sz="3200" dirty="0"/>
              <a:t>..т дятлы. Но вот солнце закрыла большая туч... . Пора домой!  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15063" y="6000750"/>
            <a:ext cx="1428750" cy="5715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929563" y="6000750"/>
            <a:ext cx="642937" cy="5000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500" y="1857375"/>
            <a:ext cx="8215313" cy="2928938"/>
          </a:xfrm>
          <a:prstGeom prst="roundRect">
            <a:avLst/>
          </a:prstGeom>
          <a:solidFill>
            <a:srgbClr val="008000">
              <a:alpha val="59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       За на</a:t>
            </a:r>
            <a:r>
              <a:rPr lang="ru-RU" sz="3200" u="sng" dirty="0"/>
              <a:t>ши</a:t>
            </a:r>
            <a:r>
              <a:rPr lang="ru-RU" sz="3200" dirty="0"/>
              <a:t>м у</a:t>
            </a:r>
            <a:r>
              <a:rPr lang="ru-RU" sz="3200" u="sng" dirty="0"/>
              <a:t>ча</a:t>
            </a:r>
            <a:r>
              <a:rPr lang="ru-RU" sz="3200" dirty="0"/>
              <a:t>стком ро</a:t>
            </a:r>
            <a:r>
              <a:rPr lang="ru-RU" sz="3200" u="sng" dirty="0"/>
              <a:t>ща</a:t>
            </a:r>
            <a:r>
              <a:rPr lang="ru-RU" sz="3200" dirty="0"/>
              <a:t>. Мы </a:t>
            </a:r>
            <a:r>
              <a:rPr lang="ru-RU" sz="3200" u="sng" dirty="0"/>
              <a:t>ча</a:t>
            </a:r>
            <a:r>
              <a:rPr lang="ru-RU" sz="3200" dirty="0"/>
              <a:t>сто ходим туда собирать </a:t>
            </a:r>
            <a:r>
              <a:rPr lang="ru-RU" sz="3200" u="sng" dirty="0"/>
              <a:t>ща</a:t>
            </a:r>
            <a:r>
              <a:rPr lang="ru-RU" sz="3200" dirty="0"/>
              <a:t>вель. В траве ка</a:t>
            </a:r>
            <a:r>
              <a:rPr lang="ru-RU" sz="3200" u="sng" dirty="0"/>
              <a:t>ча</a:t>
            </a:r>
            <a:r>
              <a:rPr lang="ru-RU" sz="3200" dirty="0"/>
              <a:t>ются жёлтые и голубые цветы. Сту</a:t>
            </a:r>
            <a:r>
              <a:rPr lang="ru-RU" sz="3200" u="sng" dirty="0"/>
              <a:t>ча</a:t>
            </a:r>
            <a:r>
              <a:rPr lang="ru-RU" sz="3200" dirty="0"/>
              <a:t>т дятлы. Но вот солнце закрыла большая ту</a:t>
            </a:r>
            <a:r>
              <a:rPr lang="ru-RU" sz="3200" u="sng" dirty="0"/>
              <a:t>ча</a:t>
            </a:r>
            <a:r>
              <a:rPr lang="ru-RU" sz="3200" dirty="0"/>
              <a:t>. Пора домой! 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  <a:solidFill>
            <a:srgbClr val="FF9933">
              <a:alpha val="66000"/>
            </a:srgbClr>
          </a:solidFill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Собери слова. Запиши их. Выдели орфограмму.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15063" y="6000750"/>
            <a:ext cx="1428750" cy="5715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929563" y="6000750"/>
            <a:ext cx="642937" cy="5000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57250" y="1071563"/>
          <a:ext cx="3429000" cy="26431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4275"/>
                <a:gridCol w="1804749"/>
              </a:tblGrid>
              <a:tr h="528641">
                <a:tc row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</a:tr>
              <a:tr h="52864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</a:tr>
              <a:tr h="52864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</a:tr>
              <a:tr h="52864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</a:tr>
              <a:tr h="52864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42910" y="1643050"/>
            <a:ext cx="207170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9933"/>
                </a:solidFill>
                <a:latin typeface="+mn-lt"/>
                <a:cs typeface="+mn-cs"/>
              </a:rPr>
              <a:t>ЧУ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9933"/>
              </a:solidFill>
              <a:latin typeface="+mn-lt"/>
              <a:cs typeface="+mn-cs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643438" y="1071563"/>
          <a:ext cx="4000500" cy="26431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3140"/>
                <a:gridCol w="1857388"/>
              </a:tblGrid>
              <a:tr h="528641">
                <a:tc row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</a:tr>
              <a:tr h="52864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</a:tr>
              <a:tr h="52864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</a:tr>
              <a:tr h="52864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</a:tr>
              <a:tr h="52864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357686" y="1714488"/>
            <a:ext cx="250033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9933"/>
                </a:solidFill>
                <a:latin typeface="+mn-lt"/>
                <a:cs typeface="+mn-cs"/>
              </a:rPr>
              <a:t>ЩУ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9933"/>
              </a:solidFill>
              <a:latin typeface="+mn-lt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57438" y="4000500"/>
            <a:ext cx="1143000" cy="428625"/>
          </a:xfrm>
          <a:prstGeom prst="roundRect">
            <a:avLst/>
          </a:prstGeom>
          <a:solidFill>
            <a:srgbClr val="FF9933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чело</a:t>
            </a:r>
            <a:endParaRPr lang="ru-RU" sz="28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57250" y="4071938"/>
            <a:ext cx="1143000" cy="428625"/>
          </a:xfrm>
          <a:prstGeom prst="roundRect">
            <a:avLst/>
          </a:prstGeom>
          <a:solidFill>
            <a:srgbClr val="FF9933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/>
              <a:t>шь</a:t>
            </a:r>
            <a:endParaRPr lang="ru-RU" sz="28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00250" y="4929188"/>
            <a:ext cx="1143000" cy="428625"/>
          </a:xfrm>
          <a:prstGeom prst="roundRect">
            <a:avLst/>
          </a:prstGeom>
          <a:solidFill>
            <a:srgbClr val="FF9933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/>
              <a:t>лок</a:t>
            </a:r>
            <a:endParaRPr lang="ru-RU" sz="28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357563" y="4929188"/>
            <a:ext cx="1143000" cy="428625"/>
          </a:xfrm>
          <a:prstGeom prst="roundRect">
            <a:avLst/>
          </a:prstGeom>
          <a:solidFill>
            <a:srgbClr val="FF9933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/>
              <a:t>дак</a:t>
            </a:r>
            <a:endParaRPr lang="ru-RU" sz="28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57625" y="4071938"/>
            <a:ext cx="1143000" cy="428625"/>
          </a:xfrm>
          <a:prstGeom prst="roundRect">
            <a:avLst/>
          </a:prstGeom>
          <a:solidFill>
            <a:srgbClr val="FF9933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/>
              <a:t>чка</a:t>
            </a:r>
            <a:endParaRPr lang="ru-RU" sz="28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29188" y="4857750"/>
            <a:ext cx="1500187" cy="428625"/>
          </a:xfrm>
          <a:prstGeom prst="roundRect">
            <a:avLst/>
          </a:prstGeom>
          <a:solidFill>
            <a:srgbClr val="FF9933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пальца</a:t>
            </a:r>
            <a:endParaRPr lang="ru-RU" sz="28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500688" y="4071938"/>
            <a:ext cx="1143000" cy="428625"/>
          </a:xfrm>
          <a:prstGeom prst="roundRect">
            <a:avLst/>
          </a:prstGeom>
          <a:solidFill>
            <a:srgbClr val="FF9933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/>
              <a:t>пать</a:t>
            </a:r>
            <a:endParaRPr lang="ru-RU" sz="28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715125" y="4929188"/>
            <a:ext cx="1500188" cy="428625"/>
          </a:xfrm>
          <a:prstGeom prst="roundRect">
            <a:avLst/>
          </a:prstGeom>
          <a:solidFill>
            <a:srgbClr val="FF9933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/>
              <a:t>рится</a:t>
            </a:r>
            <a:endParaRPr lang="ru-RU" sz="28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215188" y="4071938"/>
            <a:ext cx="1571625" cy="428625"/>
          </a:xfrm>
          <a:prstGeom prst="roundRect">
            <a:avLst/>
          </a:prstGeom>
          <a:solidFill>
            <a:srgbClr val="FF9933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/>
              <a:t>довище</a:t>
            </a:r>
            <a:endParaRPr lang="ru-RU" sz="28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28625" y="4929188"/>
            <a:ext cx="1143000" cy="428625"/>
          </a:xfrm>
          <a:prstGeom prst="roundRect">
            <a:avLst/>
          </a:prstGeom>
          <a:solidFill>
            <a:srgbClr val="FF9933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/>
              <a:t>ка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03004 -0.418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-2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022E-16 L 0.1941 -0.356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-1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0.0691 -0.396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9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-0.07934 -0.3236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022E-16 L -0.50885 -0.1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" y="-6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0.72917 -0.554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-27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0.21753 -0.47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-23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022E-16 L 0.02222 -0.3969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-19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0.33056 -0.1986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-9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22E-16 L 0.15087 -0.1145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14500" y="5572125"/>
            <a:ext cx="5429250" cy="642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-1428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Составь предложение из данных слов. Запиши его. 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500" y="5572125"/>
            <a:ext cx="5686425" cy="714375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мы, на, летом, даче, жили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286625" y="5572125"/>
            <a:ext cx="1428750" cy="5715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14500" y="5572125"/>
            <a:ext cx="571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Мы летом жили на даче.</a:t>
            </a:r>
          </a:p>
        </p:txBody>
      </p:sp>
      <p:sp>
        <p:nvSpPr>
          <p:cNvPr id="10" name="Управляющая кнопка: далее 9">
            <a:hlinkClick r:id="rId3" action="ppaction://hlinksldjump" highlightClick="1"/>
          </p:cNvPr>
          <p:cNvSpPr/>
          <p:nvPr/>
        </p:nvSpPr>
        <p:spPr>
          <a:xfrm>
            <a:off x="357188" y="5786438"/>
            <a:ext cx="642937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1000125"/>
          </a:xfrm>
        </p:spPr>
        <p:txBody>
          <a:bodyPr/>
          <a:lstStyle/>
          <a:p>
            <a:pPr>
              <a:defRPr/>
            </a:pPr>
            <a: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  <a:t>Давай повторим все, что ты узнал </a:t>
            </a:r>
            <a:b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</a:br>
            <a: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  <a:t>на уроках обучения грамоте!</a:t>
            </a:r>
            <a:endParaRPr lang="ru-RU" sz="2800" i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0125" y="1643063"/>
            <a:ext cx="7286625" cy="300037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accent3">
                    <a:lumMod val="25000"/>
                  </a:schemeClr>
                </a:solidFill>
              </a:rPr>
              <a:t>Опасности при обозначении звуков буквами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25000"/>
                  </a:schemeClr>
                </a:solidFill>
              </a:rPr>
              <a:t>3. Парные согласные по глухости-звонкости на конце слов и перед другими парными согласными. Звуки одинаковые – буквы разные: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3">
                  <a:lumMod val="25000"/>
                </a:schemeClr>
              </a:solidFill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3">
                    <a:lumMod val="25000"/>
                  </a:schemeClr>
                </a:solidFill>
              </a:rPr>
              <a:t>ДУ</a:t>
            </a:r>
            <a:r>
              <a:rPr lang="ru-RU" sz="2800" b="1" u="sng" dirty="0">
                <a:solidFill>
                  <a:schemeClr val="accent3">
                    <a:lumMod val="25000"/>
                  </a:schemeClr>
                </a:solidFill>
              </a:rPr>
              <a:t>Б</a:t>
            </a:r>
            <a:r>
              <a:rPr lang="ru-RU" sz="2800" b="1" dirty="0">
                <a:solidFill>
                  <a:schemeClr val="accent3">
                    <a:lumMod val="25000"/>
                  </a:schemeClr>
                </a:solidFill>
              </a:rPr>
              <a:t> -  СУ</a:t>
            </a:r>
            <a:r>
              <a:rPr lang="ru-RU" sz="2800" b="1" u="sng" dirty="0">
                <a:solidFill>
                  <a:schemeClr val="accent3">
                    <a:lumMod val="25000"/>
                  </a:schemeClr>
                </a:solidFill>
              </a:rPr>
              <a:t>П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3">
                    <a:lumMod val="25000"/>
                  </a:schemeClr>
                </a:solidFill>
              </a:rPr>
              <a:t>ВАРЕ</a:t>
            </a:r>
            <a:r>
              <a:rPr lang="ru-RU" sz="2800" b="1" u="sng" dirty="0">
                <a:solidFill>
                  <a:schemeClr val="accent3">
                    <a:lumMod val="25000"/>
                  </a:schemeClr>
                </a:solidFill>
              </a:rPr>
              <a:t>Ж</a:t>
            </a:r>
            <a:r>
              <a:rPr lang="ru-RU" sz="2800" b="1" dirty="0">
                <a:solidFill>
                  <a:schemeClr val="accent3">
                    <a:lumMod val="25000"/>
                  </a:schemeClr>
                </a:solidFill>
              </a:rPr>
              <a:t>КА - БАБУ</a:t>
            </a:r>
            <a:r>
              <a:rPr lang="ru-RU" sz="2800" b="1" u="sng" dirty="0">
                <a:solidFill>
                  <a:schemeClr val="accent3">
                    <a:lumMod val="25000"/>
                  </a:schemeClr>
                </a:solidFill>
              </a:rPr>
              <a:t>Ш</a:t>
            </a:r>
            <a:r>
              <a:rPr lang="ru-RU" sz="2800" b="1" dirty="0">
                <a:solidFill>
                  <a:schemeClr val="accent3">
                    <a:lumMod val="25000"/>
                  </a:schemeClr>
                </a:solidFill>
              </a:rPr>
              <a:t>КА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3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51545">
            <a:off x="517525" y="868363"/>
            <a:ext cx="8229600" cy="795337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Напиши проверочные слова, вставь орфограммы.</a:t>
            </a:r>
            <a:endParaRPr lang="ru-RU" sz="2400" dirty="0">
              <a:solidFill>
                <a:schemeClr val="accent5">
                  <a:lumMod val="25000"/>
                </a:schemeClr>
              </a:solidFill>
              <a:latin typeface="Adventur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347698">
            <a:off x="1071563" y="2143125"/>
            <a:ext cx="6429375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Кру</a:t>
            </a: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… - ………        </a:t>
            </a:r>
            <a:r>
              <a:rPr lang="ru-RU" sz="2800" b="1" dirty="0" err="1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пля</a:t>
            </a: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… - ………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эта… - ……….       </a:t>
            </a:r>
            <a:r>
              <a:rPr lang="ru-RU" sz="2800" b="1" dirty="0" err="1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сторо</a:t>
            </a: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…- ………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лебе</a:t>
            </a: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….- ………        </a:t>
            </a:r>
            <a:r>
              <a:rPr lang="ru-RU" sz="2800" b="1" dirty="0" err="1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хле</a:t>
            </a: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… - ……….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су…- ……            </a:t>
            </a:r>
            <a:r>
              <a:rPr lang="ru-RU" sz="2800" b="1" dirty="0" err="1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гла</a:t>
            </a: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… - …….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чи</a:t>
            </a: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… - ……           </a:t>
            </a:r>
            <a:r>
              <a:rPr lang="ru-RU" sz="2800" b="1" dirty="0" err="1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ду</a:t>
            </a: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…-………</a:t>
            </a:r>
            <a:endParaRPr lang="ru-RU" sz="2800" b="1" dirty="0">
              <a:solidFill>
                <a:schemeClr val="accent5">
                  <a:lumMod val="25000"/>
                </a:schemeClr>
              </a:solidFill>
              <a:latin typeface="Adventure" pitchFamily="2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 rot="21347698">
            <a:off x="1287463" y="2305050"/>
            <a:ext cx="6429375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Кру</a:t>
            </a:r>
            <a:r>
              <a:rPr lang="ru-RU" sz="2800" b="1" u="sng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г</a:t>
            </a: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- кру</a:t>
            </a:r>
            <a:r>
              <a:rPr lang="ru-RU" sz="2800" b="1" u="dbl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г</a:t>
            </a: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и        пля</a:t>
            </a:r>
            <a:r>
              <a:rPr lang="ru-RU" sz="2800" b="1" u="sng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ж</a:t>
            </a: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 – на пля</a:t>
            </a:r>
            <a:r>
              <a:rPr lang="ru-RU" sz="2800" b="1" u="dbl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ж</a:t>
            </a: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эта</a:t>
            </a:r>
            <a:r>
              <a:rPr lang="ru-RU" sz="2800" b="1" u="sng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ж</a:t>
            </a: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 - эта</a:t>
            </a:r>
            <a:r>
              <a:rPr lang="ru-RU" sz="2800" b="1" u="dbl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ж</a:t>
            </a: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и     сторо</a:t>
            </a:r>
            <a:r>
              <a:rPr lang="ru-RU" sz="2800" b="1" u="sng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ж</a:t>
            </a: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- сторо</a:t>
            </a:r>
            <a:r>
              <a:rPr lang="ru-RU" sz="2800" b="1" u="dbl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ж</a:t>
            </a: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ить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лебе</a:t>
            </a:r>
            <a:r>
              <a:rPr lang="ru-RU" sz="2800" b="1" u="sng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дь</a:t>
            </a: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- лебе</a:t>
            </a:r>
            <a:r>
              <a:rPr lang="ru-RU" sz="2800" b="1" u="dbl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д</a:t>
            </a: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и       хле</a:t>
            </a:r>
            <a:r>
              <a:rPr lang="ru-RU" sz="2800" b="1" u="sng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б</a:t>
            </a: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 – нет хле</a:t>
            </a:r>
            <a:r>
              <a:rPr lang="ru-RU" sz="2800" b="1" u="dbl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б</a:t>
            </a: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су</a:t>
            </a:r>
            <a:r>
              <a:rPr lang="ru-RU" sz="2800" b="1" u="sng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п</a:t>
            </a: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 –кормить су</a:t>
            </a:r>
            <a:r>
              <a:rPr lang="ru-RU" sz="2800" b="1" u="dbl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п</a:t>
            </a: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ом гла</a:t>
            </a:r>
            <a:r>
              <a:rPr lang="ru-RU" sz="2800" b="1" u="sng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з</a:t>
            </a: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 - гла</a:t>
            </a:r>
            <a:r>
              <a:rPr lang="ru-RU" sz="2800" b="1" u="dbl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з</a:t>
            </a: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чи</a:t>
            </a:r>
            <a:r>
              <a:rPr lang="ru-RU" sz="2800" b="1" u="sng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ж</a:t>
            </a: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 - чи</a:t>
            </a:r>
            <a:r>
              <a:rPr lang="ru-RU" sz="2800" b="1" u="dbl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ж</a:t>
            </a: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ик        ду</a:t>
            </a:r>
            <a:r>
              <a:rPr lang="ru-RU" sz="2800" b="1" u="sng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б</a:t>
            </a: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 - ду</a:t>
            </a:r>
            <a:r>
              <a:rPr lang="ru-RU" sz="2800" b="1" u="dbl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б</a:t>
            </a: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ы</a:t>
            </a:r>
            <a:endParaRPr lang="ru-RU" sz="2800" b="1" dirty="0">
              <a:solidFill>
                <a:schemeClr val="accent5">
                  <a:lumMod val="25000"/>
                </a:schemeClr>
              </a:solidFill>
              <a:latin typeface="Adventure" pitchFamily="2" charset="0"/>
              <a:cs typeface="+mn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00500" y="5786438"/>
            <a:ext cx="1428750" cy="5715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215188" y="5786438"/>
            <a:ext cx="785812" cy="5715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51545">
            <a:off x="517525" y="868363"/>
            <a:ext cx="8229600" cy="795337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Из двух слов выбери проверочное:</a:t>
            </a:r>
            <a:endParaRPr lang="ru-RU" sz="2400" dirty="0">
              <a:solidFill>
                <a:schemeClr val="accent5">
                  <a:lumMod val="25000"/>
                </a:schemeClr>
              </a:solidFill>
              <a:latin typeface="Adventur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347698">
            <a:off x="1644650" y="2590800"/>
            <a:ext cx="6429375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Рассказ –  сказка,  сказочник.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Голос – голосистый,  голоски.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Увяз – вязкий,  завязнуть.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Брошь – броши,   брошка.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Прорубь – рубка,  порубил.</a:t>
            </a:r>
            <a:endParaRPr lang="ru-RU" sz="2800" b="1" dirty="0">
              <a:solidFill>
                <a:schemeClr val="accent5">
                  <a:lumMod val="25000"/>
                </a:schemeClr>
              </a:solidFill>
              <a:latin typeface="Adventure" pitchFamily="2" charset="0"/>
              <a:cs typeface="+mn-cs"/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3143250" y="2643188"/>
            <a:ext cx="1714500" cy="571500"/>
          </a:xfrm>
          <a:prstGeom prst="irregularSeal1">
            <a:avLst/>
          </a:prstGeom>
          <a:solidFill>
            <a:schemeClr val="accent5">
              <a:lumMod val="25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ятно 1 8"/>
          <p:cNvSpPr/>
          <p:nvPr/>
        </p:nvSpPr>
        <p:spPr>
          <a:xfrm>
            <a:off x="4286250" y="3786188"/>
            <a:ext cx="1785938" cy="571500"/>
          </a:xfrm>
          <a:prstGeom prst="irregularSeal1">
            <a:avLst/>
          </a:prstGeom>
          <a:solidFill>
            <a:schemeClr val="accent5">
              <a:lumMod val="25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ятно 1 9"/>
          <p:cNvSpPr/>
          <p:nvPr/>
        </p:nvSpPr>
        <p:spPr>
          <a:xfrm>
            <a:off x="3071813" y="4357688"/>
            <a:ext cx="1643062" cy="571500"/>
          </a:xfrm>
          <a:prstGeom prst="irregularSeal1">
            <a:avLst/>
          </a:prstGeom>
          <a:solidFill>
            <a:schemeClr val="accent5">
              <a:lumMod val="25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ятно 1 10"/>
          <p:cNvSpPr/>
          <p:nvPr/>
        </p:nvSpPr>
        <p:spPr>
          <a:xfrm>
            <a:off x="4857750" y="2928938"/>
            <a:ext cx="2071688" cy="571500"/>
          </a:xfrm>
          <a:prstGeom prst="irregularSeal1">
            <a:avLst/>
          </a:prstGeom>
          <a:solidFill>
            <a:schemeClr val="accent5">
              <a:lumMod val="25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2714625" y="3500438"/>
            <a:ext cx="1571625" cy="571500"/>
          </a:xfrm>
          <a:prstGeom prst="irregularSeal1">
            <a:avLst/>
          </a:prstGeom>
          <a:solidFill>
            <a:schemeClr val="accent5">
              <a:lumMod val="25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29063" y="5786438"/>
            <a:ext cx="1428750" cy="5715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6858000" y="5572125"/>
            <a:ext cx="857250" cy="7858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51545">
            <a:off x="517525" y="868363"/>
            <a:ext cx="8229600" cy="795337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Спиши слова. Подчеркни только те парные </a:t>
            </a:r>
            <a:br>
              <a:rPr lang="ru-RU" sz="2400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</a:b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согласные, которые нужно проверить.</a:t>
            </a:r>
            <a:endParaRPr lang="ru-RU" sz="2400" dirty="0">
              <a:solidFill>
                <a:schemeClr val="accent5">
                  <a:lumMod val="25000"/>
                </a:schemeClr>
              </a:solidFill>
              <a:latin typeface="Adventur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347698">
            <a:off x="1071563" y="2359025"/>
            <a:ext cx="6429375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	Голубь, морковь, рассказ, арбуз, лошадь, рукав, камыш, насос, сторож, овраг, шалаш, сапог, гараж, медведь, горб, шкаф.</a:t>
            </a:r>
            <a:endParaRPr lang="ru-RU" sz="2800" b="1" dirty="0">
              <a:solidFill>
                <a:schemeClr val="accent5">
                  <a:lumMod val="25000"/>
                </a:schemeClr>
              </a:solidFill>
              <a:latin typeface="Adventure" pitchFamily="2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 rot="21347698">
            <a:off x="1128713" y="2376488"/>
            <a:ext cx="6429375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	Голу</a:t>
            </a:r>
            <a:r>
              <a:rPr lang="ru-RU" sz="2800" b="1" u="sng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бь</a:t>
            </a: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, морко</a:t>
            </a:r>
            <a:r>
              <a:rPr lang="ru-RU" sz="2800" b="1" u="sng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вь</a:t>
            </a: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, расска</a:t>
            </a:r>
            <a:r>
              <a:rPr lang="ru-RU" sz="2800" b="1" u="sng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з</a:t>
            </a: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, арбу</a:t>
            </a:r>
            <a:r>
              <a:rPr lang="ru-RU" sz="2800" b="1" u="sng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з</a:t>
            </a: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, лоша</a:t>
            </a:r>
            <a:r>
              <a:rPr lang="ru-RU" sz="2800" b="1" u="sng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дь</a:t>
            </a: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, рука</a:t>
            </a:r>
            <a:r>
              <a:rPr lang="ru-RU" sz="2800" b="1" u="sng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в</a:t>
            </a: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, камы</a:t>
            </a:r>
            <a:r>
              <a:rPr lang="ru-RU" sz="2800" b="1" u="sng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ш</a:t>
            </a: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, насо</a:t>
            </a:r>
            <a:r>
              <a:rPr lang="ru-RU" sz="2800" b="1" u="sng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с</a:t>
            </a: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, сторо</a:t>
            </a:r>
            <a:r>
              <a:rPr lang="ru-RU" sz="2800" b="1" u="sng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ж</a:t>
            </a: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, овра</a:t>
            </a:r>
            <a:r>
              <a:rPr lang="ru-RU" sz="2800" b="1" u="sng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г</a:t>
            </a: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, шала</a:t>
            </a:r>
            <a:r>
              <a:rPr lang="ru-RU" sz="2800" b="1" u="sng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ш</a:t>
            </a: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, сапо</a:t>
            </a:r>
            <a:r>
              <a:rPr lang="ru-RU" sz="2800" b="1" u="sng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г</a:t>
            </a: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, гара</a:t>
            </a:r>
            <a:r>
              <a:rPr lang="ru-RU" sz="2800" b="1" u="sng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ж</a:t>
            </a: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, медве</a:t>
            </a:r>
            <a:r>
              <a:rPr lang="ru-RU" sz="2800" b="1" u="sng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дь</a:t>
            </a: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, гор</a:t>
            </a:r>
            <a:r>
              <a:rPr lang="ru-RU" sz="2800" b="1" u="sng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б</a:t>
            </a: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, шка</a:t>
            </a:r>
            <a:r>
              <a:rPr lang="ru-RU" sz="2800" b="1" u="sng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ф</a:t>
            </a: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  <a:cs typeface="+mn-cs"/>
              </a:rPr>
              <a:t>.</a:t>
            </a:r>
            <a:endParaRPr lang="ru-RU" sz="2800" b="1" dirty="0">
              <a:solidFill>
                <a:schemeClr val="accent5">
                  <a:lumMod val="25000"/>
                </a:schemeClr>
              </a:solidFill>
              <a:latin typeface="Adventure" pitchFamily="2" charset="0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29063" y="6000750"/>
            <a:ext cx="1428750" cy="5715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6858000" y="5929313"/>
            <a:ext cx="57150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1000125"/>
          </a:xfrm>
        </p:spPr>
        <p:txBody>
          <a:bodyPr/>
          <a:lstStyle/>
          <a:p>
            <a:pPr>
              <a:defRPr/>
            </a:pPr>
            <a: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  <a:t>Давай повторим все, что ты узнал </a:t>
            </a:r>
            <a:b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</a:br>
            <a: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  <a:t>на уроках обучения грамоте!</a:t>
            </a:r>
            <a:endParaRPr lang="ru-RU" sz="2800" i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28688" y="1571625"/>
            <a:ext cx="7215187" cy="31432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Предложения и слова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</a:rPr>
              <a:t>Дождь идет?    </a:t>
            </a: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>(Спрашиваю.)</a:t>
            </a:r>
            <a:endParaRPr lang="ru-RU" sz="2800" dirty="0">
              <a:solidFill>
                <a:schemeClr val="accent2">
                  <a:lumMod val="2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</a:rPr>
              <a:t>Дождь идет.     </a:t>
            </a: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>(Утверждаю.)</a:t>
            </a:r>
            <a:endParaRPr lang="ru-RU" sz="2800" dirty="0">
              <a:solidFill>
                <a:schemeClr val="accent2">
                  <a:lumMod val="2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</a:rPr>
              <a:t>Дождик, дождик перестань. </a:t>
            </a: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>(Побуждаю.)</a:t>
            </a:r>
            <a:endParaRPr lang="ru-RU" sz="2800" dirty="0">
              <a:solidFill>
                <a:schemeClr val="accent2">
                  <a:lumMod val="2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</a:rPr>
              <a:t>Дождь идет! </a:t>
            </a: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>(Выражаю сильные чувства.)</a:t>
            </a:r>
            <a:endParaRPr lang="ru-RU" sz="2800" dirty="0">
              <a:solidFill>
                <a:schemeClr val="accent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75" y="714375"/>
            <a:ext cx="478631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Спиши текст. Поставь в конце предложений точки. Подчеркни подлежащее и сказуемое.</a:t>
            </a:r>
            <a:endParaRPr lang="ru-RU" i="1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2938" y="1928813"/>
            <a:ext cx="464343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>
                <a:solidFill>
                  <a:srgbClr val="FF6600"/>
                </a:solidFill>
              </a:rPr>
              <a:t>	Наступило чудесное теплое утро подул свежий ветерок журчал по камням ручей в тенистых кустах пели соловьи яркое солнце поднималось все выше и выше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15063" y="6000750"/>
            <a:ext cx="1428750" cy="5715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14375" y="1857375"/>
            <a:ext cx="464343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>
                <a:solidFill>
                  <a:srgbClr val="FF6600"/>
                </a:solidFill>
              </a:rPr>
              <a:t>	Наступило чудесное теплое утро. Подул свежий ветерок. Журчал по камням ручей. В тенистых кустах пели соловьи.  Яркое солнце поднималось все выше и выше.</a:t>
            </a: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072438" y="6215063"/>
            <a:ext cx="57150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75" y="714375"/>
            <a:ext cx="49291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Подчеркни подлежащее и сказуемое. Выпиши пары связанных между собой слов.</a:t>
            </a:r>
            <a:endParaRPr lang="ru-RU" i="1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6019" name="TextBox 4"/>
          <p:cNvSpPr txBox="1">
            <a:spLocks noChangeArrowheads="1"/>
          </p:cNvSpPr>
          <p:nvPr/>
        </p:nvSpPr>
        <p:spPr bwMode="auto">
          <a:xfrm>
            <a:off x="642938" y="1928813"/>
            <a:ext cx="4643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>
                <a:solidFill>
                  <a:srgbClr val="FF6600"/>
                </a:solidFill>
              </a:rPr>
              <a:t>	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15063" y="6000750"/>
            <a:ext cx="1428750" cy="5715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0063" y="2143125"/>
            <a:ext cx="4786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FF6600"/>
                </a:solidFill>
              </a:rPr>
              <a:t>Бегут по небу легкие облачка.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" y="3500438"/>
            <a:ext cx="4786313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u="dbl" dirty="0">
                <a:solidFill>
                  <a:srgbClr val="FF6600"/>
                </a:solidFill>
                <a:latin typeface="+mn-lt"/>
                <a:cs typeface="+mn-cs"/>
              </a:rPr>
              <a:t>Бегут</a:t>
            </a:r>
            <a:r>
              <a:rPr lang="ru-RU" sz="2400" dirty="0">
                <a:solidFill>
                  <a:srgbClr val="FF6600"/>
                </a:solidFill>
                <a:latin typeface="+mn-lt"/>
                <a:cs typeface="+mn-cs"/>
              </a:rPr>
              <a:t> по небу легкие </a:t>
            </a:r>
            <a:r>
              <a:rPr lang="ru-RU" sz="2400" u="sng" dirty="0">
                <a:solidFill>
                  <a:srgbClr val="FF6600"/>
                </a:solidFill>
                <a:latin typeface="+mn-lt"/>
                <a:cs typeface="+mn-cs"/>
              </a:rPr>
              <a:t>облачка</a:t>
            </a:r>
            <a:r>
              <a:rPr lang="ru-RU" sz="2400" dirty="0">
                <a:solidFill>
                  <a:srgbClr val="FF6600"/>
                </a:solidFill>
                <a:latin typeface="+mn-lt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6600"/>
                </a:solidFill>
                <a:latin typeface="+mn-lt"/>
                <a:cs typeface="+mn-cs"/>
              </a:rPr>
              <a:t>Легкие облачка; бегут по небу.</a:t>
            </a:r>
            <a:endParaRPr lang="ru-RU" sz="2400" dirty="0">
              <a:solidFill>
                <a:srgbClr val="FF6600"/>
              </a:solidFill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71934" y="3286124"/>
            <a:ext cx="80002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Что?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3286124"/>
            <a:ext cx="149290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Что делают?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00" y="6143625"/>
            <a:ext cx="500063" cy="5000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428625"/>
            <a:ext cx="5043488" cy="1143000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Вставь в тексте пропущенные слова. Запиши текст по правилам орфографии.</a:t>
            </a:r>
            <a:endParaRPr lang="ru-RU" sz="2400" dirty="0">
              <a:solidFill>
                <a:schemeClr val="accent5">
                  <a:lumMod val="25000"/>
                </a:schemeClr>
              </a:solidFill>
              <a:latin typeface="Adventure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86363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mtClean="0"/>
              <a:t> </a:t>
            </a:r>
            <a:r>
              <a:rPr lang="ru-RU" smtClean="0">
                <a:solidFill>
                  <a:srgbClr val="00B050"/>
                </a:solidFill>
              </a:rPr>
              <a:t>Пчелы.</a:t>
            </a:r>
          </a:p>
          <a:p>
            <a:pPr>
              <a:buFontTx/>
              <a:buNone/>
            </a:pPr>
            <a:r>
              <a:rPr lang="ru-RU" smtClean="0">
                <a:solidFill>
                  <a:srgbClr val="00B050"/>
                </a:solidFill>
              </a:rPr>
              <a:t>… весело гудят.  … сели на клевер.  … пили сок.</a:t>
            </a:r>
          </a:p>
          <a:p>
            <a:pPr>
              <a:buFontTx/>
              <a:buNone/>
            </a:pPr>
            <a:endParaRPr lang="ru-RU" smtClean="0"/>
          </a:p>
          <a:p>
            <a:pPr algn="ctr">
              <a:buFontTx/>
              <a:buNone/>
            </a:pPr>
            <a:r>
              <a:rPr lang="ru-RU" i="1" smtClean="0"/>
              <a:t>Слова для справок:</a:t>
            </a:r>
          </a:p>
          <a:p>
            <a:pPr algn="ctr">
              <a:buFontTx/>
              <a:buNone/>
            </a:pPr>
            <a:r>
              <a:rPr lang="ru-RU" i="1" smtClean="0"/>
              <a:t>Пчелы, они, пчелки.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214313" y="2332038"/>
            <a:ext cx="592931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3600" kern="0" dirty="0">
                <a:latin typeface="+mn-lt"/>
                <a:cs typeface="+mn-cs"/>
              </a:rPr>
              <a:t> </a:t>
            </a:r>
            <a:r>
              <a:rPr lang="ru-RU" sz="3600" kern="0" dirty="0">
                <a:solidFill>
                  <a:srgbClr val="00B050"/>
                </a:solidFill>
                <a:latin typeface="+mn-lt"/>
                <a:cs typeface="+mn-cs"/>
              </a:rPr>
              <a:t>Пчелы.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600" kern="0" dirty="0">
                <a:solidFill>
                  <a:srgbClr val="00B050"/>
                </a:solidFill>
                <a:latin typeface="+mn-lt"/>
                <a:cs typeface="+mn-cs"/>
              </a:rPr>
              <a:t>		Пчелы весело гудят. Они сели на клевер. Пчелки пили сок.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ru-RU" sz="3200" kern="0" dirty="0">
              <a:latin typeface="+mn-lt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15063" y="6000750"/>
            <a:ext cx="1428750" cy="5715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86750" y="6286500"/>
            <a:ext cx="500063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1000125"/>
          </a:xfrm>
        </p:spPr>
        <p:txBody>
          <a:bodyPr/>
          <a:lstStyle/>
          <a:p>
            <a:pPr>
              <a:defRPr/>
            </a:pPr>
            <a: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  <a:t>Давай повторим все, что ты узнал </a:t>
            </a:r>
            <a:b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</a:br>
            <a: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  <a:t>на уроках обучения грамоте!</a:t>
            </a:r>
            <a:endParaRPr lang="ru-RU" sz="2800" i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1563" y="1500188"/>
            <a:ext cx="6858000" cy="26431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030A0"/>
                </a:solidFill>
              </a:rPr>
              <a:t>Родственные слова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7030A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7030A0"/>
                </a:solidFill>
              </a:rPr>
              <a:t>д</a:t>
            </a:r>
            <a:r>
              <a:rPr lang="ru-RU" sz="3200" u="sng" dirty="0">
                <a:solidFill>
                  <a:srgbClr val="7030A0"/>
                </a:solidFill>
              </a:rPr>
              <a:t>о</a:t>
            </a:r>
            <a:r>
              <a:rPr lang="ru-RU" sz="3200" dirty="0">
                <a:solidFill>
                  <a:srgbClr val="7030A0"/>
                </a:solidFill>
              </a:rPr>
              <a:t>ж</a:t>
            </a:r>
            <a:r>
              <a:rPr lang="ru-RU" sz="3200" u="sng" dirty="0">
                <a:solidFill>
                  <a:srgbClr val="7030A0"/>
                </a:solidFill>
              </a:rPr>
              <a:t>д</a:t>
            </a:r>
            <a:r>
              <a:rPr lang="ru-RU" sz="3200" dirty="0">
                <a:solidFill>
                  <a:srgbClr val="7030A0"/>
                </a:solidFill>
              </a:rPr>
              <a:t>ь    д</a:t>
            </a:r>
            <a:r>
              <a:rPr lang="ru-RU" sz="3200" u="sng" dirty="0">
                <a:solidFill>
                  <a:srgbClr val="7030A0"/>
                </a:solidFill>
              </a:rPr>
              <a:t>о</a:t>
            </a:r>
            <a:r>
              <a:rPr lang="ru-RU" sz="3200" dirty="0">
                <a:solidFill>
                  <a:srgbClr val="7030A0"/>
                </a:solidFill>
              </a:rPr>
              <a:t>ж</a:t>
            </a:r>
            <a:r>
              <a:rPr lang="ru-RU" sz="3200" u="sng" dirty="0">
                <a:solidFill>
                  <a:srgbClr val="7030A0"/>
                </a:solidFill>
              </a:rPr>
              <a:t>д</a:t>
            </a:r>
            <a:r>
              <a:rPr lang="ru-RU" sz="3200" dirty="0">
                <a:solidFill>
                  <a:srgbClr val="7030A0"/>
                </a:solidFill>
              </a:rPr>
              <a:t>ик   д</a:t>
            </a:r>
            <a:r>
              <a:rPr lang="ru-RU" sz="3200" u="sng" dirty="0">
                <a:solidFill>
                  <a:srgbClr val="7030A0"/>
                </a:solidFill>
              </a:rPr>
              <a:t>о</a:t>
            </a:r>
            <a:r>
              <a:rPr lang="ru-RU" sz="3200" dirty="0">
                <a:solidFill>
                  <a:srgbClr val="7030A0"/>
                </a:solidFill>
              </a:rPr>
              <a:t>ж</a:t>
            </a:r>
            <a:r>
              <a:rPr lang="ru-RU" sz="3200" u="sng" dirty="0">
                <a:solidFill>
                  <a:srgbClr val="7030A0"/>
                </a:solidFill>
              </a:rPr>
              <a:t>д</a:t>
            </a:r>
            <a:r>
              <a:rPr lang="ru-RU" sz="3200" dirty="0">
                <a:solidFill>
                  <a:srgbClr val="7030A0"/>
                </a:solidFill>
              </a:rPr>
              <a:t>евой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rgbClr val="7030A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7030A0"/>
                </a:solidFill>
              </a:rPr>
              <a:t>п</a:t>
            </a:r>
            <a:r>
              <a:rPr lang="ru-RU" sz="3200" dirty="0">
                <a:solidFill>
                  <a:srgbClr val="7030A0"/>
                </a:solidFill>
              </a:rPr>
              <a:t>редд</a:t>
            </a:r>
            <a:r>
              <a:rPr lang="ru-RU" sz="3200" u="sng" dirty="0">
                <a:solidFill>
                  <a:srgbClr val="7030A0"/>
                </a:solidFill>
              </a:rPr>
              <a:t>о</a:t>
            </a:r>
            <a:r>
              <a:rPr lang="ru-RU" sz="3200" dirty="0">
                <a:solidFill>
                  <a:srgbClr val="7030A0"/>
                </a:solidFill>
              </a:rPr>
              <a:t>ж</a:t>
            </a:r>
            <a:r>
              <a:rPr lang="ru-RU" sz="3200" u="sng" dirty="0">
                <a:solidFill>
                  <a:srgbClr val="7030A0"/>
                </a:solidFill>
              </a:rPr>
              <a:t>д</a:t>
            </a:r>
            <a:r>
              <a:rPr lang="ru-RU" sz="3200" dirty="0">
                <a:solidFill>
                  <a:srgbClr val="7030A0"/>
                </a:solidFill>
              </a:rPr>
              <a:t>евой    д</a:t>
            </a:r>
            <a:r>
              <a:rPr lang="ru-RU" sz="3200" u="sng" dirty="0">
                <a:solidFill>
                  <a:srgbClr val="7030A0"/>
                </a:solidFill>
              </a:rPr>
              <a:t>о</a:t>
            </a:r>
            <a:r>
              <a:rPr lang="ru-RU" sz="3200" dirty="0">
                <a:solidFill>
                  <a:srgbClr val="7030A0"/>
                </a:solidFill>
              </a:rPr>
              <a:t>ж</a:t>
            </a:r>
            <a:r>
              <a:rPr lang="ru-RU" sz="3200" u="sng" dirty="0">
                <a:solidFill>
                  <a:srgbClr val="7030A0"/>
                </a:solidFill>
              </a:rPr>
              <a:t>д</a:t>
            </a:r>
            <a:r>
              <a:rPr lang="ru-RU" sz="3200" dirty="0">
                <a:solidFill>
                  <a:srgbClr val="7030A0"/>
                </a:solidFill>
              </a:rPr>
              <a:t>ливый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8" name="Дуга 7"/>
          <p:cNvSpPr/>
          <p:nvPr/>
        </p:nvSpPr>
        <p:spPr>
          <a:xfrm>
            <a:off x="2019300" y="2093913"/>
            <a:ext cx="977900" cy="884237"/>
          </a:xfrm>
          <a:prstGeom prst="arc">
            <a:avLst>
              <a:gd name="adj1" fmla="val 11774574"/>
              <a:gd name="adj2" fmla="val 20394042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Дуга 9"/>
          <p:cNvSpPr/>
          <p:nvPr/>
        </p:nvSpPr>
        <p:spPr>
          <a:xfrm>
            <a:off x="3500438" y="2071688"/>
            <a:ext cx="977900" cy="884237"/>
          </a:xfrm>
          <a:prstGeom prst="arc">
            <a:avLst>
              <a:gd name="adj1" fmla="val 11774574"/>
              <a:gd name="adj2" fmla="val 20394042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Дуга 10"/>
          <p:cNvSpPr/>
          <p:nvPr/>
        </p:nvSpPr>
        <p:spPr>
          <a:xfrm>
            <a:off x="5214938" y="2071688"/>
            <a:ext cx="977900" cy="884237"/>
          </a:xfrm>
          <a:prstGeom prst="arc">
            <a:avLst>
              <a:gd name="adj1" fmla="val 11774574"/>
              <a:gd name="adj2" fmla="val 20394042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Дуга 11"/>
          <p:cNvSpPr/>
          <p:nvPr/>
        </p:nvSpPr>
        <p:spPr>
          <a:xfrm>
            <a:off x="2714625" y="3071813"/>
            <a:ext cx="977900" cy="884237"/>
          </a:xfrm>
          <a:prstGeom prst="arc">
            <a:avLst>
              <a:gd name="adj1" fmla="val 11774574"/>
              <a:gd name="adj2" fmla="val 20394042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Дуга 12"/>
          <p:cNvSpPr/>
          <p:nvPr/>
        </p:nvSpPr>
        <p:spPr>
          <a:xfrm>
            <a:off x="5000625" y="3071813"/>
            <a:ext cx="977900" cy="884237"/>
          </a:xfrm>
          <a:prstGeom prst="arc">
            <a:avLst>
              <a:gd name="adj1" fmla="val 11774574"/>
              <a:gd name="adj2" fmla="val 20394042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143125" y="2786063"/>
            <a:ext cx="214313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786188" y="2786063"/>
            <a:ext cx="214312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286250" y="2786063"/>
            <a:ext cx="214313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000750" y="2786063"/>
            <a:ext cx="214313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786438" y="3786188"/>
            <a:ext cx="214312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429000" y="3786188"/>
            <a:ext cx="214313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  <a:solidFill>
            <a:schemeClr val="accent5">
              <a:lumMod val="25000"/>
              <a:alpha val="32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Выпиши только родственные слова. Выдели корень.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8938" y="1357313"/>
            <a:ext cx="3286125" cy="1887537"/>
          </a:xfrm>
          <a:prstGeom prst="rect">
            <a:avLst/>
          </a:prstGeom>
          <a:solidFill>
            <a:srgbClr val="09650B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Водяной, вода, подводный, водитель,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водовоз, водичка.</a:t>
            </a:r>
            <a:endParaRPr lang="ru-RU" sz="2800" dirty="0">
              <a:solidFill>
                <a:schemeClr val="bg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6063" y="3786188"/>
            <a:ext cx="3286125" cy="2678112"/>
          </a:xfrm>
          <a:prstGeom prst="rect">
            <a:avLst/>
          </a:prstGeom>
          <a:solidFill>
            <a:srgbClr val="09650B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bg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Водяной, вода,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bg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подводный,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bg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водовоз, водичка.</a:t>
            </a:r>
            <a:endParaRPr lang="ru-RU" sz="2800" dirty="0">
              <a:solidFill>
                <a:schemeClr val="bg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Дуга 5"/>
          <p:cNvSpPr/>
          <p:nvPr/>
        </p:nvSpPr>
        <p:spPr>
          <a:xfrm>
            <a:off x="2928938" y="4000500"/>
            <a:ext cx="571500" cy="741363"/>
          </a:xfrm>
          <a:prstGeom prst="arc">
            <a:avLst>
              <a:gd name="adj1" fmla="val 11774574"/>
              <a:gd name="adj2" fmla="val 21066297"/>
            </a:avLst>
          </a:prstGeom>
          <a:ln w="22225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Дуга 6"/>
          <p:cNvSpPr/>
          <p:nvPr/>
        </p:nvSpPr>
        <p:spPr>
          <a:xfrm>
            <a:off x="4500563" y="4000500"/>
            <a:ext cx="571500" cy="741363"/>
          </a:xfrm>
          <a:prstGeom prst="arc">
            <a:avLst>
              <a:gd name="adj1" fmla="val 11774574"/>
              <a:gd name="adj2" fmla="val 21066297"/>
            </a:avLst>
          </a:prstGeom>
          <a:ln w="22225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Дуга 7"/>
          <p:cNvSpPr/>
          <p:nvPr/>
        </p:nvSpPr>
        <p:spPr>
          <a:xfrm>
            <a:off x="4429125" y="5786438"/>
            <a:ext cx="571500" cy="741362"/>
          </a:xfrm>
          <a:prstGeom prst="arc">
            <a:avLst>
              <a:gd name="adj1" fmla="val 11774574"/>
              <a:gd name="adj2" fmla="val 21066297"/>
            </a:avLst>
          </a:prstGeom>
          <a:ln w="22225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Дуга 8"/>
          <p:cNvSpPr/>
          <p:nvPr/>
        </p:nvSpPr>
        <p:spPr>
          <a:xfrm>
            <a:off x="3429000" y="4929188"/>
            <a:ext cx="571500" cy="741362"/>
          </a:xfrm>
          <a:prstGeom prst="arc">
            <a:avLst>
              <a:gd name="adj1" fmla="val 11774574"/>
              <a:gd name="adj2" fmla="val 21066297"/>
            </a:avLst>
          </a:prstGeom>
          <a:ln w="22225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Дуга 9"/>
          <p:cNvSpPr/>
          <p:nvPr/>
        </p:nvSpPr>
        <p:spPr>
          <a:xfrm>
            <a:off x="3643313" y="5715000"/>
            <a:ext cx="571500" cy="741363"/>
          </a:xfrm>
          <a:prstGeom prst="arc">
            <a:avLst>
              <a:gd name="adj1" fmla="val 11774574"/>
              <a:gd name="adj2" fmla="val 21066297"/>
            </a:avLst>
          </a:prstGeom>
          <a:ln w="22225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Дуга 10"/>
          <p:cNvSpPr/>
          <p:nvPr/>
        </p:nvSpPr>
        <p:spPr>
          <a:xfrm>
            <a:off x="2857500" y="5715000"/>
            <a:ext cx="571500" cy="741363"/>
          </a:xfrm>
          <a:prstGeom prst="arc">
            <a:avLst>
              <a:gd name="adj1" fmla="val 11774574"/>
              <a:gd name="adj2" fmla="val 21066297"/>
            </a:avLst>
          </a:prstGeom>
          <a:ln w="22225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5813" y="5000625"/>
            <a:ext cx="1428750" cy="5715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286750" y="6072188"/>
            <a:ext cx="571500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14500" y="5572125"/>
            <a:ext cx="5429250" cy="642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-1428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Составь предложение из данных слов. Запиши его. 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500" y="5572125"/>
            <a:ext cx="5686425" cy="71437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smtClean="0"/>
              <a:t>тропинке, по, птенец, прыгал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286625" y="5572125"/>
            <a:ext cx="1428750" cy="5715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14500" y="5572125"/>
            <a:ext cx="571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По тропинке прыгал птенец.</a:t>
            </a:r>
          </a:p>
        </p:txBody>
      </p:sp>
      <p:sp>
        <p:nvSpPr>
          <p:cNvPr id="8" name="Управляющая кнопка: далее 7">
            <a:hlinkClick r:id="rId3" action="ppaction://hlinksldjump" highlightClick="1"/>
          </p:cNvPr>
          <p:cNvSpPr/>
          <p:nvPr/>
        </p:nvSpPr>
        <p:spPr>
          <a:xfrm>
            <a:off x="428625" y="5715000"/>
            <a:ext cx="642938" cy="5715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1000125"/>
          </a:xfrm>
        </p:spPr>
        <p:txBody>
          <a:bodyPr/>
          <a:lstStyle/>
          <a:p>
            <a:pPr>
              <a:defRPr/>
            </a:pPr>
            <a: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  <a:t>Давай повторим все, что ты узнал </a:t>
            </a:r>
            <a:b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</a:br>
            <a: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  <a:t>на уроках обучения грамоте!</a:t>
            </a:r>
            <a:endParaRPr lang="ru-RU" sz="2800" i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1563" y="1571625"/>
            <a:ext cx="6858000" cy="26431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030A0"/>
                </a:solidFill>
              </a:rPr>
              <a:t>Слова, близкие по смыслу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7030A0"/>
                </a:solidFill>
              </a:rPr>
              <a:t>дождь - ливень</a:t>
            </a:r>
            <a:endParaRPr lang="ru-RU" sz="3200" dirty="0">
              <a:solidFill>
                <a:srgbClr val="7030A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7030A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</a:rPr>
              <a:t>Слова, противоположные по смыслу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7030A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7030A0"/>
                </a:solidFill>
              </a:rPr>
              <a:t>(день) дождливый - ясный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9650B">
              <a:alpha val="33000"/>
            </a:srgbClr>
          </a:solidFill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Подбери слова, близкие по смыслу: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0" y="1500188"/>
            <a:ext cx="4857750" cy="405447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i="1" dirty="0" smtClean="0">
                <a:solidFill>
                  <a:schemeClr val="accent5">
                    <a:lumMod val="25000"/>
                  </a:schemeClr>
                </a:solidFill>
              </a:rPr>
              <a:t>- недруг, неприятель.</a:t>
            </a:r>
          </a:p>
          <a:p>
            <a:pPr>
              <a:buFontTx/>
              <a:buChar char="-"/>
              <a:defRPr/>
            </a:pPr>
            <a:r>
              <a:rPr lang="ru-RU" i="1" dirty="0" smtClean="0">
                <a:solidFill>
                  <a:schemeClr val="accent5">
                    <a:lumMod val="25000"/>
                  </a:schemeClr>
                </a:solidFill>
              </a:rPr>
              <a:t>ребята, детвора.</a:t>
            </a:r>
          </a:p>
          <a:p>
            <a:pPr>
              <a:buFontTx/>
              <a:buChar char="-"/>
              <a:defRPr/>
            </a:pPr>
            <a:r>
              <a:rPr lang="ru-RU" i="1" dirty="0" smtClean="0">
                <a:solidFill>
                  <a:schemeClr val="accent5">
                    <a:lumMod val="25000"/>
                  </a:schemeClr>
                </a:solidFill>
              </a:rPr>
              <a:t>ключ, родник.</a:t>
            </a:r>
          </a:p>
          <a:p>
            <a:pPr>
              <a:buFontTx/>
              <a:buChar char="-"/>
              <a:defRPr/>
            </a:pPr>
            <a:r>
              <a:rPr lang="ru-RU" i="1" dirty="0" smtClean="0">
                <a:solidFill>
                  <a:schemeClr val="accent5">
                    <a:lumMod val="25000"/>
                  </a:schemeClr>
                </a:solidFill>
              </a:rPr>
              <a:t>еда, кушанье.</a:t>
            </a:r>
          </a:p>
          <a:p>
            <a:pPr>
              <a:buFontTx/>
              <a:buChar char="-"/>
              <a:defRPr/>
            </a:pPr>
            <a:r>
              <a:rPr lang="ru-RU" i="1" dirty="0" smtClean="0">
                <a:solidFill>
                  <a:schemeClr val="accent5">
                    <a:lumMod val="25000"/>
                  </a:schemeClr>
                </a:solidFill>
              </a:rPr>
              <a:t>ужас, испуг.</a:t>
            </a:r>
            <a:endParaRPr lang="ru-RU" i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15063" y="6000750"/>
            <a:ext cx="1428750" cy="5715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1866900" y="1509713"/>
            <a:ext cx="2714625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3200" i="1" kern="0">
                <a:solidFill>
                  <a:schemeClr val="accent5">
                    <a:lumMod val="25000"/>
                  </a:schemeClr>
                </a:solidFill>
                <a:latin typeface="+mn-lt"/>
                <a:cs typeface="+mn-cs"/>
              </a:rPr>
              <a:t>Враг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3200" i="1" kern="0">
                <a:solidFill>
                  <a:schemeClr val="accent5">
                    <a:lumMod val="25000"/>
                  </a:schemeClr>
                </a:solidFill>
                <a:latin typeface="+mn-lt"/>
                <a:cs typeface="+mn-cs"/>
              </a:rPr>
              <a:t>Дети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3200" i="1" kern="0">
                <a:solidFill>
                  <a:schemeClr val="accent5">
                    <a:lumMod val="25000"/>
                  </a:schemeClr>
                </a:solidFill>
                <a:latin typeface="+mn-lt"/>
                <a:cs typeface="+mn-cs"/>
              </a:rPr>
              <a:t>Источник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3200" i="1" kern="0">
                <a:solidFill>
                  <a:schemeClr val="accent5">
                    <a:lumMod val="25000"/>
                  </a:schemeClr>
                </a:solidFill>
                <a:latin typeface="+mn-lt"/>
                <a:cs typeface="+mn-cs"/>
              </a:rPr>
              <a:t>Пища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3200" i="1" kern="0">
                <a:solidFill>
                  <a:schemeClr val="accent5">
                    <a:lumMod val="25000"/>
                  </a:schemeClr>
                </a:solidFill>
                <a:latin typeface="+mn-lt"/>
                <a:cs typeface="+mn-cs"/>
              </a:rPr>
              <a:t>Страх</a:t>
            </a:r>
            <a:endParaRPr lang="ru-RU" sz="3200" i="1" kern="0" dirty="0">
              <a:solidFill>
                <a:schemeClr val="accent5">
                  <a:lumMod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58188" y="6143625"/>
            <a:ext cx="642937" cy="5000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9650B">
              <a:alpha val="40000"/>
            </a:srgbClr>
          </a:solidFill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Запиши слова, противоположные по смыслу: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25" y="1285875"/>
            <a:ext cx="2757488" cy="4525963"/>
          </a:xfrm>
        </p:spPr>
        <p:txBody>
          <a:bodyPr/>
          <a:lstStyle/>
          <a:p>
            <a:pPr>
              <a:defRPr/>
            </a:pPr>
            <a:r>
              <a:rPr lang="ru-RU" i="1" dirty="0" smtClean="0">
                <a:solidFill>
                  <a:schemeClr val="accent5">
                    <a:lumMod val="25000"/>
                  </a:schemeClr>
                </a:solidFill>
              </a:rPr>
              <a:t>Вопрос – </a:t>
            </a:r>
          </a:p>
          <a:p>
            <a:pPr>
              <a:defRPr/>
            </a:pPr>
            <a:r>
              <a:rPr lang="ru-RU" i="1" dirty="0" smtClean="0">
                <a:solidFill>
                  <a:schemeClr val="accent5">
                    <a:lumMod val="25000"/>
                  </a:schemeClr>
                </a:solidFill>
              </a:rPr>
              <a:t>Богач – </a:t>
            </a:r>
          </a:p>
          <a:p>
            <a:pPr>
              <a:defRPr/>
            </a:pPr>
            <a:r>
              <a:rPr lang="ru-RU" i="1" dirty="0" smtClean="0">
                <a:solidFill>
                  <a:schemeClr val="accent5">
                    <a:lumMod val="25000"/>
                  </a:schemeClr>
                </a:solidFill>
              </a:rPr>
              <a:t>Плюс – </a:t>
            </a:r>
          </a:p>
          <a:p>
            <a:pPr>
              <a:defRPr/>
            </a:pPr>
            <a:r>
              <a:rPr lang="ru-RU" i="1" dirty="0" smtClean="0">
                <a:solidFill>
                  <a:schemeClr val="accent5">
                    <a:lumMod val="25000"/>
                  </a:schemeClr>
                </a:solidFill>
              </a:rPr>
              <a:t>Правда – </a:t>
            </a:r>
          </a:p>
          <a:p>
            <a:pPr>
              <a:defRPr/>
            </a:pPr>
            <a:r>
              <a:rPr lang="ru-RU" i="1" dirty="0" smtClean="0">
                <a:solidFill>
                  <a:schemeClr val="accent5">
                    <a:lumMod val="25000"/>
                  </a:schemeClr>
                </a:solidFill>
              </a:rPr>
              <a:t>Польза – </a:t>
            </a:r>
          </a:p>
          <a:p>
            <a:pPr>
              <a:defRPr/>
            </a:pPr>
            <a:r>
              <a:rPr lang="ru-RU" i="1" dirty="0" smtClean="0">
                <a:solidFill>
                  <a:schemeClr val="accent5">
                    <a:lumMod val="25000"/>
                  </a:schemeClr>
                </a:solidFill>
              </a:rPr>
              <a:t>Мир - </a:t>
            </a:r>
            <a:endParaRPr lang="ru-RU" i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4572000" y="1285875"/>
            <a:ext cx="27574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3200" i="1" kern="0" dirty="0">
                <a:solidFill>
                  <a:schemeClr val="accent5">
                    <a:lumMod val="25000"/>
                  </a:schemeClr>
                </a:solidFill>
                <a:latin typeface="+mn-lt"/>
                <a:cs typeface="+mn-cs"/>
              </a:rPr>
              <a:t>ответ.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200" i="1" kern="0" dirty="0">
                <a:solidFill>
                  <a:schemeClr val="accent5">
                    <a:lumMod val="25000"/>
                  </a:schemeClr>
                </a:solidFill>
                <a:latin typeface="+mn-lt"/>
                <a:cs typeface="+mn-cs"/>
              </a:rPr>
              <a:t>б</a:t>
            </a:r>
            <a:r>
              <a:rPr lang="ru-RU" sz="3200" i="1" kern="0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+mn-cs"/>
              </a:rPr>
              <a:t>едняк</a:t>
            </a:r>
            <a:r>
              <a:rPr lang="ru-RU" sz="3200" i="1" kern="0" dirty="0">
                <a:solidFill>
                  <a:schemeClr val="accent5">
                    <a:lumMod val="25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200" i="1" kern="0" dirty="0">
                <a:solidFill>
                  <a:schemeClr val="accent5">
                    <a:lumMod val="25000"/>
                  </a:schemeClr>
                </a:solidFill>
                <a:latin typeface="+mn-lt"/>
                <a:cs typeface="+mn-cs"/>
              </a:rPr>
              <a:t>минус.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200" i="1" kern="0" dirty="0">
                <a:solidFill>
                  <a:schemeClr val="accent5">
                    <a:lumMod val="25000"/>
                  </a:schemeClr>
                </a:solidFill>
                <a:latin typeface="+mn-lt"/>
                <a:cs typeface="+mn-cs"/>
              </a:rPr>
              <a:t>л</a:t>
            </a:r>
            <a:r>
              <a:rPr lang="ru-RU" sz="3200" i="1" kern="0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+mn-cs"/>
              </a:rPr>
              <a:t>ожь</a:t>
            </a:r>
            <a:r>
              <a:rPr lang="ru-RU" sz="3200" i="1" kern="0" dirty="0">
                <a:solidFill>
                  <a:schemeClr val="accent5">
                    <a:lumMod val="25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200" i="1" kern="0" dirty="0">
                <a:solidFill>
                  <a:schemeClr val="accent5">
                    <a:lumMod val="25000"/>
                  </a:schemeClr>
                </a:solidFill>
                <a:latin typeface="+mn-lt"/>
                <a:cs typeface="+mn-cs"/>
              </a:rPr>
              <a:t>вред.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200" i="1" kern="0" dirty="0">
                <a:solidFill>
                  <a:schemeClr val="accent5">
                    <a:lumMod val="25000"/>
                  </a:schemeClr>
                </a:solidFill>
                <a:latin typeface="+mn-lt"/>
                <a:cs typeface="+mn-cs"/>
              </a:rPr>
              <a:t>в</a:t>
            </a:r>
            <a:r>
              <a:rPr lang="ru-RU" sz="3200" i="1" kern="0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+mn-cs"/>
              </a:rPr>
              <a:t>ойна</a:t>
            </a:r>
            <a:r>
              <a:rPr lang="ru-RU" sz="3200" i="1" kern="0" dirty="0">
                <a:solidFill>
                  <a:schemeClr val="accent5">
                    <a:lumMod val="25000"/>
                  </a:schemeClr>
                </a:solidFill>
                <a:latin typeface="+mn-lt"/>
                <a:cs typeface="+mn-cs"/>
              </a:rPr>
              <a:t>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15063" y="6000750"/>
            <a:ext cx="1428750" cy="5715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1928813"/>
            <a:ext cx="8072438" cy="1143000"/>
          </a:xfrm>
          <a:solidFill>
            <a:srgbClr val="09650B">
              <a:alpha val="51000"/>
            </a:srgbClr>
          </a:solidFill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Литература, использованная при создании презентации: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3250"/>
            <a:ext cx="8229600" cy="2982913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Н.В.Нечаева. Русский язык: Учебник для 1 класса.- Самара: Издательство «Учебная литература»:Издательский до «Федоров»</a:t>
            </a:r>
          </a:p>
          <a:p>
            <a:pPr>
              <a:defRPr/>
            </a:pP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Т.В.Шклярова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 Сборник упражнений по русскому языку для 1 класса. М.: «Грамотей», 1999.</a:t>
            </a:r>
          </a:p>
          <a:p>
            <a:pPr>
              <a:defRPr/>
            </a:pP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Л.И.Тикунова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 Диктанты и творческие работы по русскому языку. 1 класс.- М.: «Дрофа», 2002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14500" y="5572125"/>
            <a:ext cx="5429250" cy="642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-1428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Составь предложение из данных слов. Запиши его. 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500" y="5572125"/>
            <a:ext cx="5686425" cy="71437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smtClean="0"/>
              <a:t>березке, появились, листики, на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286625" y="5572125"/>
            <a:ext cx="1428750" cy="5715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43063" y="5643563"/>
            <a:ext cx="571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На березке появились листики.</a:t>
            </a: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214313" y="5643563"/>
            <a:ext cx="571500" cy="5715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66">
              <a:alpha val="61000"/>
            </a:srgbClr>
          </a:solidFill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chemeClr val="accent5">
                    <a:lumMod val="25000"/>
                  </a:schemeClr>
                </a:solidFill>
              </a:rPr>
              <a:t>Отредактируй текст. </a:t>
            </a:r>
            <a:br>
              <a:rPr lang="ru-RU" sz="320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25000"/>
                  </a:schemeClr>
                </a:solidFill>
              </a:rPr>
              <a:t>Запиши его. Проверь.</a:t>
            </a:r>
            <a:endParaRPr lang="ru-RU" sz="32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43113"/>
          </a:xfrm>
          <a:solidFill>
            <a:srgbClr val="00B0F0">
              <a:alpha val="39999"/>
            </a:srgbClr>
          </a:solidFill>
        </p:spPr>
        <p:txBody>
          <a:bodyPr/>
          <a:lstStyle/>
          <a:p>
            <a:pPr algn="just">
              <a:buFontTx/>
              <a:buNone/>
            </a:pPr>
            <a:r>
              <a:rPr lang="ru-RU" smtClean="0"/>
              <a:t>          </a:t>
            </a:r>
            <a:r>
              <a:rPr lang="ru-RU" sz="3600" smtClean="0">
                <a:solidFill>
                  <a:srgbClr val="008000"/>
                </a:solidFill>
              </a:rPr>
              <a:t>За городом красивый парк в парке растут липы, клены, березки на клумбах цветут яркие цветы.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86188" y="4286250"/>
            <a:ext cx="1428750" cy="5715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785813" y="1643063"/>
            <a:ext cx="7943850" cy="2643187"/>
          </a:xfrm>
          <a:prstGeom prst="rect">
            <a:avLst/>
          </a:prstGeom>
          <a:solidFill>
            <a:srgbClr val="00B0F0">
              <a:alpha val="4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ru-RU" sz="3200" kern="0" dirty="0">
                <a:latin typeface="+mn-lt"/>
                <a:cs typeface="+mn-cs"/>
              </a:rPr>
              <a:t>          </a:t>
            </a:r>
            <a:r>
              <a:rPr lang="ru-RU" sz="4000" kern="0" dirty="0">
                <a:solidFill>
                  <a:srgbClr val="008000"/>
                </a:solidFill>
                <a:latin typeface="+mn-lt"/>
                <a:cs typeface="+mn-cs"/>
              </a:rPr>
              <a:t>За городом красивый парк. В парке растут липы, клены, березки.  На клумбах цветут яркие цветы.</a:t>
            </a:r>
            <a:endParaRPr lang="ru-RU" sz="3600" kern="0" dirty="0">
              <a:solidFill>
                <a:srgbClr val="008000"/>
              </a:solidFill>
              <a:latin typeface="+mn-lt"/>
              <a:cs typeface="+mn-cs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786688" y="6072188"/>
            <a:ext cx="928687" cy="64293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66">
              <a:alpha val="61000"/>
            </a:srgbClr>
          </a:solidFill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chemeClr val="accent5">
                    <a:lumMod val="25000"/>
                  </a:schemeClr>
                </a:solidFill>
              </a:rPr>
              <a:t>Отредактируй текст. </a:t>
            </a:r>
            <a:br>
              <a:rPr lang="ru-RU" sz="320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25000"/>
                  </a:schemeClr>
                </a:solidFill>
              </a:rPr>
              <a:t>Запиши его. Проверь.</a:t>
            </a:r>
            <a:endParaRPr lang="ru-RU" sz="32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86188" y="4286250"/>
            <a:ext cx="1428750" cy="5715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786688" y="6072188"/>
            <a:ext cx="928687" cy="64293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00125" y="1928813"/>
            <a:ext cx="7358063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5">
                    <a:lumMod val="25000"/>
                  </a:schemeClr>
                </a:solidFill>
                <a:latin typeface="+mn-lt"/>
                <a:cs typeface="+mn-cs"/>
              </a:rPr>
              <a:t>	Дети выбежали в сад они играли в мячик малыши смеялись.</a:t>
            </a:r>
            <a:endParaRPr lang="ru-RU" sz="4000" dirty="0">
              <a:solidFill>
                <a:schemeClr val="accent5">
                  <a:lumMod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88" y="1928813"/>
            <a:ext cx="7358062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5">
                    <a:lumMod val="25000"/>
                  </a:schemeClr>
                </a:solidFill>
                <a:latin typeface="+mn-lt"/>
                <a:cs typeface="+mn-cs"/>
              </a:rPr>
              <a:t>	Дети выбежали в сад. Они играли в мячик. Малыши смеялись.</a:t>
            </a:r>
            <a:endParaRPr lang="ru-RU" sz="4000" dirty="0">
              <a:solidFill>
                <a:schemeClr val="accent5">
                  <a:lumMod val="2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66">
              <a:alpha val="61000"/>
            </a:srgbClr>
          </a:solidFill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chemeClr val="accent5">
                    <a:lumMod val="25000"/>
                  </a:schemeClr>
                </a:solidFill>
              </a:rPr>
              <a:t>Расположи предложения так, чтобы получился рассказ. Запиши его. Проверь.</a:t>
            </a:r>
            <a:endParaRPr lang="ru-RU" sz="32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86188" y="4286250"/>
            <a:ext cx="1428750" cy="5715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786688" y="6072188"/>
            <a:ext cx="928687" cy="64293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00125" y="1928813"/>
            <a:ext cx="7358063" cy="2370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5">
                    <a:lumMod val="25000"/>
                  </a:schemeClr>
                </a:solidFill>
                <a:latin typeface="+mn-lt"/>
                <a:cs typeface="+mn-cs"/>
              </a:rPr>
              <a:t>	</a:t>
            </a:r>
            <a:r>
              <a:rPr lang="ru-RU" sz="3600" dirty="0">
                <a:solidFill>
                  <a:schemeClr val="accent5">
                    <a:lumMod val="25000"/>
                  </a:schemeClr>
                </a:solidFill>
                <a:latin typeface="+mn-lt"/>
                <a:cs typeface="+mn-cs"/>
              </a:rPr>
              <a:t>Мы любили ходить в лес за ягодами. За деревней речка и еловый лес. Летом мы жили в деревне.</a:t>
            </a:r>
            <a:endParaRPr lang="ru-RU" sz="4000" dirty="0">
              <a:solidFill>
                <a:schemeClr val="accent5">
                  <a:lumMod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88" y="2000250"/>
            <a:ext cx="7358062" cy="2370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5">
                    <a:lumMod val="25000"/>
                  </a:schemeClr>
                </a:solidFill>
                <a:latin typeface="+mn-lt"/>
                <a:cs typeface="+mn-cs"/>
              </a:rPr>
              <a:t>	</a:t>
            </a:r>
            <a:r>
              <a:rPr lang="ru-RU" sz="3600" dirty="0">
                <a:solidFill>
                  <a:schemeClr val="accent5">
                    <a:lumMod val="25000"/>
                  </a:schemeClr>
                </a:solidFill>
                <a:latin typeface="+mn-lt"/>
                <a:cs typeface="+mn-cs"/>
              </a:rPr>
              <a:t>Летом мы жили в деревне. За деревней речка и еловый лес. Мы любили ходить в лес за ягодами. </a:t>
            </a:r>
            <a:endParaRPr lang="ru-RU" sz="4000" dirty="0">
              <a:solidFill>
                <a:schemeClr val="accent5">
                  <a:lumMod val="2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1000125"/>
          </a:xfrm>
        </p:spPr>
        <p:txBody>
          <a:bodyPr/>
          <a:lstStyle/>
          <a:p>
            <a:pPr>
              <a:defRPr/>
            </a:pPr>
            <a: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  <a:t>Давай повторим все, что ты узнал </a:t>
            </a:r>
            <a:b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</a:br>
            <a: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  <a:t>на уроках обучения грамоте!</a:t>
            </a:r>
            <a:endParaRPr lang="ru-RU" sz="2800" i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28688" y="1785938"/>
            <a:ext cx="7500937" cy="2714625"/>
          </a:xfrm>
          <a:prstGeom prst="roundRect">
            <a:avLst/>
          </a:prstGeom>
          <a:solidFill>
            <a:schemeClr val="accent3">
              <a:lumMod val="50000"/>
              <a:alpha val="33000"/>
            </a:schemeClr>
          </a:solidFill>
          <a:ln>
            <a:solidFill>
              <a:schemeClr val="accent3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25000"/>
                  </a:schemeClr>
                </a:solidFill>
              </a:rPr>
              <a:t>Правила переноса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3">
                  <a:lumMod val="25000"/>
                </a:schemeClr>
              </a:solidFill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solidFill>
                  <a:schemeClr val="accent3">
                    <a:lumMod val="25000"/>
                  </a:schemeClr>
                </a:solidFill>
              </a:rPr>
              <a:t>Переноси слова по слогам.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400" dirty="0">
              <a:solidFill>
                <a:schemeClr val="accent3">
                  <a:lumMod val="25000"/>
                </a:schemeClr>
              </a:solidFill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3">
                    <a:lumMod val="25000"/>
                  </a:schemeClr>
                </a:solidFill>
              </a:rPr>
              <a:t>2. Слог из одной гласной не оставляй на строчке и не переноси на другую.</a:t>
            </a:r>
            <a:endParaRPr lang="ru-RU" sz="2400" dirty="0">
              <a:solidFill>
                <a:schemeClr val="accent3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">
  <a:themeElements>
    <a:clrScheme name="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цветные мелки</Template>
  <TotalTime>533</TotalTime>
  <Words>1368</Words>
  <Application>Microsoft Office PowerPoint</Application>
  <PresentationFormat>Экран (4:3)</PresentationFormat>
  <Paragraphs>376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43</vt:i4>
      </vt:variant>
    </vt:vector>
  </HeadingPairs>
  <TitlesOfParts>
    <vt:vector size="51" baseType="lpstr">
      <vt:lpstr>Arial</vt:lpstr>
      <vt:lpstr>Calibri</vt:lpstr>
      <vt:lpstr>Adventure</vt:lpstr>
      <vt:lpstr>Symbol</vt:lpstr>
      <vt:lpstr>master</vt:lpstr>
      <vt:lpstr>1_colormaster</vt:lpstr>
      <vt:lpstr>2_colormaster</vt:lpstr>
      <vt:lpstr>3_colormaster</vt:lpstr>
      <vt:lpstr> Тренажер по русскому языку 1 класс</vt:lpstr>
      <vt:lpstr>Давай повторим все, что ты узнал  на уроках обучения грамоте!</vt:lpstr>
      <vt:lpstr>Составь предложение из данных слов. Запиши его. </vt:lpstr>
      <vt:lpstr>Составь предложение из данных слов. Запиши его. </vt:lpstr>
      <vt:lpstr>Составь предложение из данных слов. Запиши его. </vt:lpstr>
      <vt:lpstr>Отредактируй текст.  Запиши его. Проверь.</vt:lpstr>
      <vt:lpstr>Отредактируй текст.  Запиши его. Проверь.</vt:lpstr>
      <vt:lpstr>Расположи предложения так, чтобы получился рассказ. Запиши его. Проверь.</vt:lpstr>
      <vt:lpstr>Давай повторим все, что ты узнал  на уроках обучения грамоте!</vt:lpstr>
      <vt:lpstr>Вспомни правила переноса. Найди в каждом столбике «лишнее» слово. Проверь.</vt:lpstr>
      <vt:lpstr>Выпиши только те слова, которые можно перенести. Проверь.</vt:lpstr>
      <vt:lpstr>Выпиши только те слова, которые можно перенести. Проверь.</vt:lpstr>
      <vt:lpstr>Давай повторим все, что ты узнал  на уроках обучения грамоте!</vt:lpstr>
      <vt:lpstr>Выпиши слова, в которых есть только буквы твердых согласных звуков. Каким одним словом можно заменить слова каждой строчки? Проверь.</vt:lpstr>
      <vt:lpstr>Отгадай загадку. Запиши отгадку.  Сделай схему слова. Проверь.</vt:lpstr>
      <vt:lpstr>Отгадай загадку. Запиши отгадку.  Сделай схему слова. Проверь.</vt:lpstr>
      <vt:lpstr>Отгадай загадку. Запиши отгадку.  Сделай схему слова. Проверь.</vt:lpstr>
      <vt:lpstr>Давай повторим все, что ты узнал  на уроках обучения грамоте!</vt:lpstr>
      <vt:lpstr>Выпиши слова, в которых звуков меньше, чем букв. Проверь.</vt:lpstr>
      <vt:lpstr>Запиши слова, разделив их на слоги и для переноса. Проверь.</vt:lpstr>
      <vt:lpstr>Измени слова по образцу. Проверь.</vt:lpstr>
      <vt:lpstr>Давай повторим все, что ты узнал  на уроках обучения грамоте!</vt:lpstr>
      <vt:lpstr>Запиши слова в три столбика: в первый – с ударением на первом слоге, во второй – с ударением на втором слоге, в третий – с ударением на третьем слоге. Проверь.</vt:lpstr>
      <vt:lpstr>Поставь в словах ударение, подчеркни гласную, которую нужно проверить или запомнить.</vt:lpstr>
      <vt:lpstr>Запиши проверочные слова. Вставь пропущенные буквы в проверяемых словах. Проверь.</vt:lpstr>
      <vt:lpstr>Давай повторим все, что ты узнал  на уроках обучения грамоте!</vt:lpstr>
      <vt:lpstr>Измени слова по образцу.  Выдели орфограмму. Проверь.</vt:lpstr>
      <vt:lpstr>Спиши текст, вставь пропущенные буквы. Выдели орфограммы. Проверь.</vt:lpstr>
      <vt:lpstr>Собери слова. Запиши их. Выдели орфограмму.</vt:lpstr>
      <vt:lpstr>Давай повторим все, что ты узнал  на уроках обучения грамоте!</vt:lpstr>
      <vt:lpstr>Напиши проверочные слова, вставь орфограммы.</vt:lpstr>
      <vt:lpstr>Из двух слов выбери проверочное:</vt:lpstr>
      <vt:lpstr>Спиши слова. Подчеркни только те парные  согласные, которые нужно проверить.</vt:lpstr>
      <vt:lpstr>Давай повторим все, что ты узнал  на уроках обучения грамоте!</vt:lpstr>
      <vt:lpstr>Слайд 35</vt:lpstr>
      <vt:lpstr>Слайд 36</vt:lpstr>
      <vt:lpstr>Вставь в тексте пропущенные слова. Запиши текст по правилам орфографии.</vt:lpstr>
      <vt:lpstr>Давай повторим все, что ты узнал  на уроках обучения грамоте!</vt:lpstr>
      <vt:lpstr>Выпиши только родственные слова. Выдели корень.</vt:lpstr>
      <vt:lpstr>Давай повторим все, что ты узнал  на уроках обучения грамоте!</vt:lpstr>
      <vt:lpstr>Подбери слова, близкие по смыслу:</vt:lpstr>
      <vt:lpstr>Запиши слова, противоположные по смыслу:</vt:lpstr>
      <vt:lpstr>Литература, использованная при создании презентации: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Тренажер по русскому языку 1 класс</dc:title>
  <dc:creator>User</dc:creator>
  <cp:lastModifiedBy>1</cp:lastModifiedBy>
  <cp:revision>87</cp:revision>
  <dcterms:created xsi:type="dcterms:W3CDTF">2011-02-16T10:31:43Z</dcterms:created>
  <dcterms:modified xsi:type="dcterms:W3CDTF">2012-07-27T13:46:31Z</dcterms:modified>
</cp:coreProperties>
</file>