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73" r:id="rId8"/>
    <p:sldId id="271" r:id="rId9"/>
    <p:sldId id="264" r:id="rId10"/>
    <p:sldId id="274" r:id="rId11"/>
    <p:sldId id="277" r:id="rId12"/>
    <p:sldId id="278" r:id="rId13"/>
    <p:sldId id="275" r:id="rId14"/>
    <p:sldId id="267" r:id="rId15"/>
    <p:sldId id="261" r:id="rId16"/>
    <p:sldId id="276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CDCA-2FE7-4E9F-9372-ED80EFEA2E57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4C31EAB-65B4-4497-B1BB-934BC72EFD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CDCA-2FE7-4E9F-9372-ED80EFEA2E57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1EAB-65B4-4497-B1BB-934BC72EFD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CDCA-2FE7-4E9F-9372-ED80EFEA2E57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1EAB-65B4-4497-B1BB-934BC72EFD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CDCA-2FE7-4E9F-9372-ED80EFEA2E57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4C31EAB-65B4-4497-B1BB-934BC72EFD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CDCA-2FE7-4E9F-9372-ED80EFEA2E57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1EAB-65B4-4497-B1BB-934BC72EFD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CDCA-2FE7-4E9F-9372-ED80EFEA2E57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1EAB-65B4-4497-B1BB-934BC72EFD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CDCA-2FE7-4E9F-9372-ED80EFEA2E57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4C31EAB-65B4-4497-B1BB-934BC72EFD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CDCA-2FE7-4E9F-9372-ED80EFEA2E57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1EAB-65B4-4497-B1BB-934BC72EFD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CDCA-2FE7-4E9F-9372-ED80EFEA2E57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1EAB-65B4-4497-B1BB-934BC72EFD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CDCA-2FE7-4E9F-9372-ED80EFEA2E57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1EAB-65B4-4497-B1BB-934BC72EFD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CDCA-2FE7-4E9F-9372-ED80EFEA2E57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1EAB-65B4-4497-B1BB-934BC72EFD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208CDCA-2FE7-4E9F-9372-ED80EFEA2E57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4C31EAB-65B4-4497-B1BB-934BC72EFD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du54.ru/sites/default/files/resize/remote/c8d638e078e3503b5cb6393c74c981e9-227x400.jpeg" TargetMode="External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hyperlink" Target="http://fs3.taba.ru/dev16/0/005/156/0005156342.fi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g-2006-03.photosight.ru/23/1338422.jpg" TargetMode="External"/><Relationship Id="rId5" Type="http://schemas.openxmlformats.org/officeDocument/2006/relationships/image" Target="../media/image10.jpeg"/><Relationship Id="rId10" Type="http://schemas.openxmlformats.org/officeDocument/2006/relationships/image" Target="../media/image13.jpeg"/><Relationship Id="rId4" Type="http://schemas.openxmlformats.org/officeDocument/2006/relationships/hyperlink" Target="http://s51.radikal.ru/i131/0908/61/e1d3f31f63f7.jpg" TargetMode="External"/><Relationship Id="rId9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500306"/>
            <a:ext cx="8458200" cy="1222375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Урок русского языка</a:t>
            </a:r>
            <a:endParaRPr lang="ru-RU" sz="6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500174"/>
            <a:ext cx="4648200" cy="509589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/>
              </a:rPr>
              <a:t>МЕЩЕРСКАЯ НИЗМЕННОСТЬ (Мещера),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smtClean="0">
                <a:effectLst/>
              </a:rPr>
              <a:t>низменная равнина между реками </a:t>
            </a:r>
            <a:r>
              <a:rPr lang="ru-RU" sz="2800" b="1" dirty="0" err="1" smtClean="0">
                <a:effectLst/>
              </a:rPr>
              <a:t>Клязьма</a:t>
            </a:r>
            <a:r>
              <a:rPr lang="ru-RU" sz="2800" b="1" dirty="0" smtClean="0">
                <a:effectLst/>
              </a:rPr>
              <a:t> на севере, Москва на юго-западе, Ока на юге и Судогда на востоке. Высота от 80 до 130 м. Смешанные леса, на песках — сосновые боры; по долинам рек — луга; много болот и озер. 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800" dirty="0" smtClean="0"/>
          </a:p>
        </p:txBody>
      </p:sp>
      <p:pic>
        <p:nvPicPr>
          <p:cNvPr id="49156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>
            <a:lum bright="12000"/>
          </a:blip>
          <a:srcRect/>
          <a:stretch>
            <a:fillRect/>
          </a:stretch>
        </p:blipFill>
        <p:spPr>
          <a:xfrm>
            <a:off x="4961587" y="304800"/>
            <a:ext cx="3953813" cy="2909886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64825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4410076" cy="8382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физкультминутка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Grp="1" noChangeArrowheads="1"/>
          </p:cNvSpPr>
          <p:nvPr>
            <p:ph type="title"/>
          </p:nvPr>
        </p:nvSpPr>
        <p:spPr>
          <a:xfrm>
            <a:off x="928662" y="214290"/>
            <a:ext cx="7043758" cy="84124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C00000"/>
                </a:solidFill>
              </a:rPr>
              <a:t>Изменить по падежам слова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1600200"/>
            <a:ext cx="29718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/>
              <a:t>(ед.ч.)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b="1" dirty="0" smtClean="0"/>
              <a:t>снеговик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b="1" dirty="0" smtClean="0"/>
              <a:t>снеговик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b="1" dirty="0" smtClean="0"/>
              <a:t>снеговик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b="1" dirty="0" smtClean="0"/>
              <a:t>снеговик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b="1" dirty="0" smtClean="0"/>
              <a:t>снеговик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b="1" dirty="0" smtClean="0"/>
              <a:t>о снеговик </a:t>
            </a:r>
            <a:r>
              <a:rPr lang="ru-RU" dirty="0" smtClean="0"/>
              <a:t>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638800" y="1600200"/>
            <a:ext cx="32004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/>
              <a:t> (мн.ч.)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b="1" dirty="0" smtClean="0"/>
              <a:t>снеговик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b="1" dirty="0" smtClean="0"/>
              <a:t>снеговик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b="1" dirty="0" smtClean="0"/>
              <a:t>снеговик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b="1" dirty="0" smtClean="0"/>
              <a:t>снеговик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b="1" dirty="0" smtClean="0"/>
              <a:t>снеговик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b="1" dirty="0" smtClean="0"/>
              <a:t>о снеговик  </a:t>
            </a:r>
          </a:p>
        </p:txBody>
      </p:sp>
      <p:pic>
        <p:nvPicPr>
          <p:cNvPr id="28676" name="Picture 4" descr="newy161[1]"/>
          <p:cNvPicPr>
            <a:picLocks noChangeAspect="1" noChangeArrowheads="1" noCrop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4500562" y="4833123"/>
            <a:ext cx="1143007" cy="2024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0" name="WordArt 8"/>
          <p:cNvSpPr>
            <a:spLocks noChangeArrowheads="1" noChangeShapeType="1" noTextEdit="1"/>
          </p:cNvSpPr>
          <p:nvPr/>
        </p:nvSpPr>
        <p:spPr bwMode="auto">
          <a:xfrm>
            <a:off x="533400" y="2133600"/>
            <a:ext cx="685800" cy="3429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И.п.</a:t>
            </a:r>
          </a:p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Р.п.</a:t>
            </a:r>
          </a:p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Д.п.</a:t>
            </a:r>
          </a:p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В.п.</a:t>
            </a:r>
          </a:p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Т.п.</a:t>
            </a:r>
          </a:p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П.п.</a:t>
            </a:r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3733800" y="2819400"/>
            <a:ext cx="533400" cy="4572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tx2"/>
                </a:solidFill>
              </a:rPr>
              <a:t>а</a:t>
            </a:r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3733800" y="2209800"/>
            <a:ext cx="533400" cy="4572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3200" b="1">
              <a:solidFill>
                <a:schemeClr val="tx2"/>
              </a:solidFill>
            </a:endParaRPr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3733800" y="3352800"/>
            <a:ext cx="609600" cy="5334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tx2"/>
                </a:solidFill>
              </a:rPr>
              <a:t>у</a:t>
            </a:r>
          </a:p>
        </p:txBody>
      </p:sp>
      <p:sp>
        <p:nvSpPr>
          <p:cNvPr id="28706" name="AutoShape 34"/>
          <p:cNvSpPr>
            <a:spLocks noChangeArrowheads="1"/>
          </p:cNvSpPr>
          <p:nvPr/>
        </p:nvSpPr>
        <p:spPr bwMode="auto">
          <a:xfrm>
            <a:off x="4643438" y="3643314"/>
            <a:ext cx="762000" cy="990600"/>
          </a:xfrm>
          <a:prstGeom prst="cloudCallout">
            <a:avLst>
              <a:gd name="adj1" fmla="val -35000"/>
              <a:gd name="adj2" fmla="val 70032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3733800" y="3962400"/>
            <a:ext cx="533400" cy="4572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tx2"/>
                </a:solidFill>
              </a:rPr>
              <a:t>а</a:t>
            </a:r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3733800" y="4572000"/>
            <a:ext cx="685800" cy="4572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tx2"/>
                </a:solidFill>
              </a:rPr>
              <a:t>ом</a:t>
            </a:r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4114800" y="5105400"/>
            <a:ext cx="457200" cy="3810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 dirty="0" smtClean="0">
                <a:solidFill>
                  <a:schemeClr val="tx2"/>
                </a:solidFill>
              </a:rPr>
              <a:t>е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28710" name="Rectangle 38"/>
          <p:cNvSpPr>
            <a:spLocks noChangeArrowheads="1"/>
          </p:cNvSpPr>
          <p:nvPr/>
        </p:nvSpPr>
        <p:spPr bwMode="auto">
          <a:xfrm>
            <a:off x="7467600" y="2209800"/>
            <a:ext cx="533400" cy="4572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tx2"/>
                </a:solidFill>
              </a:rPr>
              <a:t>и</a:t>
            </a:r>
          </a:p>
        </p:txBody>
      </p:sp>
      <p:sp>
        <p:nvSpPr>
          <p:cNvPr id="28711" name="Rectangle 39"/>
          <p:cNvSpPr>
            <a:spLocks noChangeArrowheads="1"/>
          </p:cNvSpPr>
          <p:nvPr/>
        </p:nvSpPr>
        <p:spPr bwMode="auto">
          <a:xfrm>
            <a:off x="7467600" y="2819400"/>
            <a:ext cx="762000" cy="3810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tx2"/>
                </a:solidFill>
              </a:rPr>
              <a:t>ов</a:t>
            </a:r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7467600" y="3352800"/>
            <a:ext cx="762000" cy="3810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tx2"/>
                </a:solidFill>
              </a:rPr>
              <a:t>ам</a:t>
            </a:r>
          </a:p>
        </p:txBody>
      </p:sp>
      <p:sp>
        <p:nvSpPr>
          <p:cNvPr id="28713" name="Rectangle 41"/>
          <p:cNvSpPr>
            <a:spLocks noChangeArrowheads="1"/>
          </p:cNvSpPr>
          <p:nvPr/>
        </p:nvSpPr>
        <p:spPr bwMode="auto">
          <a:xfrm>
            <a:off x="7467600" y="3962400"/>
            <a:ext cx="762000" cy="3810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tx2"/>
                </a:solidFill>
              </a:rPr>
              <a:t>ов</a:t>
            </a:r>
          </a:p>
        </p:txBody>
      </p:sp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7467600" y="4572000"/>
            <a:ext cx="914400" cy="3810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tx2"/>
                </a:solidFill>
              </a:rPr>
              <a:t>ами</a:t>
            </a:r>
          </a:p>
        </p:txBody>
      </p:sp>
      <p:sp>
        <p:nvSpPr>
          <p:cNvPr id="28715" name="Rectangle 43"/>
          <p:cNvSpPr>
            <a:spLocks noChangeArrowheads="1"/>
          </p:cNvSpPr>
          <p:nvPr/>
        </p:nvSpPr>
        <p:spPr bwMode="auto">
          <a:xfrm>
            <a:off x="7772400" y="5181600"/>
            <a:ext cx="762000" cy="3810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tx2"/>
                </a:solidFill>
              </a:rPr>
              <a:t>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639 -0.78243 C -0.43212 -0.68601 -0.33784 -0.58937 -0.21059 -0.56902 C -0.08333 -0.54867 0.19653 -0.73642 0.23698 -0.65989 C 0.27743 -0.58335 0.07031 -0.20971 0.03229 -0.11029 C -0.00573 -0.01087 0.00139 -0.03746 0.00851 -0.06382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200" y="3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0" fill="hold"/>
                                        <p:tgtEl>
                                          <p:spTgt spid="28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0" fill="hold"/>
                                        <p:tgtEl>
                                          <p:spTgt spid="28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2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28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28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28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28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28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28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28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28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28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2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28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28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28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28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2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0" dur="500"/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28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28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28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28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2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  <p:bldP spid="28680" grpId="0" animBg="1"/>
      <p:bldP spid="28702" grpId="0" animBg="1"/>
      <p:bldP spid="28703" grpId="0" animBg="1"/>
      <p:bldP spid="28705" grpId="0" animBg="1"/>
      <p:bldP spid="28706" grpId="0" animBg="1"/>
      <p:bldP spid="28707" grpId="0" animBg="1"/>
      <p:bldP spid="28708" grpId="0" animBg="1"/>
      <p:bldP spid="28709" grpId="0" animBg="1"/>
      <p:bldP spid="28710" grpId="0" animBg="1"/>
      <p:bldP spid="28711" grpId="0" animBg="1"/>
      <p:bldP spid="28712" grpId="0" animBg="1"/>
      <p:bldP spid="28713" grpId="0" animBg="1"/>
      <p:bldP spid="28714" grpId="0" animBg="1"/>
      <p:bldP spid="287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2" name="Picture 8" descr="0005156342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00034" y="1285860"/>
            <a:ext cx="3143272" cy="2357086"/>
          </a:xfr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11" name="Picture 7" descr="Картинка 30 из 64000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196"/>
          <a:stretch>
            <a:fillRect/>
          </a:stretch>
        </p:blipFill>
        <p:spPr bwMode="auto">
          <a:xfrm>
            <a:off x="6643702" y="4000504"/>
            <a:ext cx="2143140" cy="2428892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 descr="Картинка 170 из 64000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58" y="4071942"/>
            <a:ext cx="3357586" cy="2481561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521" name="Picture 17" descr="Картинка 4 из 2395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29454" y="357166"/>
            <a:ext cx="1798638" cy="3168650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Текст 2"/>
          <p:cNvSpPr txBox="1">
            <a:spLocks/>
          </p:cNvSpPr>
          <p:nvPr/>
        </p:nvSpPr>
        <p:spPr>
          <a:xfrm>
            <a:off x="0" y="214290"/>
            <a:ext cx="6786610" cy="39050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ru-RU" sz="6000" b="1" dirty="0" smtClean="0">
                <a:solidFill>
                  <a:srgbClr val="FF0000"/>
                </a:solidFill>
              </a:rPr>
              <a:t>  звезда   звёзды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338" name="Picture 2" descr="&amp;Vcy;&amp;iecy;&amp;scy;&amp;iecy;&amp;ncy;&amp;ncy;&amp;yacy;&amp;yacy; &amp;fcy;&amp;ocy;&amp;tcy;&amp;ocy;&amp;scy;&amp;iecy;&amp;scy;&amp;scy;&amp;icy;&amp;yacy; 2005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3929058" y="1500098"/>
            <a:ext cx="2500330" cy="37518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400910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&amp;Icy;&amp;gcy;&amp;rcy;&amp;acy; &quot;&amp;ZHcy;&amp;iecy;&amp;lcy;&amp;acy;&amp;ncy;&amp;icy;&amp;iecy;&quot; - &amp;Ocy;&amp;vcy;&amp;ucy;&amp;lcy;&amp;yacy;&amp;shcy;&amp;kcy;&amp;icy; &amp;ocy;&amp;ncy;-&amp;lcy;&amp;acy;&amp;jcy;&amp;ncy;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-59202"/>
            <a:ext cx="9144000" cy="6917202"/>
          </a:xfrm>
          <a:prstGeom prst="rect">
            <a:avLst/>
          </a:prstGeom>
          <a:noFill/>
        </p:spPr>
      </p:pic>
      <p:sp>
        <p:nvSpPr>
          <p:cNvPr id="4" name="Текст 2"/>
          <p:cNvSpPr txBox="1">
            <a:spLocks/>
          </p:cNvSpPr>
          <p:nvPr/>
        </p:nvSpPr>
        <p:spPr>
          <a:xfrm>
            <a:off x="214282" y="142852"/>
            <a:ext cx="8715436" cy="635795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Моя мечта.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kumimoji="0" lang="ru-RU" sz="3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На небе зажглись ( … ) звёзд...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3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Как же их много! Я люблю читать книги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далёких (о  … ) звёзд..</a:t>
            </a:r>
            <a:r>
              <a:rPr kumimoji="0" lang="ru-RU" sz="3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. Как бы хотелось полететь к этим таинственным  ( … ) мир... . Я лежу на ( … ) трав… под звёздами и любуюсь ими.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72396" y="1428736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Ы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00694" y="1500174"/>
            <a:ext cx="714380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Что?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643702" y="1000108"/>
            <a:ext cx="85725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И.п.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3143248"/>
            <a:ext cx="714380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Чём?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643702" y="3071810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АХ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000496" y="4786322"/>
            <a:ext cx="857256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Чему?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857884" y="4714884"/>
            <a:ext cx="500066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АМ</a:t>
            </a:r>
            <a:endParaRPr lang="ru-RU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5643578"/>
            <a:ext cx="714380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Чём?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714612" y="5572140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</a:t>
            </a:r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715008" y="2714620"/>
            <a:ext cx="85725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П.п.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0628" y="4357694"/>
            <a:ext cx="85725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Т.п.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57356" y="5214950"/>
            <a:ext cx="85725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П.п.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solidFill>
                  <a:srgbClr val="3399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Monotype Corsiva"/>
              </a:rPr>
              <a:t>Итог  урока</a:t>
            </a: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0" y="1428736"/>
            <a:ext cx="5334000" cy="685800"/>
          </a:xfrm>
          <a:prstGeom prst="ribbon2">
            <a:avLst>
              <a:gd name="adj1" fmla="val 125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dirty="0" smtClean="0">
                <a:latin typeface="Arial" charset="0"/>
              </a:rPr>
              <a:t>Какая была цель?</a:t>
            </a:r>
            <a:endParaRPr lang="ru-RU" sz="2400" dirty="0">
              <a:latin typeface="Arial" charset="0"/>
            </a:endParaRPr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0" y="2286000"/>
            <a:ext cx="5334000" cy="685800"/>
          </a:xfrm>
          <a:prstGeom prst="ribbon2">
            <a:avLst>
              <a:gd name="adj1" fmla="val 125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dirty="0">
                <a:latin typeface="Arial" charset="0"/>
              </a:rPr>
              <a:t>Что </a:t>
            </a:r>
            <a:r>
              <a:rPr lang="ru-RU" sz="2400" dirty="0" smtClean="0">
                <a:latin typeface="Arial" charset="0"/>
              </a:rPr>
              <a:t>нового узнали?</a:t>
            </a:r>
            <a:endParaRPr lang="ru-RU" sz="2400" dirty="0">
              <a:latin typeface="Arial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286116" y="3714752"/>
            <a:ext cx="5105400" cy="6096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>
                <a:latin typeface="Monotype Corsiva" pitchFamily="66" charset="0"/>
              </a:rPr>
              <a:t>Хочу знать больше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3286116" y="4500570"/>
            <a:ext cx="5181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200" dirty="0">
                <a:latin typeface="Monotype Corsiva" pitchFamily="66" charset="0"/>
              </a:rPr>
              <a:t>Хорошо, но могу лучше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3286116" y="5286388"/>
            <a:ext cx="5181600" cy="533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dirty="0">
                <a:latin typeface="Monotype Corsiva" pitchFamily="66" charset="0"/>
              </a:rPr>
              <a:t>Пока</a:t>
            </a:r>
            <a:r>
              <a:rPr lang="ru-RU" sz="3200" dirty="0">
                <a:latin typeface="Monotype Corsiva" pitchFamily="66" charset="0"/>
              </a:rPr>
              <a:t> испытываю трудности</a:t>
            </a:r>
          </a:p>
        </p:txBody>
      </p:sp>
      <p:pic>
        <p:nvPicPr>
          <p:cNvPr id="31755" name="Picture 14" descr="barre_carte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674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6" name="Picture 12" descr="3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124200"/>
            <a:ext cx="2209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757" name="AutoShape 13"/>
          <p:cNvSpPr>
            <a:spLocks noChangeArrowheads="1"/>
          </p:cNvSpPr>
          <p:nvPr/>
        </p:nvSpPr>
        <p:spPr bwMode="auto">
          <a:xfrm>
            <a:off x="3429000" y="2971800"/>
            <a:ext cx="5715000" cy="533400"/>
          </a:xfrm>
          <a:prstGeom prst="ribbon2">
            <a:avLst>
              <a:gd name="adj1" fmla="val 125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dirty="0">
                <a:latin typeface="Arial" charset="0"/>
              </a:rPr>
              <a:t>Оцени свою работу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31749" grpId="0" animBg="1"/>
      <p:bldP spid="31750" grpId="0" animBg="1"/>
      <p:bldP spid="31752" grpId="0" animBg="1"/>
      <p:bldP spid="31753" grpId="0" animBg="1"/>
      <p:bldP spid="31754" grpId="0" animBg="1"/>
      <p:bldP spid="317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 bwMode="auto">
          <a:xfrm>
            <a:off x="0" y="1785926"/>
            <a:ext cx="914400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2643174" y="0"/>
            <a:ext cx="3984496" cy="8412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Чистописание</a:t>
            </a:r>
            <a:endParaRPr kumimoji="0" lang="ru-RU" sz="3600" b="0" i="0" u="none" strike="noStrike" kern="1200" cap="all" spc="0" normalizeH="0" baseline="0" noProof="0" dirty="0">
              <a:ln>
                <a:noFill/>
              </a:ln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 cstate="email">
            <a:lum contrast="10000"/>
          </a:blip>
          <a:srcRect b="-3100"/>
          <a:stretch>
            <a:fillRect/>
          </a:stretch>
        </p:blipFill>
        <p:spPr bwMode="auto">
          <a:xfrm>
            <a:off x="1" y="4495816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idx="1"/>
          </p:nvPr>
        </p:nvSpPr>
        <p:spPr>
          <a:xfrm>
            <a:off x="857224" y="1071563"/>
            <a:ext cx="7358114" cy="4608512"/>
          </a:xfrm>
        </p:spPr>
        <p:txBody>
          <a:bodyPr/>
          <a:lstStyle/>
          <a:p>
            <a:pPr eaLnBrk="1" hangingPunct="1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Ты молодец. </a:t>
            </a:r>
            <a:r>
              <a:rPr lang="ru-RU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(зеленый)</a:t>
            </a:r>
          </a:p>
          <a:p>
            <a:pPr eaLnBrk="1" hangingPunct="1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Я доволен твоей работой на уроке. </a:t>
            </a:r>
            <a:r>
              <a:rPr lang="ru-RU" sz="4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(желтый)</a:t>
            </a:r>
          </a:p>
          <a:p>
            <a:pPr eaLnBrk="1" hangingPunct="1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Ты мог бы поработать лучше.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(красный)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4841752" cy="841248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Словарная работа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552424" cy="4724400"/>
          </a:xfrm>
          <a:ln w="38100">
            <a:solidFill>
              <a:srgbClr val="0070C0"/>
            </a:solidFill>
          </a:ln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28662" y="1571612"/>
            <a:ext cx="3071834" cy="472440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РОФЕССИЯ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ККОРД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РОЖЖИ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ГЕРЬ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УЖЖАТЬ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857752" y="1643050"/>
            <a:ext cx="552424" cy="4724400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 vert="horz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Ч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Л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5500694" y="1643050"/>
            <a:ext cx="3071834" cy="472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ЕРЁМУХА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НЕЙ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ЕНТЯБРЬ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АГЕРЬ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ГУРЕЦ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14290"/>
            <a:ext cx="8686800" cy="8412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Непостоянные признаки имен существительных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b="1" u="sng" dirty="0">
                <a:solidFill>
                  <a:srgbClr val="000099"/>
                </a:solidFill>
              </a:rPr>
              <a:t>ЧИСЛО</a:t>
            </a:r>
          </a:p>
          <a:p>
            <a:pPr algn="ctr">
              <a:buFontTx/>
              <a:buNone/>
            </a:pPr>
            <a:endParaRPr lang="ru-RU" b="1" u="sng" dirty="0">
              <a:solidFill>
                <a:srgbClr val="000099"/>
              </a:solidFill>
            </a:endParaRPr>
          </a:p>
          <a:p>
            <a:pPr algn="ctr">
              <a:buFontTx/>
              <a:buNone/>
            </a:pPr>
            <a:endParaRPr lang="ru-RU" b="1" dirty="0">
              <a:solidFill>
                <a:srgbClr val="000099"/>
              </a:solidFill>
            </a:endParaRPr>
          </a:p>
          <a:p>
            <a:pPr algn="ctr">
              <a:buFontTx/>
              <a:buNone/>
            </a:pP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b="1" u="sng" dirty="0">
                <a:solidFill>
                  <a:srgbClr val="000099"/>
                </a:solidFill>
              </a:rPr>
              <a:t>ПАДЕЖ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1357290" y="2428868"/>
            <a:ext cx="863600" cy="100806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643174" y="2428868"/>
            <a:ext cx="576263" cy="100806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042988" y="3500438"/>
            <a:ext cx="9685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</a:rPr>
              <a:t>Ед. ч</a:t>
            </a:r>
            <a:r>
              <a:rPr lang="ru-RU" b="1" dirty="0">
                <a:solidFill>
                  <a:srgbClr val="000099"/>
                </a:solidFill>
              </a:rPr>
              <a:t>.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843213" y="3500438"/>
            <a:ext cx="11144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</a:rPr>
              <a:t>Мн. ч.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5292725" y="2492375"/>
            <a:ext cx="574675" cy="43180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5651500" y="2492375"/>
            <a:ext cx="504825" cy="100806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H="1">
            <a:off x="6084888" y="2492375"/>
            <a:ext cx="358775" cy="165735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6732588" y="2492375"/>
            <a:ext cx="360362" cy="165735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7019925" y="2492375"/>
            <a:ext cx="431800" cy="9366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7308850" y="2492375"/>
            <a:ext cx="576263" cy="36036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4787900" y="2781300"/>
            <a:ext cx="7841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</a:rPr>
              <a:t>И.п.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5219700" y="3357563"/>
            <a:ext cx="7159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</a:rPr>
              <a:t>Р.п.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5580063" y="4076700"/>
            <a:ext cx="7697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</a:rPr>
              <a:t>Д.п.</a:t>
            </a: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6877050" y="4076700"/>
            <a:ext cx="7681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</a:rPr>
              <a:t>В.п.</a:t>
            </a: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7235825" y="3357563"/>
            <a:ext cx="7026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</a:rPr>
              <a:t>Т.п.</a:t>
            </a: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7740650" y="2781300"/>
            <a:ext cx="776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</a:rPr>
              <a:t>П.п.</a:t>
            </a:r>
          </a:p>
        </p:txBody>
      </p:sp>
    </p:spTree>
    <p:extLst>
      <p:ext uri="{BB962C8B-B14F-4D97-AF65-F5344CB8AC3E}">
        <p14:creationId xmlns:p14="http://schemas.microsoft.com/office/powerpoint/2010/main" xmlns="" val="304829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  <p:bldP spid="15367" grpId="0" animBg="1"/>
      <p:bldP spid="15368" grpId="0"/>
      <p:bldP spid="15369" grpId="0"/>
      <p:bldP spid="15370" grpId="0" animBg="1"/>
      <p:bldP spid="15371" grpId="0" animBg="1"/>
      <p:bldP spid="15372" grpId="0" animBg="1"/>
      <p:bldP spid="15373" grpId="0" animBg="1"/>
      <p:bldP spid="15374" grpId="0" animBg="1"/>
      <p:bldP spid="15375" grpId="0" animBg="1"/>
      <p:bldP spid="15376" grpId="0"/>
      <p:bldP spid="15377" grpId="0"/>
      <p:bldP spid="15378" grpId="0"/>
      <p:bldP spid="15379" grpId="0"/>
      <p:bldP spid="15380" grpId="0"/>
      <p:bldP spid="153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785926"/>
            <a:ext cx="8686800" cy="25431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Изменение по падежам имён существительных в единственном и во множественном числе.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2844" y="214290"/>
            <a:ext cx="8786842" cy="8382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Правила работы в парах</a:t>
            </a:r>
            <a:endParaRPr lang="ru-RU" sz="4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2984"/>
            <a:ext cx="8686800" cy="4525963"/>
          </a:xfrm>
        </p:spPr>
        <p:txBody>
          <a:bodyPr/>
          <a:lstStyle/>
          <a:p>
            <a:pPr eaLnBrk="1" hangingPunct="1">
              <a:buNone/>
            </a:pP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Говори тихо</a:t>
            </a:r>
          </a:p>
          <a:p>
            <a:pPr eaLnBrk="1" hangingPunct="1">
              <a:buNone/>
            </a:pP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Выслушай мнение товарища до конца</a:t>
            </a:r>
          </a:p>
          <a:p>
            <a:pPr eaLnBrk="1" hangingPunct="1">
              <a:buNone/>
            </a:pP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перебивайте друг друга</a:t>
            </a:r>
          </a:p>
          <a:p>
            <a:pPr eaLnBrk="1" hangingPunct="1">
              <a:buNone/>
            </a:pP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Будь вежлив и сдержан</a:t>
            </a:r>
          </a:p>
          <a:p>
            <a:pPr eaLnBrk="1" hangingPunct="1"/>
            <a:endParaRPr lang="ru-RU" sz="4000" dirty="0" smtClean="0"/>
          </a:p>
          <a:p>
            <a:pPr eaLnBrk="1" hangingPunct="1"/>
            <a:endParaRPr lang="ru-RU" sz="4000" dirty="0" smtClean="0"/>
          </a:p>
          <a:p>
            <a:pPr eaLnBrk="1" hangingPunct="1"/>
            <a:endParaRPr lang="ru-RU" dirty="0" smtClean="0"/>
          </a:p>
        </p:txBody>
      </p:sp>
      <p:pic>
        <p:nvPicPr>
          <p:cNvPr id="7" name="Рисунок 6" descr="ms.png"/>
          <p:cNvPicPr>
            <a:picLocks noChangeAspect="1"/>
          </p:cNvPicPr>
          <p:nvPr/>
        </p:nvPicPr>
        <p:blipFill>
          <a:blip r:embed="rId2">
            <a:lum bright="-10000" contrast="10000"/>
          </a:blip>
          <a:stretch>
            <a:fillRect/>
          </a:stretch>
        </p:blipFill>
        <p:spPr>
          <a:xfrm>
            <a:off x="4222570" y="3571876"/>
            <a:ext cx="4707148" cy="3286123"/>
          </a:xfrm>
          <a:prstGeom prst="ellipse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14290"/>
            <a:ext cx="8686800" cy="84124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200" dirty="0" smtClean="0">
                <a:solidFill>
                  <a:srgbClr val="C00000"/>
                </a:solidFill>
              </a:rPr>
              <a:t>Соедини слова – помощники +вопросы с соответствующим падежом.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3124200" cy="4530725"/>
          </a:xfrm>
        </p:spPr>
        <p:txBody>
          <a:bodyPr/>
          <a:lstStyle/>
          <a:p>
            <a:pPr eaLnBrk="1" hangingPunct="1">
              <a:defRPr/>
            </a:pPr>
            <a:r>
              <a:rPr lang="ru-RU" sz="3000" b="1" dirty="0" smtClean="0"/>
              <a:t>Доволен</a:t>
            </a:r>
          </a:p>
          <a:p>
            <a:pPr eaLnBrk="1" hangingPunct="1">
              <a:defRPr/>
            </a:pPr>
            <a:r>
              <a:rPr lang="ru-RU" sz="3000" b="1" dirty="0" smtClean="0"/>
              <a:t>Есть</a:t>
            </a:r>
          </a:p>
          <a:p>
            <a:pPr eaLnBrk="1" hangingPunct="1">
              <a:defRPr/>
            </a:pPr>
            <a:r>
              <a:rPr lang="ru-RU" sz="3000" b="1" dirty="0" smtClean="0"/>
              <a:t>Думаю</a:t>
            </a:r>
          </a:p>
          <a:p>
            <a:pPr eaLnBrk="1" hangingPunct="1">
              <a:defRPr/>
            </a:pPr>
            <a:r>
              <a:rPr lang="ru-RU" sz="3000" b="1" dirty="0" smtClean="0"/>
              <a:t>Вижу</a:t>
            </a:r>
          </a:p>
          <a:p>
            <a:pPr eaLnBrk="1" hangingPunct="1">
              <a:defRPr/>
            </a:pPr>
            <a:r>
              <a:rPr lang="ru-RU" sz="3000" b="1" dirty="0" smtClean="0"/>
              <a:t>Дать</a:t>
            </a:r>
          </a:p>
          <a:p>
            <a:pPr eaLnBrk="1" hangingPunct="1">
              <a:defRPr/>
            </a:pPr>
            <a:r>
              <a:rPr lang="ru-RU" sz="3000" b="1" dirty="0" smtClean="0"/>
              <a:t>Нет</a:t>
            </a:r>
          </a:p>
          <a:p>
            <a:pPr eaLnBrk="1" hangingPunct="1">
              <a:defRPr/>
            </a:pPr>
            <a:endParaRPr lang="ru-RU" sz="3000" b="1" dirty="0" smtClean="0"/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2895600" y="1600200"/>
            <a:ext cx="3200400" cy="43783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3000" dirty="0" smtClean="0"/>
              <a:t>Кем? Чем?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dirty="0" smtClean="0"/>
              <a:t>Кто? Что?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dirty="0" smtClean="0"/>
              <a:t>О ком? О чем?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dirty="0" smtClean="0"/>
              <a:t>Кого? Что?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dirty="0" smtClean="0"/>
              <a:t>Кому? Чему?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dirty="0" smtClean="0"/>
              <a:t>Кого? Чего?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7162800" y="1447800"/>
            <a:ext cx="11430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Р.п.</a:t>
            </a:r>
          </a:p>
          <a:p>
            <a:pPr>
              <a:spcBef>
                <a:spcPct val="50000"/>
              </a:spcBef>
            </a:pPr>
            <a:r>
              <a:rPr lang="ru-RU" sz="3200"/>
              <a:t>В.п.</a:t>
            </a:r>
          </a:p>
          <a:p>
            <a:pPr>
              <a:spcBef>
                <a:spcPct val="50000"/>
              </a:spcBef>
            </a:pPr>
            <a:r>
              <a:rPr lang="ru-RU" sz="3200"/>
              <a:t>Т.п.</a:t>
            </a:r>
          </a:p>
          <a:p>
            <a:pPr>
              <a:spcBef>
                <a:spcPct val="50000"/>
              </a:spcBef>
            </a:pPr>
            <a:r>
              <a:rPr lang="ru-RU" sz="3200"/>
              <a:t>И.п.</a:t>
            </a:r>
          </a:p>
          <a:p>
            <a:pPr>
              <a:spcBef>
                <a:spcPct val="50000"/>
              </a:spcBef>
            </a:pPr>
            <a:r>
              <a:rPr lang="ru-RU" sz="3200"/>
              <a:t>П.п.</a:t>
            </a:r>
          </a:p>
          <a:p>
            <a:pPr>
              <a:spcBef>
                <a:spcPct val="50000"/>
              </a:spcBef>
            </a:pPr>
            <a:r>
              <a:rPr lang="ru-RU" sz="3200"/>
              <a:t>Д.п.</a:t>
            </a:r>
          </a:p>
        </p:txBody>
      </p:sp>
      <p:pic>
        <p:nvPicPr>
          <p:cNvPr id="7180" name="Picture 16" descr="book17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714999"/>
            <a:ext cx="1238232" cy="94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1" name="Line 17"/>
          <p:cNvSpPr>
            <a:spLocks noChangeShapeType="1"/>
          </p:cNvSpPr>
          <p:nvPr/>
        </p:nvSpPr>
        <p:spPr bwMode="auto">
          <a:xfrm>
            <a:off x="2209800" y="1905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3" name="Line 19"/>
          <p:cNvSpPr>
            <a:spLocks noChangeShapeType="1"/>
          </p:cNvSpPr>
          <p:nvPr/>
        </p:nvSpPr>
        <p:spPr bwMode="auto">
          <a:xfrm>
            <a:off x="1828800" y="2971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4" name="Line 20"/>
          <p:cNvSpPr>
            <a:spLocks noChangeShapeType="1"/>
          </p:cNvSpPr>
          <p:nvPr/>
        </p:nvSpPr>
        <p:spPr bwMode="auto">
          <a:xfrm>
            <a:off x="1447800" y="3581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5" name="Line 21"/>
          <p:cNvSpPr>
            <a:spLocks noChangeShapeType="1"/>
          </p:cNvSpPr>
          <p:nvPr/>
        </p:nvSpPr>
        <p:spPr bwMode="auto">
          <a:xfrm>
            <a:off x="1371600" y="4114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6" name="Line 22"/>
          <p:cNvSpPr>
            <a:spLocks noChangeShapeType="1"/>
          </p:cNvSpPr>
          <p:nvPr/>
        </p:nvSpPr>
        <p:spPr bwMode="auto">
          <a:xfrm>
            <a:off x="1219200" y="4648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1643042" y="2500306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4929190" y="2000240"/>
            <a:ext cx="2286016" cy="12858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4786314" y="2500306"/>
            <a:ext cx="2357454" cy="14287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 flipV="1">
            <a:off x="5072066" y="1785926"/>
            <a:ext cx="2143140" cy="28575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5214942" y="4143380"/>
            <a:ext cx="2000264" cy="12144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" name="Line 19"/>
          <p:cNvSpPr>
            <a:spLocks noChangeShapeType="1"/>
          </p:cNvSpPr>
          <p:nvPr/>
        </p:nvSpPr>
        <p:spPr bwMode="auto">
          <a:xfrm flipV="1">
            <a:off x="4857752" y="2500306"/>
            <a:ext cx="2357454" cy="107157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" name="Line 19"/>
          <p:cNvSpPr>
            <a:spLocks noChangeShapeType="1"/>
          </p:cNvSpPr>
          <p:nvPr/>
        </p:nvSpPr>
        <p:spPr bwMode="auto">
          <a:xfrm>
            <a:off x="5214942" y="3143248"/>
            <a:ext cx="2000264" cy="15001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413</TotalTime>
  <Words>375</Words>
  <Application>Microsoft Office PowerPoint</Application>
  <PresentationFormat>Экран (4:3)</PresentationFormat>
  <Paragraphs>138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Урок русского языка</vt:lpstr>
      <vt:lpstr>Слайд 2</vt:lpstr>
      <vt:lpstr>Слайд 3</vt:lpstr>
      <vt:lpstr>Слайд 4</vt:lpstr>
      <vt:lpstr> Словарная работа</vt:lpstr>
      <vt:lpstr>Непостоянные признаки имен существительных</vt:lpstr>
      <vt:lpstr>Изменение по падежам имён существительных в единственном и во множественном числе.</vt:lpstr>
      <vt:lpstr>Правила работы в парах</vt:lpstr>
      <vt:lpstr>Соедини слова – помощники +вопросы с соответствующим падежом.</vt:lpstr>
      <vt:lpstr>Слайд 10</vt:lpstr>
      <vt:lpstr>Слайд 11</vt:lpstr>
      <vt:lpstr>Слайд 12</vt:lpstr>
      <vt:lpstr>физкультминутка</vt:lpstr>
      <vt:lpstr>Изменить по падежам слова </vt:lpstr>
      <vt:lpstr>Слайд 15</vt:lpstr>
      <vt:lpstr>Слайд 16</vt:lpstr>
      <vt:lpstr>Слайд 17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</dc:title>
  <dc:creator>Ulia</dc:creator>
  <cp:lastModifiedBy>Ulia</cp:lastModifiedBy>
  <cp:revision>46</cp:revision>
  <dcterms:created xsi:type="dcterms:W3CDTF">2014-11-20T19:32:35Z</dcterms:created>
  <dcterms:modified xsi:type="dcterms:W3CDTF">2015-02-28T17:36:54Z</dcterms:modified>
</cp:coreProperties>
</file>