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62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9" r:id="rId24"/>
    <p:sldId id="310" r:id="rId25"/>
    <p:sldId id="311" r:id="rId26"/>
    <p:sldId id="312" r:id="rId27"/>
    <p:sldId id="319" r:id="rId28"/>
    <p:sldId id="320" r:id="rId29"/>
    <p:sldId id="321" r:id="rId30"/>
    <p:sldId id="322" r:id="rId31"/>
    <p:sldId id="318" r:id="rId32"/>
    <p:sldId id="317" r:id="rId33"/>
    <p:sldId id="260" r:id="rId34"/>
    <p:sldId id="261" r:id="rId35"/>
    <p:sldId id="263" r:id="rId36"/>
    <p:sldId id="264" r:id="rId37"/>
    <p:sldId id="265" r:id="rId38"/>
    <p:sldId id="266" r:id="rId39"/>
    <p:sldId id="267" r:id="rId40"/>
    <p:sldId id="268" r:id="rId41"/>
    <p:sldId id="284" r:id="rId42"/>
    <p:sldId id="270" r:id="rId43"/>
    <p:sldId id="271" r:id="rId44"/>
    <p:sldId id="272" r:id="rId45"/>
    <p:sldId id="273" r:id="rId46"/>
    <p:sldId id="275" r:id="rId47"/>
    <p:sldId id="276" r:id="rId48"/>
    <p:sldId id="277" r:id="rId49"/>
    <p:sldId id="279" r:id="rId50"/>
    <p:sldId id="278" r:id="rId51"/>
    <p:sldId id="285" r:id="rId52"/>
    <p:sldId id="280" r:id="rId53"/>
    <p:sldId id="282" r:id="rId54"/>
    <p:sldId id="281" r:id="rId55"/>
    <p:sldId id="286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EF36"/>
    <a:srgbClr val="D9EE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14ED-7EA5-4E5F-AE0B-A7E7C42CF80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2FBBD-26F4-4277-A60C-129A7CB7D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CA8D6-6A78-4EAE-BE65-CDA2C4565B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ED7-7475-4DE6-8CC6-52C1CAE8975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77DD-C7F7-477B-8D33-A12807A9B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ED7-7475-4DE6-8CC6-52C1CAE8975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77DD-C7F7-477B-8D33-A12807A9B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ED7-7475-4DE6-8CC6-52C1CAE8975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77DD-C7F7-477B-8D33-A12807A9B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ED7-7475-4DE6-8CC6-52C1CAE8975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77DD-C7F7-477B-8D33-A12807A9B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ED7-7475-4DE6-8CC6-52C1CAE8975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77DD-C7F7-477B-8D33-A12807A9B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ED7-7475-4DE6-8CC6-52C1CAE8975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77DD-C7F7-477B-8D33-A12807A9B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ED7-7475-4DE6-8CC6-52C1CAE8975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77DD-C7F7-477B-8D33-A12807A9B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ED7-7475-4DE6-8CC6-52C1CAE8975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77DD-C7F7-477B-8D33-A12807A9B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ED7-7475-4DE6-8CC6-52C1CAE8975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77DD-C7F7-477B-8D33-A12807A9B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ED7-7475-4DE6-8CC6-52C1CAE8975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77DD-C7F7-477B-8D33-A12807A9B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ED7-7475-4DE6-8CC6-52C1CAE8975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77DD-C7F7-477B-8D33-A12807A9B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6ED7-7475-4DE6-8CC6-52C1CAE8975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77DD-C7F7-477B-8D33-A12807A9B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ocuments\&#1055;&#1088;&#1077;&#1079;&#1077;&#1085;&#1090;&#1072;&#1094;&#1080;&#1080;\&#1079;&#1074;&#1105;&#1079;&#1076;&#1085;&#1099;&#1077;%20&#1095;&#1072;&#1089;&#1099;\&#1047;&#1042;&#1025;&#1047;&#1044;&#1053;&#1067;&#1049;%20&#1063;&#1040;&#1057;2\detskie_pesni-chudo_iz_programmi_zvezdniy_chas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E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928802"/>
            <a:ext cx="821537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Звёздный час</a:t>
            </a:r>
            <a:endParaRPr lang="ru-RU" sz="8000" b="1" cap="all" spc="0" dirty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928662" y="714356"/>
            <a:ext cx="914400" cy="914400"/>
          </a:xfrm>
          <a:prstGeom prst="star5">
            <a:avLst/>
          </a:prstGeom>
          <a:solidFill>
            <a:srgbClr val="00FFFF"/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5429264"/>
            <a:ext cx="914400" cy="914400"/>
          </a:xfrm>
          <a:prstGeom prst="star5">
            <a:avLst/>
          </a:prstGeom>
          <a:solidFill>
            <a:srgbClr val="00FFFF"/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929058" y="428604"/>
            <a:ext cx="914400" cy="914400"/>
          </a:xfrm>
          <a:prstGeom prst="star5">
            <a:avLst/>
          </a:prstGeom>
          <a:solidFill>
            <a:srgbClr val="00FFFF"/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500166" y="3857628"/>
            <a:ext cx="914400" cy="914400"/>
          </a:xfrm>
          <a:prstGeom prst="star5">
            <a:avLst/>
          </a:prstGeom>
          <a:solidFill>
            <a:srgbClr val="00FFFF"/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929586" y="5429264"/>
            <a:ext cx="914400" cy="914400"/>
          </a:xfrm>
          <a:prstGeom prst="star5">
            <a:avLst/>
          </a:prstGeom>
          <a:solidFill>
            <a:srgbClr val="00FFFF"/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357686" y="5429264"/>
            <a:ext cx="914400" cy="914400"/>
          </a:xfrm>
          <a:prstGeom prst="star5">
            <a:avLst/>
          </a:prstGeom>
          <a:solidFill>
            <a:srgbClr val="00FFFF"/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143768" y="3714752"/>
            <a:ext cx="914400" cy="914400"/>
          </a:xfrm>
          <a:prstGeom prst="star5">
            <a:avLst/>
          </a:prstGeom>
          <a:solidFill>
            <a:srgbClr val="00FFFF"/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715272" y="571480"/>
            <a:ext cx="914400" cy="914400"/>
          </a:xfrm>
          <a:prstGeom prst="star5">
            <a:avLst/>
          </a:prstGeom>
          <a:solidFill>
            <a:srgbClr val="00FFFF"/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detskie_pesni-chudo_iz_programmi_zvezdniy_cha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429396"/>
            <a:ext cx="304800" cy="304800"/>
          </a:xfrm>
          <a:prstGeom prst="rect">
            <a:avLst/>
          </a:prstGeom>
        </p:spPr>
      </p:pic>
      <p:pic>
        <p:nvPicPr>
          <p:cNvPr id="1027" name="Picture 3" descr="F:\анимация\star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071546"/>
            <a:ext cx="381000" cy="381000"/>
          </a:xfrm>
          <a:prstGeom prst="rect">
            <a:avLst/>
          </a:prstGeom>
          <a:noFill/>
        </p:spPr>
      </p:pic>
      <p:pic>
        <p:nvPicPr>
          <p:cNvPr id="1028" name="Picture 4" descr="F:\анимация\star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428736"/>
            <a:ext cx="381000" cy="381000"/>
          </a:xfrm>
          <a:prstGeom prst="rect">
            <a:avLst/>
          </a:prstGeom>
          <a:noFill/>
        </p:spPr>
      </p:pic>
      <p:pic>
        <p:nvPicPr>
          <p:cNvPr id="1029" name="Picture 5" descr="F:\анимация\star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5286388"/>
            <a:ext cx="381000" cy="381000"/>
          </a:xfrm>
          <a:prstGeom prst="rect">
            <a:avLst/>
          </a:prstGeom>
          <a:noFill/>
        </p:spPr>
      </p:pic>
      <p:pic>
        <p:nvPicPr>
          <p:cNvPr id="1030" name="Picture 6" descr="F:\анимация\star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6477000"/>
            <a:ext cx="381000" cy="381000"/>
          </a:xfrm>
          <a:prstGeom prst="rect">
            <a:avLst/>
          </a:prstGeom>
          <a:noFill/>
        </p:spPr>
      </p:pic>
      <p:pic>
        <p:nvPicPr>
          <p:cNvPr id="1031" name="Picture 7" descr="F:\анимация\star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714884"/>
            <a:ext cx="381000" cy="381000"/>
          </a:xfrm>
          <a:prstGeom prst="rect">
            <a:avLst/>
          </a:prstGeom>
          <a:noFill/>
        </p:spPr>
      </p:pic>
      <p:pic>
        <p:nvPicPr>
          <p:cNvPr id="1032" name="Picture 8" descr="F:\анимация\star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381000" cy="381000"/>
          </a:xfrm>
          <a:prstGeom prst="rect">
            <a:avLst/>
          </a:prstGeom>
          <a:noFill/>
        </p:spPr>
      </p:pic>
      <p:pic>
        <p:nvPicPr>
          <p:cNvPr id="1033" name="Picture 9" descr="F:\анимация\star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786190"/>
            <a:ext cx="381000" cy="381000"/>
          </a:xfrm>
          <a:prstGeom prst="rect">
            <a:avLst/>
          </a:prstGeom>
          <a:noFill/>
        </p:spPr>
      </p:pic>
      <p:pic>
        <p:nvPicPr>
          <p:cNvPr id="1034" name="Picture 10" descr="F:\анимация\star5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785794"/>
            <a:ext cx="285750" cy="276225"/>
          </a:xfrm>
          <a:prstGeom prst="rect">
            <a:avLst/>
          </a:prstGeom>
          <a:noFill/>
        </p:spPr>
      </p:pic>
      <p:pic>
        <p:nvPicPr>
          <p:cNvPr id="1035" name="Picture 11" descr="F:\анимация\star5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928670"/>
            <a:ext cx="285750" cy="280989"/>
          </a:xfrm>
          <a:prstGeom prst="rect">
            <a:avLst/>
          </a:prstGeom>
          <a:noFill/>
        </p:spPr>
      </p:pic>
      <p:pic>
        <p:nvPicPr>
          <p:cNvPr id="1036" name="Picture 12" descr="F:\анимация\star5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071546"/>
            <a:ext cx="285750" cy="276225"/>
          </a:xfrm>
          <a:prstGeom prst="rect">
            <a:avLst/>
          </a:prstGeom>
          <a:noFill/>
        </p:spPr>
      </p:pic>
      <p:pic>
        <p:nvPicPr>
          <p:cNvPr id="1037" name="Picture 13" descr="F:\анимация\star5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4071942"/>
            <a:ext cx="285750" cy="276225"/>
          </a:xfrm>
          <a:prstGeom prst="rect">
            <a:avLst/>
          </a:prstGeom>
          <a:noFill/>
        </p:spPr>
      </p:pic>
      <p:pic>
        <p:nvPicPr>
          <p:cNvPr id="1038" name="Picture 14" descr="F:\анимация\star5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4214818"/>
            <a:ext cx="285750" cy="276225"/>
          </a:xfrm>
          <a:prstGeom prst="rect">
            <a:avLst/>
          </a:prstGeom>
          <a:noFill/>
        </p:spPr>
      </p:pic>
      <p:pic>
        <p:nvPicPr>
          <p:cNvPr id="1039" name="Picture 15" descr="F:\анимация\star5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5786454"/>
            <a:ext cx="285750" cy="276225"/>
          </a:xfrm>
          <a:prstGeom prst="rect">
            <a:avLst/>
          </a:prstGeom>
          <a:noFill/>
        </p:spPr>
      </p:pic>
      <p:pic>
        <p:nvPicPr>
          <p:cNvPr id="1040" name="Picture 16" descr="F:\анимация\star5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5786454"/>
            <a:ext cx="285750" cy="276225"/>
          </a:xfrm>
          <a:prstGeom prst="rect">
            <a:avLst/>
          </a:prstGeom>
          <a:noFill/>
        </p:spPr>
      </p:pic>
      <p:pic>
        <p:nvPicPr>
          <p:cNvPr id="1041" name="Picture 17" descr="F:\анимация\star5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5338" y="5786454"/>
            <a:ext cx="285750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578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</a:rPr>
              <a:t> ПРЯМОУГОЛЬНИК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68538" y="1700213"/>
            <a:ext cx="914400" cy="914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300788" y="2781300"/>
            <a:ext cx="1922462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87675" y="3789363"/>
            <a:ext cx="1562100" cy="15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714480" y="2143116"/>
            <a:ext cx="5000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2</a:t>
            </a:r>
            <a:r>
              <a:rPr lang="ru-RU" sz="2400" b="1" dirty="0"/>
              <a:t>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08263" y="42402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1.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572132" y="3214686"/>
            <a:ext cx="500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FF00"/>
                </a:solidFill>
              </a:rPr>
              <a:t>3.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C0000"/>
                </a:solidFill>
                <a:latin typeface="Times New Roman" pitchFamily="18" charset="0"/>
              </a:rPr>
              <a:t>РЕШИ ПРИМЕР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570787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10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–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1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– 3 –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2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+ 1 +1=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570787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10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–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1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– 3 –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2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+ 1 + 1=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6</a:t>
            </a:r>
            <a:endParaRPr lang="ru-RU" sz="6000" b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611188" y="1268413"/>
            <a:ext cx="7777162" cy="37449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РУССКИЙ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  <a:latin typeface="Times New Roman" pitchFamily="18" charset="0"/>
              </a:rPr>
              <a:t>ВСЕ ЗВУКИ ГЛАСНЫЕ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7427912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</a:rPr>
              <a:t>У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</a:rPr>
              <a:t>Ы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</a:rPr>
              <a:t>Д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C0000"/>
                </a:solidFill>
                <a:latin typeface="Times New Roman" pitchFamily="18" charset="0"/>
              </a:rPr>
              <a:t>ОШИБКА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7427912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</a:rPr>
              <a:t>У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</a:rPr>
              <a:t>Ы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</a:rPr>
              <a:t>Д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ВСЕ ЗВУКИ СОГЛАСНЫЕ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7427912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</a:rPr>
              <a:t>П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</a:rPr>
              <a:t>Т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</a:rPr>
              <a:t>Н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</a:rPr>
              <a:t>И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</a:rPr>
              <a:t>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7427912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ru-RU" sz="4000" b="1" dirty="0" smtClean="0">
                <a:solidFill>
                  <a:schemeClr val="accent2"/>
                </a:solidFill>
              </a:rPr>
              <a:t>П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4000" b="1" dirty="0" smtClean="0">
                <a:solidFill>
                  <a:schemeClr val="accent2"/>
                </a:solidFill>
              </a:rPr>
              <a:t>Т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Н</a:t>
            </a:r>
          </a:p>
          <a:p>
            <a:pPr marL="742950" indent="-742950" eaLnBrk="1" hangingPunct="1">
              <a:buAutoNum type="arabicPlain" startAt="4"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И</a:t>
            </a:r>
          </a:p>
          <a:p>
            <a:pPr marL="742950" indent="-742950" eaLnBrk="1" hangingPunct="1">
              <a:buAutoNum type="arabicPlain" startAt="4"/>
              <a:defRPr/>
            </a:pPr>
            <a:r>
              <a:rPr lang="ru-RU" sz="4000" b="1" dirty="0" err="1" smtClean="0">
                <a:solidFill>
                  <a:srgbClr val="FF0000"/>
                </a:solidFill>
              </a:rPr>
              <a:t>ш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КОТ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КНИГА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СОН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ГРИБ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КИТ</a:t>
            </a:r>
          </a:p>
        </p:txBody>
      </p:sp>
      <p:sp>
        <p:nvSpPr>
          <p:cNvPr id="1843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ВСЕ СЛОВА ОДНОСЛОЖНЫЕ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 flipH="1">
            <a:off x="2771775" y="4581525"/>
            <a:ext cx="792163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КОТ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КНИГА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СОН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ГРИБ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303251">
            <a:off x="1324808" y="2636343"/>
            <a:ext cx="67491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МАТЕМАТИКА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</a:rPr>
              <a:t>ВО ВСЕХ СЛОВАХ   2 СЛОГА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600200"/>
            <a:ext cx="7354887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</a:rPr>
              <a:t>ИГРА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</a:rPr>
              <a:t>СТОЛБЫ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</a:rPr>
              <a:t>СТОЛ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</a:rPr>
              <a:t>МАЙКА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</a:rPr>
              <a:t>КОНЬКИ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</a:rPr>
              <a:t>ОШИБКА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600200"/>
            <a:ext cx="7354887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</a:rPr>
              <a:t>ИГРА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</a:rPr>
              <a:t>СТОЛБЫ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СТОЛ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</a:rPr>
              <a:t>МАЙКА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>
                <a:solidFill>
                  <a:schemeClr val="accent2"/>
                </a:solidFill>
              </a:rPr>
              <a:t>КОНЬКИ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ВСЕ СОГЛАСНЫЕ ТВЁРДЫЕ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7427912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400" b="1" dirty="0" smtClean="0">
                <a:solidFill>
                  <a:schemeClr val="accent2"/>
                </a:solidFill>
              </a:rPr>
              <a:t>НЯНЯ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400" b="1" dirty="0" smtClean="0">
                <a:solidFill>
                  <a:schemeClr val="accent2"/>
                </a:solidFill>
              </a:rPr>
              <a:t>ЛЕЙКИ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400" b="1" dirty="0" smtClean="0">
                <a:solidFill>
                  <a:schemeClr val="accent2"/>
                </a:solidFill>
              </a:rPr>
              <a:t>ЖУК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7427912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400" b="1" dirty="0" smtClean="0">
                <a:solidFill>
                  <a:schemeClr val="accent2"/>
                </a:solidFill>
              </a:rPr>
              <a:t>НЯНЯ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400" b="1" dirty="0" smtClean="0">
                <a:solidFill>
                  <a:schemeClr val="accent2"/>
                </a:solidFill>
              </a:rPr>
              <a:t>ЛЕЙКИ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ru-RU" sz="4800" b="1" dirty="0" smtClean="0">
                <a:solidFill>
                  <a:srgbClr val="FF0000"/>
                </a:solidFill>
              </a:rPr>
              <a:t>ЖУК</a:t>
            </a:r>
            <a:endParaRPr lang="ru-RU" sz="48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7848600" cy="5329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ОКРУЖАЮЩИЙ 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ХВОЙНЫЕ ДЕРЕВЬЯ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400" b="1" smtClean="0">
                <a:solidFill>
                  <a:schemeClr val="accent2"/>
                </a:solidFill>
              </a:rPr>
              <a:t>ЕЛЬ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400" b="1" smtClean="0">
                <a:solidFill>
                  <a:schemeClr val="accent2"/>
                </a:solidFill>
              </a:rPr>
              <a:t>СОСНА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400" b="1" smtClean="0">
                <a:solidFill>
                  <a:schemeClr val="accent2"/>
                </a:solidFill>
              </a:rPr>
              <a:t>ЛИСТВЕННИЦА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400" b="1" smtClean="0">
                <a:solidFill>
                  <a:schemeClr val="accent2"/>
                </a:solidFill>
              </a:rPr>
              <a:t>БЕРЁЗА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400" b="1" smtClean="0">
                <a:solidFill>
                  <a:schemeClr val="accent2"/>
                </a:solidFill>
              </a:rPr>
              <a:t>ЕЛЬ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400" b="1" smtClean="0">
                <a:solidFill>
                  <a:schemeClr val="accent2"/>
                </a:solidFill>
              </a:rPr>
              <a:t>СОСНА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400" b="1" smtClean="0">
                <a:solidFill>
                  <a:schemeClr val="accent2"/>
                </a:solidFill>
              </a:rPr>
              <a:t>ЛИСТВЕННИЦА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400" b="1" smtClean="0">
                <a:solidFill>
                  <a:srgbClr val="FF0000"/>
                </a:solidFill>
              </a:rPr>
              <a:t>БЕРЁЗА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ЗИМОСПЯЩИЕ ЖИВОТНЫЕ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МЕДВЕДЬ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ЗАЯЦ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БАРСУК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ЁЖ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ОШИБКА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МЕДВЕДЬ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ЗАЯЦ</a:t>
            </a:r>
          </a:p>
          <a:p>
            <a:r>
              <a:rPr lang="ru-RU" dirty="0" smtClean="0"/>
              <a:t>БАРСУК</a:t>
            </a:r>
          </a:p>
          <a:p>
            <a:r>
              <a:rPr lang="ru-RU" dirty="0" smtClean="0"/>
              <a:t>ЁЖ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ДОМАШНИЕ ЖИВОТНЫЕ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КОРОВА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КОЗА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СОБАКА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КАБАН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</a:rPr>
              <a:t>НАЙДИ ОШИБКУ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600200"/>
            <a:ext cx="728345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 6+2=9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 4-2=2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 9+1=10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 9-2=7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ОШИБКА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КОРОВА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КОЗА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СОБАКА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КАБАН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Игра в слова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С Н Е Г У Р О Ч К А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1125538"/>
            <a:ext cx="7200900" cy="43195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 О З Д Р А В Л Я Е М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E12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Найди лишнее</a:t>
            </a:r>
            <a:endParaRPr lang="ru-RU" sz="6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8072494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1.) дом                    4.) красный</a:t>
            </a:r>
          </a:p>
          <a:p>
            <a:pPr marL="514350" indent="-514350">
              <a:buNone/>
            </a:pP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2.) стол                     5.) крот</a:t>
            </a:r>
          </a:p>
          <a:p>
            <a:pPr marL="514350" indent="-514350">
              <a:buAutoNum type="arabicPeriod"/>
            </a:pP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3.) мост                     6.) кот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F:\птицы1\анимашки\f6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643446"/>
            <a:ext cx="1285884" cy="1604969"/>
          </a:xfrm>
          <a:prstGeom prst="rect">
            <a:avLst/>
          </a:prstGeom>
          <a:noFill/>
        </p:spPr>
      </p:pic>
      <p:pic>
        <p:nvPicPr>
          <p:cNvPr id="5" name="Picture 2" descr="F:\птицы1\анимашки\butterfly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71480"/>
            <a:ext cx="752475" cy="733425"/>
          </a:xfrm>
          <a:prstGeom prst="rect">
            <a:avLst/>
          </a:prstGeom>
          <a:noFill/>
        </p:spPr>
      </p:pic>
      <p:pic>
        <p:nvPicPr>
          <p:cNvPr id="4" name="Picture 2" descr="F:\анимация\7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643050"/>
            <a:ext cx="628650" cy="58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u="sng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 ошибку</a:t>
            </a:r>
            <a:endParaRPr lang="ru-RU" sz="6000" b="1" u="sng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1.)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               3.) чудо</a:t>
            </a:r>
          </a:p>
          <a:p>
            <a:pPr>
              <a:buNone/>
            </a:pP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2.) жираф                4.)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щюка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:\птицы1\анимашки\f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714884"/>
            <a:ext cx="1524000" cy="1524000"/>
          </a:xfrm>
          <a:prstGeom prst="rect">
            <a:avLst/>
          </a:prstGeom>
          <a:noFill/>
        </p:spPr>
      </p:pic>
      <p:pic>
        <p:nvPicPr>
          <p:cNvPr id="4" name="Picture 2" descr="F:\анимация\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3500438"/>
            <a:ext cx="628650" cy="58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Шипящие согласные</a:t>
            </a:r>
            <a:endParaRPr lang="ru-RU" sz="5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600200"/>
            <a:ext cx="2857520" cy="4525963"/>
          </a:xfrm>
        </p:spPr>
        <p:txBody>
          <a:bodyPr vert="horz" anchor="t"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 </a:t>
            </a:r>
          </a:p>
          <a:p>
            <a:pPr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</a:t>
            </a:r>
          </a:p>
          <a:p>
            <a:pPr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</a:t>
            </a:r>
          </a:p>
          <a:p>
            <a:pPr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:\птицы1\анимашки\butterfly4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5429264"/>
            <a:ext cx="752475" cy="733425"/>
          </a:xfrm>
          <a:prstGeom prst="rect">
            <a:avLst/>
          </a:prstGeom>
          <a:noFill/>
        </p:spPr>
      </p:pic>
      <p:pic>
        <p:nvPicPr>
          <p:cNvPr id="3075" name="Picture 3" descr="F:\птицы1\анимашки\butterfly4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282" y="1500174"/>
            <a:ext cx="890599" cy="733425"/>
          </a:xfrm>
          <a:prstGeom prst="rect">
            <a:avLst/>
          </a:prstGeom>
          <a:noFill/>
        </p:spPr>
      </p:pic>
      <p:pic>
        <p:nvPicPr>
          <p:cNvPr id="3076" name="Picture 4" descr="F:\птицы1\анимашки\f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643446"/>
            <a:ext cx="1604969" cy="1462093"/>
          </a:xfrm>
          <a:prstGeom prst="rect">
            <a:avLst/>
          </a:prstGeom>
          <a:noFill/>
        </p:spPr>
      </p:pic>
      <p:pic>
        <p:nvPicPr>
          <p:cNvPr id="6146" name="Picture 2" descr="F:\анимация\7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714488"/>
            <a:ext cx="628650" cy="58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имя существительное?</a:t>
            </a:r>
            <a:endParaRPr lang="ru-RU" sz="5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город                3. мирный</a:t>
            </a:r>
          </a:p>
          <a:p>
            <a:pPr>
              <a:buNone/>
            </a:pP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2. мир                   4. огород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птицы1\анимашки\flowers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428992" y="4071942"/>
            <a:ext cx="1428760" cy="1890717"/>
          </a:xfrm>
          <a:prstGeom prst="rect">
            <a:avLst/>
          </a:prstGeom>
          <a:noFill/>
        </p:spPr>
      </p:pic>
      <p:pic>
        <p:nvPicPr>
          <p:cNvPr id="7171" name="Picture 3" descr="F:\анимация\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785926"/>
            <a:ext cx="628650" cy="58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u="sng" dirty="0" smtClean="0">
                <a:ln/>
                <a:solidFill>
                  <a:srgbClr val="31EF36"/>
                </a:solidFill>
              </a:rPr>
              <a:t>Глухие согласные</a:t>
            </a:r>
            <a:endParaRPr lang="ru-RU" sz="6000" b="1" u="sng" dirty="0">
              <a:ln/>
              <a:solidFill>
                <a:srgbClr val="31EF3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Ф</a:t>
            </a:r>
          </a:p>
          <a:p>
            <a:pPr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К</a:t>
            </a:r>
          </a:p>
          <a:p>
            <a:pPr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3. Д</a:t>
            </a:r>
          </a:p>
          <a:p>
            <a:pPr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4. Ш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птицы1\анимашки\flowers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857628"/>
            <a:ext cx="2143140" cy="2500330"/>
          </a:xfrm>
          <a:prstGeom prst="rect">
            <a:avLst/>
          </a:prstGeom>
          <a:noFill/>
        </p:spPr>
      </p:pic>
      <p:pic>
        <p:nvPicPr>
          <p:cNvPr id="8194" name="Picture 2" descr="F:\анимация\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628650" cy="58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4357694"/>
            <a:ext cx="7215238" cy="185736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352"/>
              </a:avLst>
            </a:prstTxWarp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31EF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МУЗЫКАЛЬНАЯ</a:t>
            </a:r>
            <a:br>
              <a:rPr lang="ru-RU" sz="72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31EF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31EF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ПАУЗА</a:t>
            </a:r>
            <a:endParaRPr lang="ru-RU" sz="72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31EF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 descr="F:\анимация\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428868"/>
            <a:ext cx="1357322" cy="1257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00438"/>
            <a:ext cx="6858047" cy="24288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428736"/>
            <a:ext cx="62151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Второй тур</a:t>
            </a:r>
            <a:endParaRPr lang="ru-RU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</a:rPr>
              <a:t> ОШИБКА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1571612"/>
            <a:ext cx="728345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6+2=9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 4-2=2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 9+1=10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9-2=7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 лишнее</a:t>
            </a:r>
            <a:endParaRPr lang="ru-RU" sz="72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1.) 4+3              4.) 8-1</a:t>
            </a:r>
          </a:p>
          <a:p>
            <a:pPr>
              <a:buNone/>
            </a:pPr>
            <a:endPara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2.) 10-3            5.) 6+1</a:t>
            </a:r>
          </a:p>
          <a:p>
            <a:pPr>
              <a:buNone/>
            </a:pPr>
            <a:endPara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3.) 5+2             6.) 7+2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 descr="F:\анимация\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286388"/>
            <a:ext cx="628650" cy="581025"/>
          </a:xfrm>
          <a:prstGeom prst="rect">
            <a:avLst/>
          </a:prstGeom>
          <a:noFill/>
        </p:spPr>
      </p:pic>
      <p:pic>
        <p:nvPicPr>
          <p:cNvPr id="10245" name="Picture 5" descr="F:\анимация\flowers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1076325" cy="1066800"/>
          </a:xfrm>
          <a:prstGeom prst="rect">
            <a:avLst/>
          </a:prstGeom>
          <a:noFill/>
        </p:spPr>
      </p:pic>
      <p:pic>
        <p:nvPicPr>
          <p:cNvPr id="10246" name="Picture 6" descr="F:\анимация\flowers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786710" y="642918"/>
            <a:ext cx="962035" cy="1033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8163" y="287338"/>
            <a:ext cx="8077200" cy="91281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6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прямоугольники</a:t>
            </a:r>
            <a:endParaRPr lang="ru-RU" sz="6600" b="1" dirty="0" smtClean="0">
              <a:solidFill>
                <a:srgbClr val="FF0000"/>
              </a:solidFill>
            </a:endParaRPr>
          </a:p>
        </p:txBody>
      </p:sp>
      <p:sp>
        <p:nvSpPr>
          <p:cNvPr id="13315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endParaRPr lang="ru-RU" sz="2800" smtClean="0"/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endParaRPr lang="ru-RU" sz="2800" smtClean="0"/>
          </a:p>
        </p:txBody>
      </p:sp>
      <p:sp>
        <p:nvSpPr>
          <p:cNvPr id="13316" name="AutoShape 9"/>
          <p:cNvSpPr>
            <a:spLocks noChangeAspect="1" noChangeArrowheads="1"/>
          </p:cNvSpPr>
          <p:nvPr/>
        </p:nvSpPr>
        <p:spPr bwMode="auto">
          <a:xfrm>
            <a:off x="1331913" y="1989138"/>
            <a:ext cx="1838325" cy="1225550"/>
          </a:xfrm>
          <a:prstGeom prst="flowChartProcess">
            <a:avLst/>
          </a:prstGeom>
          <a:solidFill>
            <a:srgbClr val="FFC0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7" name="AutoShape 11"/>
          <p:cNvSpPr>
            <a:spLocks noChangeArrowheads="1"/>
          </p:cNvSpPr>
          <p:nvPr/>
        </p:nvSpPr>
        <p:spPr bwMode="auto">
          <a:xfrm>
            <a:off x="1403350" y="4292600"/>
            <a:ext cx="1454150" cy="1944688"/>
          </a:xfrm>
          <a:prstGeom prst="flowChartProcess">
            <a:avLst/>
          </a:prstGeom>
          <a:solidFill>
            <a:srgbClr val="00B05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8" name="AutoShape 12"/>
          <p:cNvSpPr>
            <a:spLocks noChangeAspect="1" noChangeArrowheads="1"/>
          </p:cNvSpPr>
          <p:nvPr/>
        </p:nvSpPr>
        <p:spPr bwMode="auto">
          <a:xfrm>
            <a:off x="5724525" y="1773238"/>
            <a:ext cx="2451100" cy="1225550"/>
          </a:xfrm>
          <a:prstGeom prst="flowChartManualInput">
            <a:avLst/>
          </a:prstGeom>
          <a:solidFill>
            <a:srgbClr val="0070C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9" name="Rectangle 14"/>
          <p:cNvSpPr>
            <a:spLocks noChangeAspect="1" noChangeArrowheads="1"/>
          </p:cNvSpPr>
          <p:nvPr/>
        </p:nvSpPr>
        <p:spPr bwMode="auto">
          <a:xfrm>
            <a:off x="6372225" y="4437063"/>
            <a:ext cx="1644650" cy="1644650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0" name="Text Box 21"/>
          <p:cNvSpPr txBox="1">
            <a:spLocks noChangeArrowheads="1"/>
          </p:cNvSpPr>
          <p:nvPr/>
        </p:nvSpPr>
        <p:spPr bwMode="auto">
          <a:xfrm>
            <a:off x="539750" y="1989138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latin typeface="Calibri" pitchFamily="34" charset="0"/>
              </a:rPr>
              <a:t>1</a:t>
            </a:r>
          </a:p>
        </p:txBody>
      </p:sp>
      <p:sp>
        <p:nvSpPr>
          <p:cNvPr id="13321" name="Text Box 22"/>
          <p:cNvSpPr txBox="1">
            <a:spLocks noChangeArrowheads="1"/>
          </p:cNvSpPr>
          <p:nvPr/>
        </p:nvSpPr>
        <p:spPr bwMode="auto">
          <a:xfrm>
            <a:off x="611188" y="4724400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latin typeface="Calibri" pitchFamily="34" charset="0"/>
              </a:rPr>
              <a:t>2</a:t>
            </a:r>
          </a:p>
        </p:txBody>
      </p:sp>
      <p:sp>
        <p:nvSpPr>
          <p:cNvPr id="13322" name="Text Box 23"/>
          <p:cNvSpPr txBox="1">
            <a:spLocks noChangeArrowheads="1"/>
          </p:cNvSpPr>
          <p:nvPr/>
        </p:nvSpPr>
        <p:spPr bwMode="auto">
          <a:xfrm>
            <a:off x="4932363" y="1989138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latin typeface="Calibri" pitchFamily="34" charset="0"/>
              </a:rPr>
              <a:t>3</a:t>
            </a:r>
          </a:p>
        </p:txBody>
      </p:sp>
      <p:sp>
        <p:nvSpPr>
          <p:cNvPr id="13323" name="Text Box 24"/>
          <p:cNvSpPr txBox="1">
            <a:spLocks noChangeArrowheads="1"/>
          </p:cNvSpPr>
          <p:nvPr/>
        </p:nvSpPr>
        <p:spPr bwMode="auto">
          <a:xfrm>
            <a:off x="5003800" y="4797425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latin typeface="Calibri" pitchFamily="34" charset="0"/>
              </a:rPr>
              <a:t>4</a:t>
            </a:r>
          </a:p>
        </p:txBody>
      </p:sp>
      <p:pic>
        <p:nvPicPr>
          <p:cNvPr id="11266" name="Picture 2" descr="F:\анимация\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3138488"/>
            <a:ext cx="628650" cy="58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 ошибку</a:t>
            </a:r>
            <a:endParaRPr lang="ru-RU" sz="6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3116"/>
            <a:ext cx="7829576" cy="398304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)6+4=10            3.)9+5=14</a:t>
            </a:r>
          </a:p>
          <a:p>
            <a:pPr marL="514350" indent="-514350">
              <a:buAutoNum type="arabicPeriod"/>
            </a:pPr>
            <a:endPara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)7+6=12            4.)12-8=4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F:\анимация\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286256"/>
            <a:ext cx="628650" cy="581025"/>
          </a:xfrm>
          <a:prstGeom prst="rect">
            <a:avLst/>
          </a:prstGeom>
          <a:noFill/>
        </p:spPr>
      </p:pic>
      <p:pic>
        <p:nvPicPr>
          <p:cNvPr id="12291" name="Picture 3" descr="F:\анимация\book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357826"/>
            <a:ext cx="1857388" cy="1047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 лишнее</a:t>
            </a:r>
            <a:endParaRPr lang="ru-RU" sz="6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4</a:t>
            </a:r>
          </a:p>
          <a:p>
            <a:pPr marL="514350" indent="-514350"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2.) 12</a:t>
            </a:r>
          </a:p>
          <a:p>
            <a:pPr marL="514350" indent="-514350"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3.) 6</a:t>
            </a:r>
          </a:p>
          <a:p>
            <a:pPr marL="514350" indent="-514350"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4.) 8</a:t>
            </a:r>
          </a:p>
        </p:txBody>
      </p:sp>
      <p:pic>
        <p:nvPicPr>
          <p:cNvPr id="13314" name="Picture 2" descr="F:\анимация\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14620"/>
            <a:ext cx="628650" cy="581025"/>
          </a:xfrm>
          <a:prstGeom prst="rect">
            <a:avLst/>
          </a:prstGeom>
          <a:noFill/>
        </p:spPr>
      </p:pic>
      <p:pic>
        <p:nvPicPr>
          <p:cNvPr id="13315" name="Picture 3" descr="F:\анимация\cat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072074"/>
            <a:ext cx="1685928" cy="13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быстрее</a:t>
            </a:r>
            <a:endParaRPr lang="ru-RU" sz="72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13+5-10+2-5+3=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F:\анимация\dumy-1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3429000"/>
            <a:ext cx="714380" cy="590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86710" y="3214686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8</a:t>
            </a:r>
            <a:endParaRPr lang="ru-RU" sz="7200" b="1" dirty="0"/>
          </a:p>
        </p:txBody>
      </p:sp>
      <p:pic>
        <p:nvPicPr>
          <p:cNvPr id="14340" name="Picture 4" descr="F:\анимация\dog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143512"/>
            <a:ext cx="2143140" cy="1071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525963"/>
          </a:xfrm>
        </p:spPr>
        <p:txBody>
          <a:bodyPr>
            <a:prstTxWarp prst="textWave4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1EF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МУЗЫКАЛЬНАЯ</a:t>
            </a:r>
            <a:b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1EF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1EF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ПАУЗА</a:t>
            </a:r>
          </a:p>
          <a:p>
            <a:pPr algn="ctr">
              <a:buNone/>
            </a:pP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3130" y="2714620"/>
            <a:ext cx="8560870" cy="2000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Окружающий мир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714488"/>
            <a:ext cx="44394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Третий тур</a:t>
            </a:r>
            <a:endParaRPr lang="ru-RU" sz="7200" b="1" cap="none" spc="0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Неживая природа?</a:t>
            </a:r>
            <a:endParaRPr lang="ru-RU" sz="6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Земля             4.) Солнце</a:t>
            </a:r>
          </a:p>
          <a:p>
            <a:pPr marL="514350" indent="-514350">
              <a:buAutoNum type="arabicPeriod"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Вода                5.) Гора</a:t>
            </a:r>
          </a:p>
          <a:p>
            <a:pPr marL="514350" indent="-514350">
              <a:buAutoNum type="arabicPeriod"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Туман              6.) Трава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F:\анимация\zvezdia-4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500174"/>
            <a:ext cx="14287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птицы1\анимашки\0_35aab_c61bbc73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2786058"/>
            <a:ext cx="7064947" cy="20002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Игра со зрителями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Четвёртый тур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07336" y="3000372"/>
            <a:ext cx="4164928" cy="20717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Чтение</a:t>
            </a:r>
            <a:endParaRPr lang="ru-RU" sz="5400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</a:rPr>
              <a:t>Нечётные числа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1.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/>
              <a:t>2.</a:t>
            </a: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/>
              <a:t>3.</a:t>
            </a: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/>
              <a:t>4.</a:t>
            </a:r>
            <a:r>
              <a:rPr lang="ru-RU" smtClean="0"/>
              <a:t> </a:t>
            </a:r>
          </a:p>
        </p:txBody>
      </p:sp>
      <p:sp>
        <p:nvSpPr>
          <p:cNvPr id="5124" name="Oval 5"/>
          <p:cNvSpPr>
            <a:spLocks noChangeArrowheads="1"/>
          </p:cNvSpPr>
          <p:nvPr/>
        </p:nvSpPr>
        <p:spPr bwMode="auto">
          <a:xfrm>
            <a:off x="2051050" y="1412875"/>
            <a:ext cx="648176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</a:rPr>
              <a:t>6   4   8   2   10   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</a:rPr>
              <a:t>12   </a:t>
            </a:r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2051050" y="2636838"/>
            <a:ext cx="63373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Times New Roman" pitchFamily="18" charset="0"/>
              </a:rPr>
              <a:t>2   4   6   1   8   12</a:t>
            </a:r>
          </a:p>
        </p:txBody>
      </p:sp>
      <p:sp>
        <p:nvSpPr>
          <p:cNvPr id="5126" name="Oval 7"/>
          <p:cNvSpPr>
            <a:spLocks noChangeArrowheads="1"/>
          </p:cNvSpPr>
          <p:nvPr/>
        </p:nvSpPr>
        <p:spPr bwMode="auto">
          <a:xfrm>
            <a:off x="2051050" y="3789363"/>
            <a:ext cx="626586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</a:rPr>
              <a:t>1  7  9  5  3  9  11 15  13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7" name="Oval 8"/>
          <p:cNvSpPr>
            <a:spLocks noChangeArrowheads="1"/>
          </p:cNvSpPr>
          <p:nvPr/>
        </p:nvSpPr>
        <p:spPr bwMode="auto">
          <a:xfrm>
            <a:off x="2124075" y="5013325"/>
            <a:ext cx="611981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Times New Roman" pitchFamily="18" charset="0"/>
              </a:rPr>
              <a:t>8   6   14   16   5   10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Продолжи пословицу</a:t>
            </a:r>
            <a:endParaRPr lang="ru-RU" sz="60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1.) отрежь      2.) час      </a:t>
            </a:r>
          </a:p>
          <a:p>
            <a:pPr marL="514350" indent="-514350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3.) пруд           4.) год</a:t>
            </a:r>
          </a:p>
          <a:p>
            <a:pPr marL="514350" indent="-514350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5.)возить      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3" name="Picture 1" descr="F:\анимация\book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929198"/>
            <a:ext cx="235745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анимашки\9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285728"/>
            <a:ext cx="6289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Музыкальная пауза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Составь самое длинное слово</a:t>
            </a:r>
            <a:endParaRPr lang="ru-RU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ИВКАДГОРЕТ 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6858016" y="264318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3" name="Picture 5" descr="F:\анимация\к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391150"/>
            <a:ext cx="1476375" cy="1466850"/>
          </a:xfrm>
          <a:prstGeom prst="rect">
            <a:avLst/>
          </a:prstGeom>
          <a:noFill/>
        </p:spPr>
      </p:pic>
      <p:pic>
        <p:nvPicPr>
          <p:cNvPr id="22534" name="Picture 6" descr="F:\анимация\к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1476375" cy="1466850"/>
          </a:xfrm>
          <a:prstGeom prst="rect">
            <a:avLst/>
          </a:prstGeom>
          <a:noFill/>
        </p:spPr>
      </p:pic>
      <p:pic>
        <p:nvPicPr>
          <p:cNvPr id="22536" name="Picture 8" descr="F:\анимация\к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1150"/>
            <a:ext cx="1476375" cy="1466850"/>
          </a:xfrm>
          <a:prstGeom prst="rect">
            <a:avLst/>
          </a:prstGeom>
          <a:noFill/>
        </p:spPr>
      </p:pic>
      <p:pic>
        <p:nvPicPr>
          <p:cNvPr id="22537" name="Picture 9" descr="F:\анимация\к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357298"/>
            <a:ext cx="1476375" cy="1466850"/>
          </a:xfrm>
          <a:prstGeom prst="rect">
            <a:avLst/>
          </a:prstGeom>
          <a:noFill/>
        </p:spPr>
      </p:pic>
      <p:pic>
        <p:nvPicPr>
          <p:cNvPr id="22538" name="Picture 10" descr="F:\анимация\star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86256"/>
            <a:ext cx="304800" cy="304800"/>
          </a:xfrm>
          <a:prstGeom prst="rect">
            <a:avLst/>
          </a:prstGeom>
          <a:noFill/>
        </p:spPr>
      </p:pic>
      <p:pic>
        <p:nvPicPr>
          <p:cNvPr id="22539" name="Picture 11" descr="F:\анимация\star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714488"/>
            <a:ext cx="304800" cy="304800"/>
          </a:xfrm>
          <a:prstGeom prst="rect">
            <a:avLst/>
          </a:prstGeom>
          <a:noFill/>
        </p:spPr>
      </p:pic>
      <p:pic>
        <p:nvPicPr>
          <p:cNvPr id="22540" name="Picture 12" descr="F:\анимация\star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214818"/>
            <a:ext cx="304800" cy="304800"/>
          </a:xfrm>
          <a:prstGeom prst="rect">
            <a:avLst/>
          </a:prstGeom>
          <a:noFill/>
        </p:spPr>
      </p:pic>
      <p:pic>
        <p:nvPicPr>
          <p:cNvPr id="22541" name="Picture 13" descr="F:\анимация\star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857892"/>
            <a:ext cx="304800" cy="304800"/>
          </a:xfrm>
          <a:prstGeom prst="rect">
            <a:avLst/>
          </a:prstGeom>
          <a:noFill/>
        </p:spPr>
      </p:pic>
      <p:pic>
        <p:nvPicPr>
          <p:cNvPr id="22543" name="Picture 15" descr="F:\анимация\star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28802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1571612"/>
            <a:ext cx="58579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ФИНАЛ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1285860"/>
            <a:ext cx="56436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Поприветствуем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Финалистов!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090612_012302_1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11968">
            <a:off x="450679" y="2933955"/>
            <a:ext cx="3595003" cy="3699972"/>
          </a:xfrm>
          <a:prstGeom prst="rect">
            <a:avLst/>
          </a:prstGeom>
        </p:spPr>
      </p:pic>
      <p:pic>
        <p:nvPicPr>
          <p:cNvPr id="21507" name="Picture 3" descr="F:\анимашки\glamour33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5286388"/>
            <a:ext cx="1047750" cy="990600"/>
          </a:xfrm>
          <a:prstGeom prst="rect">
            <a:avLst/>
          </a:prstGeom>
          <a:noFill/>
        </p:spPr>
      </p:pic>
      <p:pic>
        <p:nvPicPr>
          <p:cNvPr id="21508" name="Picture 4" descr="F:\анимашки\glamour33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143380"/>
            <a:ext cx="1047750" cy="990600"/>
          </a:xfrm>
          <a:prstGeom prst="rect">
            <a:avLst/>
          </a:prstGeom>
          <a:noFill/>
        </p:spPr>
      </p:pic>
      <p:pic>
        <p:nvPicPr>
          <p:cNvPr id="21509" name="Picture 5" descr="F:\анимашки\glamour33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642918"/>
            <a:ext cx="1047750" cy="990600"/>
          </a:xfrm>
          <a:prstGeom prst="rect">
            <a:avLst/>
          </a:prstGeom>
          <a:noFill/>
        </p:spPr>
      </p:pic>
      <p:pic>
        <p:nvPicPr>
          <p:cNvPr id="21510" name="Picture 6" descr="F:\анимашки\glamour33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428604"/>
            <a:ext cx="1047750" cy="990600"/>
          </a:xfrm>
          <a:prstGeom prst="rect">
            <a:avLst/>
          </a:prstGeom>
          <a:noFill/>
        </p:spPr>
      </p:pic>
      <p:pic>
        <p:nvPicPr>
          <p:cNvPr id="21511" name="Picture 7" descr="F:\анимашки\glamour33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2857496"/>
            <a:ext cx="1047750" cy="990600"/>
          </a:xfrm>
          <a:prstGeom prst="rect">
            <a:avLst/>
          </a:prstGeom>
          <a:noFill/>
        </p:spPr>
      </p:pic>
      <p:pic>
        <p:nvPicPr>
          <p:cNvPr id="21512" name="Picture 8" descr="F:\анимашки\glamour33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357562"/>
            <a:ext cx="1047750" cy="990600"/>
          </a:xfrm>
          <a:prstGeom prst="rect">
            <a:avLst/>
          </a:prstGeom>
          <a:noFill/>
        </p:spPr>
      </p:pic>
      <p:pic>
        <p:nvPicPr>
          <p:cNvPr id="21513" name="Picture 9" descr="F:\анимашки\glamour33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5867400"/>
            <a:ext cx="1047750" cy="990600"/>
          </a:xfrm>
          <a:prstGeom prst="rect">
            <a:avLst/>
          </a:prstGeom>
          <a:noFill/>
        </p:spPr>
      </p:pic>
      <p:pic>
        <p:nvPicPr>
          <p:cNvPr id="21514" name="Picture 10" descr="F:\анимашки\glamour33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047750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xit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9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ДУЭЛЬ НА СЛОВАХ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1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ГРАМОТЕИ</a:t>
            </a:r>
            <a:endParaRPr lang="ru-RU" sz="115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1" name="Picture 1" descr="F:\анимашки\17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6572296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анимашки\animashka_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286808" cy="6572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4357694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ПОЗДРАВЛЯЕМ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ПОБЕДИТЕЛЯ!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</a:rPr>
              <a:t>Нечётные </a:t>
            </a:r>
            <a:r>
              <a:rPr lang="ru-RU" sz="3600" b="1" dirty="0" err="1" smtClean="0">
                <a:solidFill>
                  <a:srgbClr val="CC0000"/>
                </a:solidFill>
                <a:latin typeface="Times New Roman" pitchFamily="18" charset="0"/>
              </a:rPr>
              <a:t>чила</a:t>
            </a:r>
            <a:endParaRPr lang="ru-RU" sz="3600" b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4650" y="1600200"/>
            <a:ext cx="74993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1.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b="1" dirty="0" smtClean="0"/>
              <a:t>2.</a:t>
            </a:r>
            <a:r>
              <a:rPr lang="ru-RU" dirty="0" smtClean="0"/>
              <a:t> 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CC0000"/>
                </a:solidFill>
              </a:rPr>
              <a:t>3.</a:t>
            </a:r>
            <a:r>
              <a:rPr lang="ru-RU" dirty="0" smtClean="0"/>
              <a:t> 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b="1" dirty="0" smtClean="0"/>
              <a:t>4.</a:t>
            </a:r>
            <a:r>
              <a:rPr lang="ru-RU" dirty="0" smtClean="0"/>
              <a:t> </a:t>
            </a: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2051050" y="1412875"/>
            <a:ext cx="648176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</a:rPr>
              <a:t>6   4   8   2   10   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</a:rPr>
              <a:t>12  </a:t>
            </a:r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2051050" y="2636838"/>
            <a:ext cx="63373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Times New Roman" pitchFamily="18" charset="0"/>
              </a:rPr>
              <a:t>2   4   6   1   8   12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2000232" y="3786190"/>
            <a:ext cx="626586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1  7  9  5   3  9  11  15  13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2124075" y="5013325"/>
            <a:ext cx="611981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Times New Roman" pitchFamily="18" charset="0"/>
              </a:rPr>
              <a:t>8   6   14   16   5   10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</a:rPr>
              <a:t>ВЫБЕРИ ВЕРНОЕ РЕШЕНИЕ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075612" cy="47847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ru-RU" sz="2400" b="1" dirty="0" smtClean="0"/>
          </a:p>
          <a:p>
            <a:pPr marL="609600" indent="-609600" eaLnBrk="1" hangingPunct="1">
              <a:buFontTx/>
              <a:buNone/>
            </a:pPr>
            <a:r>
              <a:rPr lang="ru-RU" sz="2400" b="1" dirty="0" smtClean="0"/>
              <a:t>У белой наседки 5 цыплят , а у пёстрой – на 3 цыплёнка больше . Сколько цыплят у пёстрой наседки 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>
                <a:latin typeface="Times New Roman" pitchFamily="18" charset="0"/>
              </a:rPr>
              <a:t>10 - 5=5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3600" b="1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>
                <a:latin typeface="Times New Roman" pitchFamily="18" charset="0"/>
              </a:rPr>
              <a:t>5 + 3 = 8</a:t>
            </a:r>
          </a:p>
          <a:p>
            <a:pPr marL="609600" indent="-609600" eaLnBrk="1" hangingPunct="1">
              <a:buFontTx/>
              <a:buNone/>
            </a:pPr>
            <a:endParaRPr lang="ru-RU" sz="3600" b="1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</a:rPr>
              <a:t>3.   10+5=15</a:t>
            </a:r>
          </a:p>
          <a:p>
            <a:pPr marL="609600" indent="-609600" eaLnBrk="1" hangingPunct="1">
              <a:buFontTx/>
              <a:buNone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</a:rPr>
              <a:t> ВЕРНОЕ РЕШЕНИЕ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075612" cy="47847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2400" b="1" dirty="0" smtClean="0"/>
              <a:t>У белой наседки 5 цыплят , а у пёстрой – на 3 цыплёнка больше . Сколько цыплят у пёстрой наседки ?</a:t>
            </a:r>
          </a:p>
          <a:p>
            <a:pPr marL="609600" indent="-609600" eaLnBrk="1" hangingPunct="1">
              <a:buFontTx/>
              <a:buNone/>
            </a:pPr>
            <a:endParaRPr lang="ru-RU" sz="2400" b="1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>
                <a:latin typeface="Times New Roman" pitchFamily="18" charset="0"/>
              </a:rPr>
              <a:t>10 - 5=5</a:t>
            </a:r>
          </a:p>
          <a:p>
            <a:pPr marL="609600" indent="-609600" eaLnBrk="1" hangingPunct="1">
              <a:buFontTx/>
              <a:buNone/>
            </a:pPr>
            <a:endParaRPr lang="ru-RU" sz="3600" b="1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</a:rPr>
              <a:t>2.  5 + 3 + 8</a:t>
            </a:r>
          </a:p>
          <a:p>
            <a:pPr marL="609600" indent="-609600" eaLnBrk="1" hangingPunct="1">
              <a:buFontTx/>
              <a:buNone/>
            </a:pPr>
            <a:endParaRPr lang="ru-RU" sz="3600" b="1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</a:rPr>
              <a:t>3.   10+5=15</a:t>
            </a:r>
          </a:p>
          <a:p>
            <a:pPr marL="609600" indent="-609600" eaLnBrk="1" hangingPunct="1">
              <a:buFontTx/>
              <a:buNone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</a:rPr>
              <a:t>НАЙДИ ПРЯМОУГОЛЬНИК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268538" y="1700213"/>
            <a:ext cx="914400" cy="914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6300788" y="2781300"/>
            <a:ext cx="1922462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2987675" y="3789363"/>
            <a:ext cx="1562100" cy="15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619250" y="2133600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2.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2608263" y="42402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1.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5651500" y="32019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567</Words>
  <Application>Microsoft Office PowerPoint</Application>
  <PresentationFormat>Экран (4:3)</PresentationFormat>
  <Paragraphs>232</Paragraphs>
  <Slides>55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Слайд 1</vt:lpstr>
      <vt:lpstr>Слайд 2</vt:lpstr>
      <vt:lpstr>НАЙДИ ОШИБКУ</vt:lpstr>
      <vt:lpstr> ОШИБКА</vt:lpstr>
      <vt:lpstr>Нечётные числа</vt:lpstr>
      <vt:lpstr>Нечётные чила</vt:lpstr>
      <vt:lpstr>ВЫБЕРИ ВЕРНОЕ РЕШЕНИЕ</vt:lpstr>
      <vt:lpstr> ВЕРНОЕ РЕШЕНИЕ</vt:lpstr>
      <vt:lpstr>НАЙДИ ПРЯМОУГОЛЬНИК</vt:lpstr>
      <vt:lpstr> ПРЯМОУГОЛЬНИК</vt:lpstr>
      <vt:lpstr>РЕШИ ПРИМЕР</vt:lpstr>
      <vt:lpstr>ОТВЕТ</vt:lpstr>
      <vt:lpstr>Слайд 13</vt:lpstr>
      <vt:lpstr>ВСЕ ЗВУКИ ГЛАСНЫЕ</vt:lpstr>
      <vt:lpstr>ОШИБКА</vt:lpstr>
      <vt:lpstr>ВСЕ ЗВУКИ СОГЛАСНЫЕ</vt:lpstr>
      <vt:lpstr>ОШИБКА</vt:lpstr>
      <vt:lpstr>ВСЕ СЛОВА ОДНОСЛОЖНЫЕ</vt:lpstr>
      <vt:lpstr> ОШИБКА</vt:lpstr>
      <vt:lpstr>ВО ВСЕХ СЛОВАХ   2 СЛОГА</vt:lpstr>
      <vt:lpstr>ОШИБКА</vt:lpstr>
      <vt:lpstr>ВСЕ СОГЛАСНЫЕ ТВЁРДЫЕ</vt:lpstr>
      <vt:lpstr>ОШИБКА</vt:lpstr>
      <vt:lpstr>Слайд 24</vt:lpstr>
      <vt:lpstr>ХВОЙНЫЕ ДЕРЕВЬЯ</vt:lpstr>
      <vt:lpstr>ОШИБКА</vt:lpstr>
      <vt:lpstr>ЗИМОСПЯЩИЕ ЖИВОТНЫЕ</vt:lpstr>
      <vt:lpstr>ОШИБКА</vt:lpstr>
      <vt:lpstr>ДОМАШНИЕ ЖИВОТНЫЕ</vt:lpstr>
      <vt:lpstr>ОШИБКА</vt:lpstr>
      <vt:lpstr>Игра в слова</vt:lpstr>
      <vt:lpstr>Слайд 32</vt:lpstr>
      <vt:lpstr>Найди лишнее</vt:lpstr>
      <vt:lpstr>Найди ошибку</vt:lpstr>
      <vt:lpstr>Шипящие согласные</vt:lpstr>
      <vt:lpstr>Это имя существительное?</vt:lpstr>
      <vt:lpstr>Глухие согласные</vt:lpstr>
      <vt:lpstr>Слайд 38</vt:lpstr>
      <vt:lpstr>Слайд 39</vt:lpstr>
      <vt:lpstr>Найди лишнее</vt:lpstr>
      <vt:lpstr>Это прямоугольники</vt:lpstr>
      <vt:lpstr>Найди ошибку</vt:lpstr>
      <vt:lpstr>Найди лишнее</vt:lpstr>
      <vt:lpstr>Кто быстрее</vt:lpstr>
      <vt:lpstr>Слайд 45</vt:lpstr>
      <vt:lpstr>Слайд 46</vt:lpstr>
      <vt:lpstr>Неживая природа?</vt:lpstr>
      <vt:lpstr>Слайд 48</vt:lpstr>
      <vt:lpstr>Четвёртый тур</vt:lpstr>
      <vt:lpstr>Продолжи пословицу</vt:lpstr>
      <vt:lpstr>Слайд 51</vt:lpstr>
      <vt:lpstr>Составь самое длинное слово</vt:lpstr>
      <vt:lpstr>Слайд 53</vt:lpstr>
      <vt:lpstr>ДУЭЛЬ НА СЛОВАХ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54</cp:revision>
  <dcterms:created xsi:type="dcterms:W3CDTF">2010-05-02T10:18:58Z</dcterms:created>
  <dcterms:modified xsi:type="dcterms:W3CDTF">2013-12-21T11:48:40Z</dcterms:modified>
</cp:coreProperties>
</file>