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2" r:id="rId2"/>
    <p:sldId id="305" r:id="rId3"/>
    <p:sldId id="303" r:id="rId4"/>
    <p:sldId id="304" r:id="rId5"/>
    <p:sldId id="256" r:id="rId6"/>
    <p:sldId id="257" r:id="rId7"/>
    <p:sldId id="258" r:id="rId8"/>
    <p:sldId id="259" r:id="rId9"/>
    <p:sldId id="260" r:id="rId10"/>
    <p:sldId id="265" r:id="rId11"/>
    <p:sldId id="261" r:id="rId12"/>
    <p:sldId id="266" r:id="rId13"/>
    <p:sldId id="262" r:id="rId14"/>
    <p:sldId id="263" r:id="rId15"/>
    <p:sldId id="264" r:id="rId16"/>
    <p:sldId id="270" r:id="rId17"/>
    <p:sldId id="267" r:id="rId18"/>
    <p:sldId id="268" r:id="rId19"/>
    <p:sldId id="269" r:id="rId20"/>
    <p:sldId id="271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90" r:id="rId35"/>
    <p:sldId id="291" r:id="rId36"/>
    <p:sldId id="293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6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http://www.mykiev.kiev.ua/image/kolobok_3.jpg" TargetMode="External"/><Relationship Id="rId7" Type="http://schemas.openxmlformats.org/officeDocument/2006/relationships/image" Target="http://900igr.net/datas/skazki-i-igry/Kolobok-2.files/0010-010-Kolobok-sel-lise-na-nosik-a-lisa-ego-ap-i-sela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http://dreamworlds.ru/uploads/posts/2010-05/1275317867_ko1231709095389818_3.jpg" TargetMode="External"/><Relationship Id="rId4" Type="http://schemas.openxmlformats.org/officeDocument/2006/relationships/image" Target="../media/image7.jpeg"/><Relationship Id="rId9" Type="http://schemas.openxmlformats.org/officeDocument/2006/relationships/image" Target="http://img-fotki.yandex.ru/get/5410/89635038.621/0_6fcab_3b49a553_L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9"/>
            <a:ext cx="7815290" cy="23574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Ознакомление с семантикой предлогов и их синтаксической ролью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4286256"/>
            <a:ext cx="3357586" cy="207170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Выполнила:  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Батюшева О.А.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5300" name="Picture 4" descr="http://jili-bili.ru/files/labirint/big/5886301labkimt12279058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4686"/>
            <a:ext cx="4857784" cy="3317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214446"/>
          </a:xfrm>
        </p:spPr>
        <p:txBody>
          <a:bodyPr>
            <a:normAutofit/>
          </a:bodyPr>
          <a:lstStyle/>
          <a:p>
            <a:r>
              <a:rPr lang="ru-RU" dirty="0" smtClean="0"/>
              <a:t>Приёмы работы над правописанием предлогов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643050"/>
            <a:ext cx="8183880" cy="4286280"/>
          </a:xfrm>
        </p:spPr>
        <p:txBody>
          <a:bodyPr>
            <a:normAutofit/>
          </a:bodyPr>
          <a:lstStyle/>
          <a:p>
            <a:r>
              <a:rPr lang="ru-RU" dirty="0" smtClean="0"/>
              <a:t> подсчет количества слов в предложении с акцентированием внимания учащихся на предлоге</a:t>
            </a:r>
          </a:p>
          <a:p>
            <a:r>
              <a:rPr lang="ru-RU" dirty="0" smtClean="0"/>
              <a:t>выяснение начальной формы слова, употребленного в предложении с предлогом</a:t>
            </a:r>
          </a:p>
          <a:p>
            <a:r>
              <a:rPr lang="ru-RU" dirty="0" smtClean="0"/>
              <a:t> вставка слова между предлогом и существительным и некоторые другие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Коррекционно-педагогическая работа.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28736"/>
            <a:ext cx="8183880" cy="3289568"/>
          </a:xfrm>
        </p:spPr>
        <p:txBody>
          <a:bodyPr>
            <a:normAutofit/>
          </a:bodyPr>
          <a:lstStyle/>
          <a:p>
            <a:r>
              <a:rPr lang="ru-RU" dirty="0" smtClean="0"/>
              <a:t>Отработка предметного значения предлога с опорой на образец.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IMG_27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14611" y="2428868"/>
            <a:ext cx="3723867" cy="357230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642910" y="928670"/>
            <a:ext cx="2071702" cy="2071702"/>
          </a:xfrm>
          <a:prstGeom prst="cube">
            <a:avLst/>
          </a:prstGeom>
          <a:solidFill>
            <a:srgbClr val="C00000"/>
          </a:solidFill>
          <a:ln>
            <a:solidFill>
              <a:srgbClr val="0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5715008" y="1071547"/>
            <a:ext cx="2000264" cy="2000263"/>
          </a:xfrm>
          <a:prstGeom prst="cube">
            <a:avLst/>
          </a:prstGeom>
          <a:solidFill>
            <a:srgbClr val="C00000"/>
          </a:solidFill>
          <a:ln>
            <a:solidFill>
              <a:srgbClr val="0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571472" y="3929067"/>
            <a:ext cx="2143140" cy="2214578"/>
          </a:xfrm>
          <a:prstGeom prst="cube">
            <a:avLst/>
          </a:prstGeom>
          <a:solidFill>
            <a:srgbClr val="C00000"/>
          </a:solidFill>
          <a:ln>
            <a:solidFill>
              <a:srgbClr val="0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072857" y="5001419"/>
            <a:ext cx="171450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Куб 7"/>
          <p:cNvSpPr/>
          <p:nvPr/>
        </p:nvSpPr>
        <p:spPr>
          <a:xfrm>
            <a:off x="5357813" y="4143375"/>
            <a:ext cx="2214562" cy="2286000"/>
          </a:xfrm>
          <a:prstGeom prst="cub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929313" y="5857875"/>
            <a:ext cx="164306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357813" y="5857875"/>
            <a:ext cx="571500" cy="571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Улыбающееся лицо 10"/>
          <p:cNvSpPr/>
          <p:nvPr/>
        </p:nvSpPr>
        <p:spPr>
          <a:xfrm>
            <a:off x="969818" y="642918"/>
            <a:ext cx="673224" cy="642942"/>
          </a:xfrm>
          <a:prstGeom prst="smileyFac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2786050" y="571481"/>
            <a:ext cx="6429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2"/>
                </a:solidFill>
                <a:latin typeface="Times New Roman" pitchFamily="18" charset="0"/>
              </a:rPr>
              <a:t>на</a:t>
            </a:r>
          </a:p>
        </p:txBody>
      </p:sp>
      <p:sp>
        <p:nvSpPr>
          <p:cNvPr id="13" name="Улыбающееся лицо 12"/>
          <p:cNvSpPr/>
          <p:nvPr/>
        </p:nvSpPr>
        <p:spPr>
          <a:xfrm>
            <a:off x="2643174" y="5072074"/>
            <a:ext cx="785818" cy="785818"/>
          </a:xfrm>
          <a:prstGeom prst="smileyFac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28861" y="4239102"/>
            <a:ext cx="2515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</a:rPr>
              <a:t>около</a:t>
            </a:r>
            <a:endParaRPr lang="ru-RU" sz="3600" dirty="0"/>
          </a:p>
        </p:txBody>
      </p:sp>
      <p:sp>
        <p:nvSpPr>
          <p:cNvPr id="15" name="Улыбающееся лицо 14"/>
          <p:cNvSpPr/>
          <p:nvPr/>
        </p:nvSpPr>
        <p:spPr>
          <a:xfrm>
            <a:off x="6215074" y="3143248"/>
            <a:ext cx="785818" cy="642942"/>
          </a:xfrm>
          <a:prstGeom prst="smileyFac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715272" y="2667466"/>
            <a:ext cx="1071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</a:rPr>
              <a:t>под</a:t>
            </a:r>
            <a:endParaRPr lang="ru-RU" sz="3600" dirty="0">
              <a:latin typeface="Times New Roman" pitchFamily="18" charset="0"/>
            </a:endParaRPr>
          </a:p>
        </p:txBody>
      </p:sp>
      <p:sp>
        <p:nvSpPr>
          <p:cNvPr id="17" name="Улыбающееся лицо 16"/>
          <p:cNvSpPr/>
          <p:nvPr/>
        </p:nvSpPr>
        <p:spPr>
          <a:xfrm>
            <a:off x="6143636" y="5143512"/>
            <a:ext cx="642942" cy="628648"/>
          </a:xfrm>
          <a:prstGeom prst="smileyFac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929586" y="4721662"/>
            <a:ext cx="57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Book Antiqua" pitchFamily="18" charset="0"/>
              </a:rPr>
              <a:t>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Коррекционно-педагогическая работа.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14488"/>
            <a:ext cx="8183880" cy="4214842"/>
          </a:xfrm>
        </p:spPr>
        <p:txBody>
          <a:bodyPr>
            <a:normAutofit/>
          </a:bodyPr>
          <a:lstStyle/>
          <a:p>
            <a:r>
              <a:rPr lang="ru-RU" dirty="0" smtClean="0"/>
              <a:t>Анализ словесного состава фразы  (используем предложения с предлогами). Сравнить предлоги по значению.</a:t>
            </a:r>
            <a:endParaRPr lang="en-US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Самолёт летит над землёй.</a:t>
            </a:r>
          </a:p>
          <a:p>
            <a:pPr>
              <a:buNone/>
            </a:pPr>
            <a:r>
              <a:rPr lang="ru-RU" dirty="0" smtClean="0"/>
              <a:t>     Дети сидят под деревом.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Коррекционно-педагогическая работа.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85926"/>
            <a:ext cx="8183880" cy="41434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Вставьте в предложения пропущенные слова. Запишите только эти слова.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  <a:buNone/>
            </a:pPr>
            <a:r>
              <a:rPr lang="ru-RU" b="1" dirty="0" smtClean="0"/>
              <a:t>Образец: </a:t>
            </a:r>
            <a:r>
              <a:rPr lang="ru-RU" dirty="0" smtClean="0"/>
              <a:t>Поздравляю с Днем рождения!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Поступаю…  работу.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Я ухаживаю … мамой.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Ждем …  вас письмо.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 Буду там … субботы.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Коррекционно-педагогическая работа.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71612"/>
            <a:ext cx="8183880" cy="4214842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Спиши, вставляя противоположные по значению предлоги.</a:t>
            </a:r>
          </a:p>
          <a:p>
            <a:pPr>
              <a:buNone/>
            </a:pPr>
            <a:r>
              <a:rPr lang="ru-RU" dirty="0" smtClean="0"/>
              <a:t>    Образец: писать </a:t>
            </a:r>
            <a:r>
              <a:rPr lang="ru-RU" b="1" dirty="0" smtClean="0"/>
              <a:t>без</a:t>
            </a:r>
            <a:r>
              <a:rPr lang="ru-RU" dirty="0" smtClean="0"/>
              <a:t> ошибок – писать </a:t>
            </a:r>
            <a:r>
              <a:rPr lang="ru-RU" b="1" dirty="0" smtClean="0"/>
              <a:t>с</a:t>
            </a:r>
            <a:r>
              <a:rPr lang="ru-RU" dirty="0" smtClean="0"/>
              <a:t> ошибками.</a:t>
            </a:r>
          </a:p>
          <a:p>
            <a:endParaRPr lang="ru-RU" dirty="0" smtClean="0"/>
          </a:p>
          <a:p>
            <a:r>
              <a:rPr lang="ru-RU" dirty="0" smtClean="0"/>
              <a:t>Лететь</a:t>
            </a:r>
            <a:r>
              <a:rPr lang="ru-RU" b="1" dirty="0" smtClean="0"/>
              <a:t> под</a:t>
            </a:r>
            <a:r>
              <a:rPr lang="ru-RU" dirty="0" smtClean="0"/>
              <a:t> мостом – пролететь … мостом.</a:t>
            </a:r>
          </a:p>
          <a:p>
            <a:r>
              <a:rPr lang="ru-RU" dirty="0" smtClean="0"/>
              <a:t>Войти </a:t>
            </a:r>
            <a:r>
              <a:rPr lang="ru-RU" b="1" dirty="0" smtClean="0"/>
              <a:t>в</a:t>
            </a:r>
            <a:r>
              <a:rPr lang="ru-RU" dirty="0" smtClean="0"/>
              <a:t> дом – выйти … дома.</a:t>
            </a:r>
          </a:p>
          <a:p>
            <a:r>
              <a:rPr lang="ru-RU" dirty="0" smtClean="0"/>
              <a:t>Доехать</a:t>
            </a:r>
            <a:r>
              <a:rPr lang="ru-RU" b="1" dirty="0" smtClean="0"/>
              <a:t> до</a:t>
            </a:r>
            <a:r>
              <a:rPr lang="ru-RU" dirty="0" smtClean="0"/>
              <a:t> города – отъехать … станции.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Коррекционно-педагогическая работа.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71612"/>
            <a:ext cx="8183880" cy="4286280"/>
          </a:xfrm>
        </p:spPr>
        <p:txBody>
          <a:bodyPr>
            <a:normAutofit/>
          </a:bodyPr>
          <a:lstStyle/>
          <a:p>
            <a:r>
              <a:rPr lang="ru-RU" dirty="0" smtClean="0"/>
              <a:t>Графический диктант.</a:t>
            </a:r>
          </a:p>
          <a:p>
            <a:pPr>
              <a:buNone/>
            </a:pPr>
            <a:r>
              <a:rPr lang="ru-RU" dirty="0" smtClean="0"/>
              <a:t> Образец: Птица жила у нас в комнате в клетке. _ _ ۷ _ ۷_ ۷ _.</a:t>
            </a:r>
          </a:p>
          <a:p>
            <a:pPr>
              <a:buNone/>
            </a:pPr>
            <a:r>
              <a:rPr lang="ru-RU" dirty="0" smtClean="0"/>
              <a:t>		</a:t>
            </a:r>
          </a:p>
          <a:p>
            <a:r>
              <a:rPr lang="ru-RU" dirty="0" smtClean="0"/>
              <a:t>Ласточки с юга вернулись  на север. В углу за шкафом жил щенок. Пчелы летают с яблони на яблоню. В селе за рекою потух огонек.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Коррекционно-педагогическая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28736"/>
            <a:ext cx="8183880" cy="32895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Подобрать все возможные предлоги. Предложения записать, выделить окончания.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Образец: Папа спешит … (работа). – Папа спешит на работу.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Машина остановилась …(школа).</a:t>
            </a:r>
          </a:p>
          <a:p>
            <a:r>
              <a:rPr lang="ru-RU" dirty="0" smtClean="0"/>
              <a:t>Карандаш лежит …(стол).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Коррекционно-педагогическая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71612"/>
            <a:ext cx="8183880" cy="42862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Исправь ошибки и запиши предложения.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Образец: Дед в печи, дрова на печи. (Дед на печи, дрова в печи.)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 столе сапожки, под столом лепешки.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Овечки в речке, караси у речки.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Под столом портрет, над столом табурет.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Коррекционно-педагогическая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71612"/>
            <a:ext cx="8183880" cy="4429156"/>
          </a:xfrm>
        </p:spPr>
        <p:txBody>
          <a:bodyPr>
            <a:normAutofit/>
          </a:bodyPr>
          <a:lstStyle/>
          <a:p>
            <a:r>
              <a:rPr lang="ru-RU" dirty="0" smtClean="0"/>
              <a:t>Из данных слов составьте предложения. Назовите предлоги.</a:t>
            </a:r>
          </a:p>
          <a:p>
            <a:endParaRPr lang="ru-RU" dirty="0" smtClean="0"/>
          </a:p>
          <a:p>
            <a:r>
              <a:rPr lang="ru-RU" dirty="0" smtClean="0"/>
              <a:t>Листья, облетели, деревьев, с.</a:t>
            </a:r>
          </a:p>
          <a:p>
            <a:r>
              <a:rPr lang="ru-RU" dirty="0" smtClean="0"/>
              <a:t>В, замерзла, речке, вода.</a:t>
            </a:r>
          </a:p>
          <a:p>
            <a:r>
              <a:rPr lang="ru-RU" dirty="0" smtClean="0"/>
              <a:t>Дети, букеты, из, делают, листьев.</a:t>
            </a:r>
          </a:p>
          <a:p>
            <a:r>
              <a:rPr lang="ru-RU" dirty="0" smtClean="0"/>
              <a:t>Синичка, людям, к, прилетела.</a:t>
            </a:r>
          </a:p>
          <a:p>
            <a:r>
              <a:rPr lang="ru-RU" dirty="0" smtClean="0"/>
              <a:t>Дрожат, зверюшки, холода, от.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Предлог</a:t>
            </a:r>
            <a:r>
              <a:rPr lang="ru-RU" dirty="0" smtClean="0"/>
              <a:t> – это служебная часть речи, которая выражает зависимость существительных, числительных и местоимений от других слов в словосочетаниях и предложениях.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Абсолютно точно также как и окончания самостоятельных слов, предлоги служат для связи слов в словосочетаниях и предложениях.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1000132"/>
          </a:xfrm>
        </p:spPr>
        <p:txBody>
          <a:bodyPr/>
          <a:lstStyle/>
          <a:p>
            <a:r>
              <a:rPr lang="ru-RU" dirty="0" smtClean="0"/>
              <a:t>Конспект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71612"/>
            <a:ext cx="8183880" cy="43577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Тема урока:</a:t>
            </a:r>
            <a:r>
              <a:rPr lang="ru-RU" dirty="0" smtClean="0"/>
              <a:t> </a:t>
            </a:r>
            <a:r>
              <a:rPr lang="ru-RU" b="1" dirty="0" smtClean="0"/>
              <a:t>«Правописание предлогов».</a:t>
            </a:r>
            <a:endParaRPr lang="ru-RU" dirty="0" smtClean="0"/>
          </a:p>
          <a:p>
            <a:r>
              <a:rPr lang="ru-RU" dirty="0" smtClean="0"/>
              <a:t>Учебник для 4 класса специальных (коррекционных) образовательных учреждений </a:t>
            </a:r>
            <a:r>
              <a:rPr lang="en-US" dirty="0" smtClean="0"/>
              <a:t>VIII</a:t>
            </a:r>
            <a:r>
              <a:rPr lang="ru-RU" dirty="0" smtClean="0"/>
              <a:t> вида.  </a:t>
            </a:r>
            <a:r>
              <a:rPr lang="ru-RU" i="1" dirty="0" smtClean="0"/>
              <a:t>Авторы - составители А.К. Аксенова, М.Г. </a:t>
            </a:r>
            <a:r>
              <a:rPr lang="ru-RU" i="1" dirty="0" err="1" smtClean="0"/>
              <a:t>Галунчикова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dirty="0" smtClean="0">
                <a:solidFill>
                  <a:schemeClr val="tx2"/>
                </a:solidFill>
              </a:rPr>
              <a:t>Урок с использованием  </a:t>
            </a:r>
            <a:r>
              <a:rPr lang="ru-RU" dirty="0" err="1" smtClean="0">
                <a:solidFill>
                  <a:schemeClr val="tx2"/>
                </a:solidFill>
              </a:rPr>
              <a:t>здоровьесберегающей</a:t>
            </a:r>
            <a:r>
              <a:rPr lang="ru-RU" dirty="0" smtClean="0">
                <a:solidFill>
                  <a:schemeClr val="tx2"/>
                </a:solidFill>
              </a:rPr>
              <a:t>  технологии обучения.</a:t>
            </a:r>
          </a:p>
          <a:p>
            <a:r>
              <a:rPr lang="ru-RU" dirty="0" smtClean="0"/>
              <a:t>Тип урока: закрепление знаний.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071570"/>
          </a:xfrm>
        </p:spPr>
        <p:txBody>
          <a:bodyPr/>
          <a:lstStyle/>
          <a:p>
            <a:r>
              <a:rPr lang="ru-RU" dirty="0" smtClean="0"/>
              <a:t>Задачи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00174"/>
            <a:ext cx="8183880" cy="4429156"/>
          </a:xfrm>
        </p:spPr>
        <p:txBody>
          <a:bodyPr>
            <a:normAutofit fontScale="92500"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Образовательные</a:t>
            </a:r>
            <a:r>
              <a:rPr lang="ru-RU" sz="4000" dirty="0" smtClean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формировать навык грамотного письма слов и предложений с предлогами;</a:t>
            </a:r>
            <a:br>
              <a:rPr lang="ru-RU" dirty="0" smtClean="0"/>
            </a:br>
            <a:r>
              <a:rPr lang="ru-RU" dirty="0" smtClean="0"/>
              <a:t>выделять предлоги в потоке речи на слух;</a:t>
            </a:r>
            <a:br>
              <a:rPr lang="ru-RU" dirty="0" smtClean="0"/>
            </a:br>
            <a:r>
              <a:rPr lang="ru-RU" dirty="0" smtClean="0"/>
              <a:t>формировать навыки предложного управления;</a:t>
            </a:r>
            <a:br>
              <a:rPr lang="ru-RU" dirty="0" smtClean="0"/>
            </a:br>
            <a:r>
              <a:rPr lang="ru-RU" dirty="0" smtClean="0"/>
              <a:t>закреплять навыки о многозначных словах;</a:t>
            </a:r>
            <a:br>
              <a:rPr lang="ru-RU" dirty="0" smtClean="0"/>
            </a:br>
            <a:r>
              <a:rPr lang="ru-RU" dirty="0" smtClean="0"/>
              <a:t>формировать знания о семантическом (смысловом) значении предлогов (с, из).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92869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Коррекционно-развивающие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28736"/>
            <a:ext cx="8183880" cy="4500594"/>
          </a:xfrm>
        </p:spPr>
        <p:txBody>
          <a:bodyPr>
            <a:normAutofit/>
          </a:bodyPr>
          <a:lstStyle/>
          <a:p>
            <a:r>
              <a:rPr lang="ru-RU" dirty="0" smtClean="0"/>
              <a:t>Коррекционно-развивающие:</a:t>
            </a:r>
          </a:p>
          <a:p>
            <a:pPr lvl="0"/>
            <a:r>
              <a:rPr lang="ru-RU" dirty="0" smtClean="0"/>
              <a:t>развивать устную и письменную речь, фонетический слух, орфографическую зоркость</a:t>
            </a:r>
          </a:p>
          <a:p>
            <a:pPr lvl="0"/>
            <a:r>
              <a:rPr lang="ru-RU" dirty="0" smtClean="0"/>
              <a:t>умение выполнять вербальные (словесные) инструкции;</a:t>
            </a:r>
          </a:p>
          <a:p>
            <a:pPr lvl="0"/>
            <a:r>
              <a:rPr lang="ru-RU" dirty="0" smtClean="0"/>
              <a:t>коррекция зрительной памяти и внимания (использование плакатов)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000132"/>
          </a:xfrm>
        </p:spPr>
        <p:txBody>
          <a:bodyPr/>
          <a:lstStyle/>
          <a:p>
            <a:pPr algn="l"/>
            <a:r>
              <a:rPr lang="ru-RU" dirty="0" err="1" smtClean="0">
                <a:solidFill>
                  <a:schemeClr val="accent1"/>
                </a:solidFill>
              </a:rPr>
              <a:t>Здоровьесберегающие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00174"/>
            <a:ext cx="8183880" cy="4429156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tx2"/>
                </a:solidFill>
              </a:rPr>
              <a:t>закреплять навык правильной посадки при письме;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</a:rPr>
              <a:t>развивать мелкую моторику кисти;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</a:rPr>
              <a:t>проводить зрительную гимнастику;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</a:rPr>
              <a:t>закреплять навыки правильного питания;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</a:rPr>
              <a:t>формировать правильное отношение к своему здоровью.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785818"/>
          </a:xfrm>
        </p:spPr>
        <p:txBody>
          <a:bodyPr/>
          <a:lstStyle/>
          <a:p>
            <a:pPr algn="l"/>
            <a:r>
              <a:rPr lang="ru-RU" dirty="0" smtClean="0"/>
              <a:t>Воспитательные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28736"/>
            <a:ext cx="8183880" cy="4429156"/>
          </a:xfrm>
        </p:spPr>
        <p:txBody>
          <a:bodyPr/>
          <a:lstStyle/>
          <a:p>
            <a:pPr lvl="0"/>
            <a:r>
              <a:rPr lang="ru-RU" dirty="0" smtClean="0"/>
              <a:t>воспитывать коммуникативную культуру учащихся;</a:t>
            </a:r>
          </a:p>
          <a:p>
            <a:pPr lvl="0"/>
            <a:r>
              <a:rPr lang="ru-RU" dirty="0" smtClean="0"/>
              <a:t>воспитывать аккуратность, усидчивость;</a:t>
            </a:r>
          </a:p>
          <a:p>
            <a:pPr lvl="0"/>
            <a:r>
              <a:rPr lang="ru-RU" dirty="0" smtClean="0"/>
              <a:t>формировать интерес к изучению русского языка.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857256"/>
          </a:xfrm>
        </p:spPr>
        <p:txBody>
          <a:bodyPr/>
          <a:lstStyle/>
          <a:p>
            <a:pPr algn="l"/>
            <a:r>
              <a:rPr lang="ru-RU" dirty="0" smtClean="0"/>
              <a:t>Оборудование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00174"/>
            <a:ext cx="8183880" cy="4357718"/>
          </a:xfrm>
        </p:spPr>
        <p:txBody>
          <a:bodyPr/>
          <a:lstStyle/>
          <a:p>
            <a:pPr lvl="0"/>
            <a:r>
              <a:rPr lang="ru-RU" dirty="0" smtClean="0"/>
              <a:t>карточки-опоры для </a:t>
            </a:r>
            <a:r>
              <a:rPr lang="ru-RU" dirty="0" err="1" smtClean="0"/>
              <a:t>синквейна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изображения сказочных героев;</a:t>
            </a:r>
          </a:p>
          <a:p>
            <a:pPr lvl="0"/>
            <a:r>
              <a:rPr lang="ru-RU" dirty="0" smtClean="0"/>
              <a:t>карточки (колобок) – рефлексия (оценка собственной деятельности;</a:t>
            </a:r>
          </a:p>
          <a:p>
            <a:pPr lvl="0"/>
            <a:r>
              <a:rPr lang="ru-RU" dirty="0" smtClean="0"/>
              <a:t>разрезные карточки словарных слов.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1000132"/>
          </a:xfrm>
        </p:spPr>
        <p:txBody>
          <a:bodyPr/>
          <a:lstStyle/>
          <a:p>
            <a:pPr algn="l"/>
            <a:r>
              <a:rPr lang="ru-RU" dirty="0" smtClean="0"/>
              <a:t>Ожидаемый результат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71612"/>
            <a:ext cx="8183880" cy="4286280"/>
          </a:xfrm>
        </p:spPr>
        <p:txBody>
          <a:bodyPr/>
          <a:lstStyle/>
          <a:p>
            <a:pPr lvl="0"/>
            <a:r>
              <a:rPr lang="ru-RU" dirty="0" smtClean="0"/>
              <a:t>расширение знаний о предлоге; </a:t>
            </a:r>
          </a:p>
          <a:p>
            <a:pPr lvl="0"/>
            <a:r>
              <a:rPr lang="ru-RU" dirty="0" smtClean="0"/>
              <a:t>отработка умения написания предлогов со словами; </a:t>
            </a:r>
          </a:p>
          <a:p>
            <a:pPr lvl="0"/>
            <a:r>
              <a:rPr lang="ru-RU" dirty="0" smtClean="0"/>
              <a:t>оценка собственной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857256"/>
          </a:xfrm>
        </p:spPr>
        <p:txBody>
          <a:bodyPr/>
          <a:lstStyle/>
          <a:p>
            <a:pPr algn="l"/>
            <a:r>
              <a:rPr lang="en-US" dirty="0" smtClean="0"/>
              <a:t>I </a:t>
            </a:r>
            <a:r>
              <a:rPr lang="ru-RU" dirty="0" smtClean="0"/>
              <a:t>Орг. момент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28736"/>
            <a:ext cx="8183880" cy="3289568"/>
          </a:xfrm>
        </p:spPr>
        <p:txBody>
          <a:bodyPr/>
          <a:lstStyle/>
          <a:p>
            <a:r>
              <a:rPr lang="ru-RU" i="1" dirty="0" smtClean="0">
                <a:solidFill>
                  <a:schemeClr val="tx2"/>
                </a:solidFill>
              </a:rPr>
              <a:t>Вот уже звенит звонок, 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i="1" dirty="0" smtClean="0">
                <a:solidFill>
                  <a:schemeClr val="tx2"/>
                </a:solidFill>
              </a:rPr>
              <a:t>Начинается урок,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i="1" dirty="0" smtClean="0">
                <a:solidFill>
                  <a:schemeClr val="tx2"/>
                </a:solidFill>
              </a:rPr>
              <a:t>Ровно, правильно сиди,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i="1" dirty="0" smtClean="0">
                <a:solidFill>
                  <a:schemeClr val="tx2"/>
                </a:solidFill>
              </a:rPr>
              <a:t>Всё ль готово погляди,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i="1" dirty="0" smtClean="0">
                <a:solidFill>
                  <a:schemeClr val="tx2"/>
                </a:solidFill>
              </a:rPr>
              <a:t>Ножки правильно поставь,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i="1" dirty="0" smtClean="0">
                <a:solidFill>
                  <a:schemeClr val="tx2"/>
                </a:solidFill>
              </a:rPr>
              <a:t>Разговоры все оставь.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16386" name="Picture 2" descr="http://im0-tub-ru.yandex.net/i?id=118224485-24-73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357430"/>
            <a:ext cx="2734647" cy="3179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92869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II </a:t>
            </a:r>
            <a:r>
              <a:rPr lang="ru-RU" dirty="0" smtClean="0"/>
              <a:t>Пальчиковая гимнастика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183880" cy="38576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400" i="1" dirty="0" smtClean="0">
                <a:solidFill>
                  <a:schemeClr val="tx2"/>
                </a:solidFill>
              </a:rPr>
              <a:t>Этот пальчик маленький – </a:t>
            </a:r>
            <a:endParaRPr lang="ru-RU" sz="3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3400" i="1" dirty="0" smtClean="0">
                <a:solidFill>
                  <a:schemeClr val="tx2"/>
                </a:solidFill>
              </a:rPr>
              <a:t>Мизинчик удаленький.</a:t>
            </a:r>
            <a:endParaRPr lang="ru-RU" sz="3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3400" i="1" dirty="0" smtClean="0">
                <a:solidFill>
                  <a:schemeClr val="tx2"/>
                </a:solidFill>
              </a:rPr>
              <a:t>Безымянный кольцо носит –</a:t>
            </a:r>
            <a:endParaRPr lang="ru-RU" sz="3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3400" i="1" dirty="0" smtClean="0">
                <a:solidFill>
                  <a:schemeClr val="tx2"/>
                </a:solidFill>
              </a:rPr>
              <a:t>Никогда его не бросит.</a:t>
            </a:r>
            <a:endParaRPr lang="ru-RU" sz="3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3400" i="1" dirty="0" smtClean="0">
                <a:solidFill>
                  <a:schemeClr val="tx2"/>
                </a:solidFill>
              </a:rPr>
              <a:t>Средний палец самый длинный – </a:t>
            </a:r>
            <a:endParaRPr lang="ru-RU" sz="3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3400" i="1" dirty="0" smtClean="0">
                <a:solidFill>
                  <a:schemeClr val="tx2"/>
                </a:solidFill>
              </a:rPr>
              <a:t>Он всегда посередине.</a:t>
            </a:r>
            <a:endParaRPr lang="ru-RU" sz="3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3400" i="1" dirty="0" smtClean="0">
                <a:solidFill>
                  <a:schemeClr val="tx2"/>
                </a:solidFill>
              </a:rPr>
              <a:t>Этот указательный –</a:t>
            </a:r>
            <a:endParaRPr lang="ru-RU" sz="3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3400" i="1" dirty="0" smtClean="0">
                <a:solidFill>
                  <a:schemeClr val="tx2"/>
                </a:solidFill>
              </a:rPr>
              <a:t>Пальчик замечательный.</a:t>
            </a:r>
            <a:endParaRPr lang="ru-RU" sz="3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3400" i="1" dirty="0" smtClean="0">
                <a:solidFill>
                  <a:schemeClr val="tx2"/>
                </a:solidFill>
              </a:rPr>
              <a:t>Большой палец хоть не длинный – </a:t>
            </a:r>
            <a:endParaRPr lang="ru-RU" sz="3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3400" i="1" dirty="0" smtClean="0">
                <a:solidFill>
                  <a:schemeClr val="tx2"/>
                </a:solidFill>
              </a:rPr>
              <a:t>Среди пальцев самый сильный.</a:t>
            </a:r>
            <a:endParaRPr lang="ru-RU" sz="3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3400" i="1" dirty="0" smtClean="0">
                <a:solidFill>
                  <a:schemeClr val="tx2"/>
                </a:solidFill>
              </a:rPr>
              <a:t>Пальчики не ссорятся – </a:t>
            </a:r>
            <a:endParaRPr lang="ru-RU" sz="3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3400" i="1" dirty="0" smtClean="0">
                <a:solidFill>
                  <a:schemeClr val="tx2"/>
                </a:solidFill>
              </a:rPr>
              <a:t>Вместе дело спорится</a:t>
            </a:r>
            <a:endParaRPr lang="ru-RU" sz="3400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15362" name="Picture 2" descr="http://detsad-kitty.ru/uploads/posts/2012-10/1350501999_foto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0315" y="2357430"/>
            <a:ext cx="3183651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l"/>
            <a:r>
              <a:rPr lang="en-US" dirty="0" smtClean="0"/>
              <a:t>III</a:t>
            </a:r>
            <a:r>
              <a:rPr lang="ru-RU" dirty="0" smtClean="0"/>
              <a:t> Число.</a:t>
            </a:r>
            <a:r>
              <a:rPr lang="en-US" dirty="0" smtClean="0"/>
              <a:t> </a:t>
            </a:r>
            <a:r>
              <a:rPr lang="ru-RU" dirty="0" smtClean="0"/>
              <a:t>Чистописание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- Запишите число, классная работа.</a:t>
            </a:r>
          </a:p>
          <a:p>
            <a:pPr>
              <a:buNone/>
            </a:pPr>
            <a:r>
              <a:rPr lang="ru-RU" sz="2000" b="1" dirty="0" smtClean="0"/>
              <a:t>17 Семнадцатое марта.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Классная работа.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- Как проверить первую безударную гласную в слове «семнадцатое»? (Семнадцать – семь.) Подчеркните все опасные места.</a:t>
            </a:r>
          </a:p>
          <a:p>
            <a:pPr>
              <a:buNone/>
            </a:pPr>
            <a:r>
              <a:rPr lang="ru-RU" sz="2000" dirty="0" smtClean="0"/>
              <a:t>– Прочитайте буквы. </a:t>
            </a:r>
          </a:p>
          <a:p>
            <a:pPr>
              <a:buNone/>
            </a:pPr>
            <a:r>
              <a:rPr lang="ru-RU" sz="2000" dirty="0" smtClean="0"/>
              <a:t> </a:t>
            </a:r>
            <a:r>
              <a:rPr lang="ru-RU" sz="2000" b="1" dirty="0" smtClean="0"/>
              <a:t>а у </a:t>
            </a:r>
            <a:r>
              <a:rPr lang="ru-RU" sz="2000" b="1" dirty="0" err="1" smtClean="0"/>
              <a:t>п</a:t>
            </a:r>
            <a:r>
              <a:rPr lang="ru-RU" sz="2000" b="1" dirty="0" smtClean="0"/>
              <a:t> ё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ъ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sz="2000" dirty="0" smtClean="0"/>
              <a:t>– Вы узнаете какую букву будем писать, если найдёте букву, которая даёт согласный, парный, глухой звук. Он сегодня нам встретиться много раз. Правильно это буква «</a:t>
            </a:r>
            <a:r>
              <a:rPr lang="ru-RU" sz="2000" dirty="0" err="1" smtClean="0"/>
              <a:t>п</a:t>
            </a:r>
            <a:r>
              <a:rPr lang="ru-RU" sz="2000" dirty="0" smtClean="0"/>
              <a:t>».Пропишите данные образцы в тетради зеленой ручкой.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sz="2000" b="1" dirty="0" err="1" smtClean="0"/>
              <a:t>Пп</a:t>
            </a:r>
            <a:r>
              <a:rPr lang="ru-RU" sz="2000" b="1" dirty="0" smtClean="0"/>
              <a:t>  </a:t>
            </a:r>
            <a:r>
              <a:rPr lang="ru-RU" sz="2000" b="1" u="sng" dirty="0" err="1" smtClean="0"/>
              <a:t>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пл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Употребление предлогов в письменной речи.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14488"/>
            <a:ext cx="8183880" cy="4143404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ru-RU" dirty="0" smtClean="0"/>
              <a:t>1) Предлог употреблен с сущ., имеющими конкретное значение (у дома, в парте, за рекой) и отвлеченное (с радостью, без страха, в восторге).</a:t>
            </a:r>
          </a:p>
          <a:p>
            <a:pPr marL="609600" indent="-609600">
              <a:buNone/>
            </a:pPr>
            <a:r>
              <a:rPr lang="ru-RU" dirty="0" smtClean="0"/>
              <a:t>2) Предлог входит в предложение с бесприставочным глаголом (Соловей жил в клетке.); в предложении имеются глаголы с приставками (Мальчик пробежал по дороге.)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928694"/>
          </a:xfrm>
        </p:spPr>
        <p:txBody>
          <a:bodyPr/>
          <a:lstStyle/>
          <a:p>
            <a:pPr algn="l"/>
            <a:r>
              <a:rPr lang="en-US" dirty="0" smtClean="0"/>
              <a:t>IV </a:t>
            </a:r>
            <a:r>
              <a:rPr lang="ru-RU" dirty="0" smtClean="0"/>
              <a:t>Зрительная гимнастика.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643050"/>
            <a:ext cx="8183880" cy="307525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Буква «П» пришла к нам в класс,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Посмотрите, как сейчас, 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Это буква очень ловко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Вверх и вниз без остановки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Будет двигаться легко,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Поднимаясь высоко.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Глазками за ней следите,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Ничего не говорите.</a:t>
            </a: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(учитель выполняет движение указкой, на которой закреплена буква «П»)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785818"/>
          </a:xfrm>
        </p:spPr>
        <p:txBody>
          <a:bodyPr/>
          <a:lstStyle/>
          <a:p>
            <a:pPr algn="l"/>
            <a:r>
              <a:rPr lang="en-US" dirty="0" smtClean="0"/>
              <a:t>V </a:t>
            </a:r>
            <a:r>
              <a:rPr lang="ru-RU" dirty="0" smtClean="0"/>
              <a:t>Словарная работа.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00174"/>
            <a:ext cx="8183880" cy="48577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100" dirty="0" smtClean="0"/>
              <a:t>– </a:t>
            </a:r>
            <a:r>
              <a:rPr lang="ru-RU" sz="2400" dirty="0" smtClean="0"/>
              <a:t>Посмотрите на карточки и составьте словарные слова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2000" dirty="0" smtClean="0"/>
              <a:t>Получились слова: пшеница, берег, спасибо, пример, аптека.</a:t>
            </a:r>
          </a:p>
          <a:p>
            <a:pPr>
              <a:buNone/>
            </a:pPr>
            <a:r>
              <a:rPr lang="ru-RU" sz="2000" dirty="0" smtClean="0"/>
              <a:t>– Запишите слово в словарь и составьте словарные слова.</a:t>
            </a:r>
          </a:p>
          <a:p>
            <a:pPr>
              <a:buNone/>
            </a:pPr>
            <a:r>
              <a:rPr lang="ru-RU" sz="2000" dirty="0" smtClean="0"/>
              <a:t>– Какие карточки остались? (до, над)</a:t>
            </a:r>
          </a:p>
          <a:p>
            <a:pPr>
              <a:buNone/>
            </a:pPr>
            <a:r>
              <a:rPr lang="ru-RU" sz="2000" dirty="0" smtClean="0"/>
              <a:t>– Могут они обозначать слог в слове? </a:t>
            </a:r>
            <a:r>
              <a:rPr lang="ru-RU" sz="2000" b="1" dirty="0" smtClean="0"/>
              <a:t>(Пример: </a:t>
            </a:r>
            <a:r>
              <a:rPr lang="ru-RU" sz="2000" b="1" dirty="0" err="1" smtClean="0"/>
              <a:t>до-ро-га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ли-мо-над</a:t>
            </a:r>
            <a:r>
              <a:rPr lang="ru-RU" sz="2000" b="1" dirty="0" smtClean="0"/>
              <a:t>)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– Словом могут быть?</a:t>
            </a:r>
          </a:p>
          <a:p>
            <a:pPr>
              <a:buNone/>
            </a:pPr>
            <a:r>
              <a:rPr lang="ru-RU" sz="2000" dirty="0" smtClean="0"/>
              <a:t>– Как называются такие слова? (Предлоги)</a:t>
            </a:r>
          </a:p>
          <a:p>
            <a:pPr>
              <a:buNone/>
            </a:pPr>
            <a:endParaRPr lang="ru-RU" sz="11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2500306"/>
          <a:ext cx="7786743" cy="428628"/>
        </p:xfrm>
        <a:graphic>
          <a:graphicData uri="http://schemas.openxmlformats.org/drawingml/2006/table">
            <a:tbl>
              <a:tblPr/>
              <a:tblGrid>
                <a:gridCol w="428628"/>
                <a:gridCol w="642942"/>
                <a:gridCol w="500066"/>
                <a:gridCol w="428628"/>
                <a:gridCol w="571504"/>
                <a:gridCol w="428628"/>
                <a:gridCol w="571504"/>
                <a:gridCol w="500066"/>
                <a:gridCol w="642942"/>
                <a:gridCol w="500066"/>
                <a:gridCol w="642942"/>
                <a:gridCol w="428628"/>
                <a:gridCol w="642942"/>
                <a:gridCol w="428628"/>
                <a:gridCol w="428629"/>
              </a:tblGrid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си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ка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рег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бо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над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ца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спа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ап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пше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бе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714380"/>
          </a:xfrm>
        </p:spPr>
        <p:txBody>
          <a:bodyPr/>
          <a:lstStyle/>
          <a:p>
            <a:pPr algn="l"/>
            <a:r>
              <a:rPr lang="en-US" dirty="0" smtClean="0"/>
              <a:t>VI </a:t>
            </a:r>
            <a:r>
              <a:rPr lang="ru-RU" dirty="0" smtClean="0"/>
              <a:t>Сообщение темы.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71612"/>
            <a:ext cx="8183880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 Послушайте загадку:</a:t>
            </a:r>
          </a:p>
          <a:p>
            <a:pPr>
              <a:buNone/>
            </a:pPr>
            <a:r>
              <a:rPr lang="ru-RU" i="1" dirty="0" smtClean="0"/>
              <a:t>В речи очень нужен я.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Все слова мои друзья.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Иногда похож на букву,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Иногда похож на слог.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Вы меня узнали?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Конечно, я предлог.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- </a:t>
            </a:r>
            <a:r>
              <a:rPr lang="ru-RU" sz="2400" b="0" dirty="0" smtClean="0">
                <a:solidFill>
                  <a:schemeClr val="tx1"/>
                </a:solidFill>
              </a:rPr>
              <a:t>Тема сегодняшнего нашего урока «Предлоги». Расскажите, что вы знаете о предлогах.</a:t>
            </a:r>
            <a:br>
              <a:rPr lang="ru-RU" sz="2400" b="0" dirty="0" smtClean="0">
                <a:solidFill>
                  <a:schemeClr val="tx1"/>
                </a:solidFill>
              </a:rPr>
            </a:br>
            <a:r>
              <a:rPr lang="ru-RU" sz="2400" b="0" i="1" dirty="0" smtClean="0">
                <a:solidFill>
                  <a:schemeClr val="tx1"/>
                </a:solidFill>
              </a:rPr>
              <a:t>На доску вывешиваются плакаты (Плакаты вывешиваются по очереди)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115328" cy="3482981"/>
          </a:xfrm>
        </p:spPr>
        <p:txBody>
          <a:bodyPr/>
          <a:lstStyle/>
          <a:p>
            <a:r>
              <a:rPr lang="ru-RU" b="1" dirty="0" smtClean="0"/>
              <a:t>Предлоги</a:t>
            </a:r>
          </a:p>
          <a:p>
            <a:pPr>
              <a:buNone/>
            </a:pPr>
            <a:r>
              <a:rPr lang="ru-RU" dirty="0" smtClean="0"/>
              <a:t>- Что такое предлоги?</a:t>
            </a:r>
          </a:p>
          <a:p>
            <a:r>
              <a:rPr lang="ru-RU" b="1" dirty="0" smtClean="0"/>
              <a:t>Предлоги – это слова.</a:t>
            </a:r>
          </a:p>
          <a:p>
            <a:pPr>
              <a:buNone/>
            </a:pPr>
            <a:r>
              <a:rPr lang="ru-RU" dirty="0" smtClean="0"/>
              <a:t>- Как пишутся предлоги со словами?</a:t>
            </a:r>
          </a:p>
          <a:p>
            <a:r>
              <a:rPr lang="ru-RU" b="1" dirty="0" smtClean="0"/>
              <a:t>Предлоги пишутся отдельно.</a:t>
            </a:r>
            <a:endParaRPr lang="ru-RU" dirty="0" smtClean="0"/>
          </a:p>
          <a:p>
            <a:r>
              <a:rPr lang="ru-RU" b="1" dirty="0" smtClean="0"/>
              <a:t>Предлоги служат для связи слов.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714380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</a:rPr>
              <a:t>На доске картинки</a:t>
            </a:r>
            <a:endParaRPr lang="ru-RU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193441" cy="3470447"/>
        </p:xfrm>
        <a:graphic>
          <a:graphicData uri="http://schemas.openxmlformats.org/drawingml/2006/table">
            <a:tbl>
              <a:tblPr/>
              <a:tblGrid>
                <a:gridCol w="2062116"/>
                <a:gridCol w="2358202"/>
                <a:gridCol w="1999231"/>
                <a:gridCol w="1773892"/>
              </a:tblGrid>
              <a:tr h="334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Заяц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Волк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Лиса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Колобок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6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0" name="Picture 6" descr="http://www.mykiev.kiev.ua/image/kolobok_3.jpg"/>
          <p:cNvPicPr>
            <a:picLocks noChangeAspect="1" noChangeArrowheads="1"/>
          </p:cNvPicPr>
          <p:nvPr/>
        </p:nvPicPr>
        <p:blipFill>
          <a:blip r:embed="rId2" r:link="rId3"/>
          <a:srcRect l="7518" r="30138" b="26689"/>
          <a:stretch>
            <a:fillRect/>
          </a:stretch>
        </p:blipFill>
        <p:spPr bwMode="auto">
          <a:xfrm>
            <a:off x="571472" y="1916540"/>
            <a:ext cx="1928826" cy="3031696"/>
          </a:xfrm>
          <a:prstGeom prst="rect">
            <a:avLst/>
          </a:prstGeom>
          <a:noFill/>
        </p:spPr>
      </p:pic>
      <p:pic>
        <p:nvPicPr>
          <p:cNvPr id="1029" name="Picture 5" descr="http://dreamworlds.ru/uploads/posts/2010-05/1275317867_ko1231709095389818_3.jpg"/>
          <p:cNvPicPr>
            <a:picLocks noChangeAspect="1" noChangeArrowheads="1"/>
          </p:cNvPicPr>
          <p:nvPr/>
        </p:nvPicPr>
        <p:blipFill>
          <a:blip r:embed="rId4" r:link="rId5"/>
          <a:srcRect l="2740" t="7503" r="56442" b="7899"/>
          <a:stretch>
            <a:fillRect/>
          </a:stretch>
        </p:blipFill>
        <p:spPr bwMode="auto">
          <a:xfrm>
            <a:off x="2643174" y="1938864"/>
            <a:ext cx="2286016" cy="3071283"/>
          </a:xfrm>
          <a:prstGeom prst="rect">
            <a:avLst/>
          </a:prstGeom>
          <a:noFill/>
        </p:spPr>
      </p:pic>
      <p:pic>
        <p:nvPicPr>
          <p:cNvPr id="1028" name="Picture 4" descr="http://900igr.net/datas/skazki-i-igry/Kolobok-2.files/0010-010-Kolobok-sel-lise-na-nosik-a-lisa-ego-ap-i-sela.jpg"/>
          <p:cNvPicPr>
            <a:picLocks noChangeAspect="1" noChangeArrowheads="1"/>
          </p:cNvPicPr>
          <p:nvPr/>
        </p:nvPicPr>
        <p:blipFill>
          <a:blip r:embed="rId6" r:link="rId7"/>
          <a:srcRect l="11845" t="18463" r="40849" b="8076"/>
          <a:stretch>
            <a:fillRect/>
          </a:stretch>
        </p:blipFill>
        <p:spPr bwMode="auto">
          <a:xfrm>
            <a:off x="4929190" y="1928802"/>
            <a:ext cx="1928826" cy="3071834"/>
          </a:xfrm>
          <a:prstGeom prst="rect">
            <a:avLst/>
          </a:prstGeom>
          <a:noFill/>
        </p:spPr>
      </p:pic>
      <p:pic>
        <p:nvPicPr>
          <p:cNvPr id="1027" name="Picture 3" descr="http://img-fotki.yandex.ru/get/5410/89635038.621/0_6fcab_3b49a553_L"/>
          <p:cNvPicPr>
            <a:picLocks noChangeAspect="1" noChangeArrowheads="1"/>
          </p:cNvPicPr>
          <p:nvPr/>
        </p:nvPicPr>
        <p:blipFill>
          <a:blip r:embed="rId8" r:link="rId9"/>
          <a:srcRect l="8900" r="20720" b="11639"/>
          <a:stretch>
            <a:fillRect/>
          </a:stretch>
        </p:blipFill>
        <p:spPr bwMode="auto">
          <a:xfrm>
            <a:off x="6929453" y="2500306"/>
            <a:ext cx="1714513" cy="214314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58204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 К нам сегодня пришли сказочные герои.</a:t>
            </a:r>
          </a:p>
          <a:p>
            <a:pPr>
              <a:buFontTx/>
              <a:buChar char="-"/>
            </a:pPr>
            <a:r>
              <a:rPr lang="ru-RU" dirty="0" smtClean="0"/>
              <a:t>Назовите слово, которое соответствует картинке, запишите его и найдите в нем предлог.</a:t>
            </a:r>
          </a:p>
          <a:p>
            <a:pPr>
              <a:buFontTx/>
              <a:buChar char="-"/>
            </a:pPr>
            <a:r>
              <a:rPr lang="ru-RU" i="1" dirty="0" smtClean="0"/>
              <a:t>(Ответ: за, в, о, к, с, ко, об (обо).</a:t>
            </a:r>
          </a:p>
          <a:p>
            <a:pPr>
              <a:buNone/>
            </a:pPr>
            <a:r>
              <a:rPr lang="ru-RU" dirty="0" smtClean="0"/>
              <a:t>- Из какой сказки?</a:t>
            </a:r>
          </a:p>
          <a:p>
            <a:pPr>
              <a:buNone/>
            </a:pPr>
            <a:r>
              <a:rPr lang="ru-RU" dirty="0" smtClean="0"/>
              <a:t>- Кто в ней главный герой?</a:t>
            </a:r>
          </a:p>
          <a:p>
            <a:pPr>
              <a:buNone/>
            </a:pPr>
            <a:r>
              <a:rPr lang="ru-RU" dirty="0" smtClean="0"/>
              <a:t>- Посмотрите на запись, прочитайте и скажите, могут ли предлоги употребляться самостоятельно?</a:t>
            </a: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928694"/>
          </a:xfrm>
        </p:spPr>
        <p:txBody>
          <a:bodyPr/>
          <a:lstStyle/>
          <a:p>
            <a:r>
              <a:rPr lang="ru-RU" dirty="0" smtClean="0"/>
              <a:t>Вывешивается плакат: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28736"/>
            <a:ext cx="8183880" cy="3289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800" dirty="0" smtClean="0"/>
              <a:t>Предлоги самостоятельно </a:t>
            </a:r>
          </a:p>
          <a:p>
            <a:pPr algn="ctr">
              <a:buNone/>
            </a:pPr>
            <a:r>
              <a:rPr lang="ru-RU" sz="5800" dirty="0" smtClean="0"/>
              <a:t>не употребляются.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l"/>
            <a:r>
              <a:rPr lang="en-US" dirty="0" smtClean="0"/>
              <a:t>VIII </a:t>
            </a:r>
            <a:r>
              <a:rPr lang="ru-RU" dirty="0" smtClean="0"/>
              <a:t>Работа с текстом.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58204" cy="505461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- Давайте ещё раз убедимся, что предлоги необходимы для связи слов в предложении.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1. Прочитайте отрывок из сказки, изменив слово в скобках:</a:t>
            </a:r>
          </a:p>
          <a:p>
            <a:pPr>
              <a:buNone/>
            </a:pPr>
            <a:r>
              <a:rPr lang="ru-RU" b="1" i="1" dirty="0" smtClean="0"/>
              <a:t>Исп. </a:t>
            </a:r>
            <a:r>
              <a:rPr lang="ru-RU" b="1" i="1" dirty="0" err="1" smtClean="0"/>
              <a:t>кла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ст.руха</a:t>
            </a:r>
            <a:r>
              <a:rPr lang="ru-RU" b="1" i="1" dirty="0" smtClean="0"/>
              <a:t> для (дед) колобок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Положила студить его у (.</a:t>
            </a:r>
            <a:r>
              <a:rPr lang="ru-RU" b="1" i="1" dirty="0" err="1" smtClean="0"/>
              <a:t>кошко</a:t>
            </a:r>
            <a:r>
              <a:rPr lang="ru-RU" b="1" i="1" dirty="0" smtClean="0"/>
              <a:t>).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- </a:t>
            </a:r>
            <a:r>
              <a:rPr lang="ru-RU" dirty="0" smtClean="0"/>
              <a:t>Ребята, скажите, зачем старуха положила студить колобок? Можно ли употреблять очень горячую пищу? </a:t>
            </a:r>
          </a:p>
          <a:p>
            <a:pPr>
              <a:buNone/>
            </a:pPr>
            <a:r>
              <a:rPr lang="ru-RU" dirty="0" smtClean="0"/>
              <a:t>- Да, пища должна быть теплой.</a:t>
            </a:r>
          </a:p>
          <a:p>
            <a:pPr>
              <a:buNone/>
            </a:pPr>
            <a:r>
              <a:rPr lang="ru-RU" dirty="0" smtClean="0"/>
              <a:t>- Запишите, раскройте скобки. С какой буквы пишется, что ставим в конце предложения.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IX </a:t>
            </a:r>
            <a:r>
              <a:rPr lang="ru-RU" sz="3200" dirty="0" smtClean="0"/>
              <a:t>Физ.минутка (динамическая пауза)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14488"/>
            <a:ext cx="8183880" cy="37147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Как же долго мы сидели,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Наши руки занемели,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Наши ноги затекли,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Ими топнем: раз, два, три.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Руки в стороны, дружок,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Раз, два, три, потом – прыжок.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А теперь присядь быстрее,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Не держись за батарею.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Со здоровьем все в порядке,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Если делаешь зарядку.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48130" name="Picture 2" descr="http://data.lact.ru/f1/s/42/922/image/1083/461/medium_0006-016-Delajut-zarjadk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643567" y="1357298"/>
            <a:ext cx="2818529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X </a:t>
            </a:r>
            <a:r>
              <a:rPr lang="ru-RU" dirty="0" smtClean="0"/>
              <a:t>Распознавание предлогов на слух.</a:t>
            </a:r>
            <a:r>
              <a:rPr lang="en-US" dirty="0" smtClean="0"/>
              <a:t>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401080" cy="4697427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7200" b="1" i="1" dirty="0" smtClean="0">
                <a:solidFill>
                  <a:schemeClr val="tx2"/>
                </a:solidFill>
              </a:rPr>
              <a:t>Глазки закрывайте,</a:t>
            </a:r>
            <a:endParaRPr lang="ru-RU" sz="72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7200" b="1" i="1" dirty="0" smtClean="0">
                <a:solidFill>
                  <a:schemeClr val="tx2"/>
                </a:solidFill>
              </a:rPr>
              <a:t>Ушки напрягайте,</a:t>
            </a:r>
            <a:endParaRPr lang="ru-RU" sz="72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7200" b="1" i="1" dirty="0" smtClean="0">
                <a:solidFill>
                  <a:schemeClr val="tx2"/>
                </a:solidFill>
              </a:rPr>
              <a:t>Заданье шепотом Вам дам,</a:t>
            </a:r>
            <a:endParaRPr lang="ru-RU" sz="72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7200" b="1" i="1" dirty="0" smtClean="0">
                <a:solidFill>
                  <a:schemeClr val="tx2"/>
                </a:solidFill>
              </a:rPr>
              <a:t>Старайся сделать его сам.</a:t>
            </a:r>
          </a:p>
          <a:p>
            <a:pPr>
              <a:buNone/>
            </a:pPr>
            <a:endParaRPr lang="ru-RU" sz="72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7200" b="1" dirty="0" smtClean="0">
                <a:solidFill>
                  <a:schemeClr val="tx2"/>
                </a:solidFill>
              </a:rPr>
              <a:t>– </a:t>
            </a:r>
            <a:r>
              <a:rPr lang="ru-RU" sz="7200" dirty="0" smtClean="0">
                <a:solidFill>
                  <a:schemeClr val="tx2"/>
                </a:solidFill>
              </a:rPr>
              <a:t>Достаньте из конвертов карточки, положите только те предлоги, которые услышите. </a:t>
            </a:r>
            <a:r>
              <a:rPr lang="ru-RU" sz="7200" b="1" i="1" dirty="0" smtClean="0">
                <a:solidFill>
                  <a:schemeClr val="tx2"/>
                </a:solidFill>
              </a:rPr>
              <a:t>Перепрыгнул колобок через порог в сени, из сеней на крыльцо, с крыльца на тропинку.</a:t>
            </a:r>
          </a:p>
          <a:p>
            <a:pPr>
              <a:buNone/>
            </a:pPr>
            <a:endParaRPr lang="ru-RU" sz="72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7200" i="1" dirty="0" smtClean="0">
                <a:solidFill>
                  <a:schemeClr val="tx2"/>
                </a:solidFill>
              </a:rPr>
              <a:t>Запишите только то, что продиктую.</a:t>
            </a:r>
            <a:endParaRPr lang="ru-RU" sz="72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7200" i="1" dirty="0" smtClean="0">
                <a:solidFill>
                  <a:schemeClr val="tx2"/>
                </a:solidFill>
              </a:rPr>
              <a:t>(Ответ: через порог, в сени, с крыльца, на тропинку.)</a:t>
            </a:r>
            <a:endParaRPr lang="ru-RU" sz="72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7200" dirty="0" smtClean="0">
                <a:solidFill>
                  <a:schemeClr val="tx2"/>
                </a:solidFill>
              </a:rPr>
              <a:t> </a:t>
            </a:r>
          </a:p>
          <a:p>
            <a:endParaRPr lang="ru-RU" sz="4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/>
          </a:bodyPr>
          <a:lstStyle/>
          <a:p>
            <a:pPr marL="609600" indent="-609600">
              <a:buNone/>
            </a:pPr>
            <a:r>
              <a:rPr lang="ru-RU" dirty="0" smtClean="0"/>
              <a:t>3) Графическое начертание предлога не расходится с произношением (в лесу, из дерева, с Валей).</a:t>
            </a:r>
          </a:p>
          <a:p>
            <a:pPr marL="609600" indent="-609600">
              <a:buNone/>
            </a:pPr>
            <a:r>
              <a:rPr lang="ru-RU" dirty="0" smtClean="0"/>
              <a:t>4) Согласные звуки предлога оглушаются или озвончаются (в траве, к другу, с дуба).</a:t>
            </a:r>
          </a:p>
          <a:p>
            <a:pPr marL="609600" indent="-609600">
              <a:buNone/>
            </a:pPr>
            <a:r>
              <a:rPr lang="ru-RU" dirty="0" smtClean="0"/>
              <a:t>5) Существительное, стоящее после предлога, начинается с гласной буквы (над окном, с улицы, от Оли, к огороду).</a:t>
            </a:r>
          </a:p>
          <a:p>
            <a:pPr marL="609600" indent="-609600">
              <a:buNone/>
            </a:pPr>
            <a:r>
              <a:rPr lang="ru-RU" dirty="0" smtClean="0"/>
              <a:t>6) Согласный звук предлога и согласный, с которого начинается существительное, одинаковы (с Соней, в воде, к костру).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21457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b="0" dirty="0" smtClean="0">
                <a:solidFill>
                  <a:schemeClr val="tx1"/>
                </a:solidFill>
              </a:rPr>
              <a:t>- Как можно доказать, что перед нами предлог?</a:t>
            </a:r>
            <a:br>
              <a:rPr lang="ru-RU" sz="2700" b="0" dirty="0" smtClean="0">
                <a:solidFill>
                  <a:schemeClr val="tx1"/>
                </a:solidFill>
              </a:rPr>
            </a:br>
            <a:r>
              <a:rPr lang="ru-RU" sz="2700" b="0" i="1" dirty="0" smtClean="0">
                <a:solidFill>
                  <a:schemeClr val="tx1"/>
                </a:solidFill>
              </a:rPr>
              <a:t>(Ответ: между предлогом и словом можно поставить вопрос или слово.)</a:t>
            </a:r>
            <a:r>
              <a:rPr lang="ru-RU" sz="2700" b="0" dirty="0" smtClean="0">
                <a:solidFill>
                  <a:schemeClr val="tx1"/>
                </a:solidFill>
              </a:rPr>
              <a:t/>
            </a:r>
            <a:br>
              <a:rPr lang="ru-RU" sz="2700" b="0" dirty="0" smtClean="0">
                <a:solidFill>
                  <a:schemeClr val="tx1"/>
                </a:solidFill>
              </a:rPr>
            </a:br>
            <a:r>
              <a:rPr lang="ru-RU" sz="2700" b="0" dirty="0" smtClean="0">
                <a:solidFill>
                  <a:schemeClr val="tx1"/>
                </a:solidFill>
              </a:rPr>
              <a:t>Вывешивается плакат: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43182"/>
            <a:ext cx="8258204" cy="348298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Между предлогом и словом можно поставить вопрос или слово.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r>
              <a:rPr lang="ru-RU" b="1" i="1" dirty="0" smtClean="0"/>
              <a:t>С (</a:t>
            </a:r>
            <a:r>
              <a:rPr lang="ru-RU" b="1" i="1" dirty="0" err="1" smtClean="0"/>
              <a:t>с</a:t>
            </a:r>
            <a:r>
              <a:rPr lang="ru-RU" b="1" i="1" dirty="0" smtClean="0"/>
              <a:t> чего?) крыльца.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С высокого крыльца.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В переводе с греческого языка слово «предлог» - это то что стоит перед словом.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l"/>
            <a:r>
              <a:rPr lang="en-US" dirty="0" smtClean="0"/>
              <a:t>XI </a:t>
            </a:r>
            <a:r>
              <a:rPr lang="ru-RU" dirty="0" err="1" smtClean="0"/>
              <a:t>Синквейн</a:t>
            </a:r>
            <a:r>
              <a:rPr lang="ru-RU" dirty="0" smtClean="0"/>
              <a:t>. Обобщение.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28736"/>
            <a:ext cx="8183880" cy="44291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400" dirty="0" smtClean="0">
                <a:solidFill>
                  <a:schemeClr val="tx2"/>
                </a:solidFill>
              </a:rPr>
              <a:t>- Ребята, если ваш одноклассник заболел, как можно ему помочь?</a:t>
            </a:r>
          </a:p>
          <a:p>
            <a:pPr>
              <a:buNone/>
            </a:pPr>
            <a:r>
              <a:rPr lang="ru-RU" sz="3400" dirty="0" smtClean="0">
                <a:solidFill>
                  <a:schemeClr val="tx2"/>
                </a:solidFill>
              </a:rPr>
              <a:t>(Примеры ответов: позвонить, навестить, рассказать, что было в школе.)</a:t>
            </a:r>
          </a:p>
          <a:p>
            <a:pPr>
              <a:buNone/>
            </a:pPr>
            <a:r>
              <a:rPr lang="ru-RU" sz="3400" dirty="0" smtClean="0">
                <a:solidFill>
                  <a:schemeClr val="tx2"/>
                </a:solidFill>
              </a:rPr>
              <a:t>- Давайте представим, что мы пришли к заболевшему однокласснику, и он попросил рассказать об уроке.</a:t>
            </a:r>
          </a:p>
          <a:p>
            <a:pPr>
              <a:buNone/>
            </a:pPr>
            <a:r>
              <a:rPr lang="ru-RU" sz="3400" dirty="0" smtClean="0">
                <a:solidFill>
                  <a:schemeClr val="tx2"/>
                </a:solidFill>
              </a:rPr>
              <a:t>- Перед Вами три варианта ответов. Наш урок:</a:t>
            </a:r>
          </a:p>
          <a:p>
            <a:pPr lvl="0">
              <a:buNone/>
            </a:pPr>
            <a:r>
              <a:rPr lang="ru-RU" sz="3400" i="1" dirty="0" smtClean="0">
                <a:solidFill>
                  <a:schemeClr val="tx2"/>
                </a:solidFill>
              </a:rPr>
              <a:t>– о сказках. </a:t>
            </a:r>
            <a:r>
              <a:rPr lang="ru-RU" sz="3400" dirty="0" smtClean="0">
                <a:solidFill>
                  <a:schemeClr val="tx2"/>
                </a:solidFill>
              </a:rPr>
              <a:t>С кем Вы согласны?</a:t>
            </a:r>
          </a:p>
          <a:p>
            <a:pPr lvl="0">
              <a:buNone/>
            </a:pPr>
            <a:r>
              <a:rPr lang="ru-RU" sz="3400" i="1" dirty="0" smtClean="0">
                <a:solidFill>
                  <a:schemeClr val="tx2"/>
                </a:solidFill>
              </a:rPr>
              <a:t>– о предлогах. </a:t>
            </a:r>
            <a:r>
              <a:rPr lang="ru-RU" sz="3400" dirty="0" smtClean="0">
                <a:solidFill>
                  <a:schemeClr val="tx2"/>
                </a:solidFill>
              </a:rPr>
              <a:t>Расскажите ему о предлогах.</a:t>
            </a:r>
          </a:p>
          <a:p>
            <a:pPr lvl="0">
              <a:buNone/>
            </a:pPr>
            <a:r>
              <a:rPr lang="ru-RU" sz="3400" i="1" dirty="0" smtClean="0">
                <a:solidFill>
                  <a:schemeClr val="tx2"/>
                </a:solidFill>
              </a:rPr>
              <a:t>– о колобке.</a:t>
            </a:r>
            <a:endParaRPr lang="ru-RU" sz="3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3400" i="1" dirty="0" smtClean="0">
                <a:solidFill>
                  <a:schemeClr val="tx2"/>
                </a:solidFill>
              </a:rPr>
              <a:t>Дети выбирают правильный ответ и рассказывают ещё раз всё о предлогах.</a:t>
            </a:r>
            <a:endParaRPr lang="ru-RU" sz="3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34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l"/>
            <a:r>
              <a:rPr lang="en-US" dirty="0" smtClean="0"/>
              <a:t>XII </a:t>
            </a:r>
            <a:r>
              <a:rPr lang="ru-RU" dirty="0" smtClean="0"/>
              <a:t>Релаксация.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357298"/>
            <a:ext cx="8183880" cy="336100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Наклоните вниз головку,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Вправо поверните ловко,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Влево медленно верните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И на парту опустите.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Нам минутки тишины 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Очень иногда нужны.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sob.znate.ru/tw_files2/urls_3/22/d-21879/21879_html_5522cf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357299"/>
            <a:ext cx="2928958" cy="2697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l"/>
            <a:r>
              <a:rPr lang="en-US" dirty="0" smtClean="0"/>
              <a:t>XIII </a:t>
            </a:r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071546"/>
            <a:ext cx="8183880" cy="364675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Детям раздаются карточки с текстом: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 Дома спишите, раскройте скобки, вставьте буквы. Устно придумайте свой конец. А что придумал Илья, узнаете завтра.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2357430"/>
          <a:ext cx="8001056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56"/>
              </a:tblGrid>
              <a:tr h="1071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Проч.тал </a:t>
                      </a:r>
                      <a:r>
                        <a:rPr lang="ru-RU" sz="3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Ил.я</a:t>
                      </a: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ска.ку</a:t>
                      </a: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 (колобок) и задумался.  Зря колобок </a:t>
                      </a:r>
                      <a:r>
                        <a:rPr lang="ru-RU" sz="3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уб.жал</a:t>
                      </a: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из (дом).  И придумал </a:t>
                      </a:r>
                      <a:r>
                        <a:rPr lang="ru-RU" sz="3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мал.чик</a:t>
                      </a: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 (сказка) свой </a:t>
                      </a:r>
                      <a:r>
                        <a:rPr lang="ru-RU" sz="3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к.нец</a:t>
                      </a: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sz="3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pPr algn="l"/>
            <a:r>
              <a:rPr lang="en-US" sz="3100" dirty="0" smtClean="0"/>
              <a:t>XIV </a:t>
            </a:r>
            <a:r>
              <a:rPr lang="ru-RU" sz="3100" dirty="0" smtClean="0"/>
              <a:t>Рефлексия. Оценка собственной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58204" cy="448311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- У каждого из Вас два колобка (грустный и веселый), если Вам было интересно и всё понятно, прикрепите на доску к своей фотографии веселого, радостного колобка.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                                                             </a:t>
            </a:r>
          </a:p>
          <a:p>
            <a:pPr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- А если было непонятно, прикрепите к своей фотографии грустного колобка.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 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52226" name="Picture 2" descr="Bright Mood Smilies Vector"/>
          <p:cNvPicPr>
            <a:picLocks noChangeAspect="1" noChangeArrowheads="1"/>
          </p:cNvPicPr>
          <p:nvPr/>
        </p:nvPicPr>
        <p:blipFill>
          <a:blip r:embed="rId2"/>
          <a:srcRect l="20529" r="19778" b="67288"/>
          <a:stretch>
            <a:fillRect/>
          </a:stretch>
        </p:blipFill>
        <p:spPr bwMode="auto">
          <a:xfrm>
            <a:off x="4857752" y="3209922"/>
            <a:ext cx="1571636" cy="13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Bright Mood Smilies Vector"/>
          <p:cNvPicPr>
            <a:picLocks noChangeAspect="1" noChangeArrowheads="1"/>
          </p:cNvPicPr>
          <p:nvPr/>
        </p:nvPicPr>
        <p:blipFill>
          <a:blip r:embed="rId2"/>
          <a:srcRect t="40656" r="73520" b="43040"/>
          <a:stretch>
            <a:fillRect/>
          </a:stretch>
        </p:blipFill>
        <p:spPr bwMode="auto">
          <a:xfrm>
            <a:off x="1571604" y="3090608"/>
            <a:ext cx="1500198" cy="156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l"/>
            <a:r>
              <a:rPr lang="en-US" dirty="0" smtClean="0"/>
              <a:t>XV </a:t>
            </a:r>
            <a:r>
              <a:rPr lang="ru-RU" dirty="0" smtClean="0"/>
              <a:t>Оценка деятельности.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142984"/>
            <a:ext cx="8183880" cy="3575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Ребята, вы сегодня все молодцы! Мне очень приятно, что ни одного грустного колобка не появилось. </a:t>
            </a:r>
          </a:p>
          <a:p>
            <a:endParaRPr lang="ru-RU" dirty="0"/>
          </a:p>
        </p:txBody>
      </p:sp>
      <p:pic>
        <p:nvPicPr>
          <p:cNvPr id="53253" name="Picture 5" descr="http://img1.liveinternet.ru/images/attach/c/2/65/809/65809638_kolob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60569"/>
            <a:ext cx="3929090" cy="2844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Методические рекомендации родителям: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857364"/>
            <a:ext cx="8183880" cy="4071966"/>
          </a:xfrm>
        </p:spPr>
        <p:txBody>
          <a:bodyPr/>
          <a:lstStyle/>
          <a:p>
            <a:r>
              <a:rPr lang="ru-RU" smtClean="0"/>
              <a:t> выполнять </a:t>
            </a:r>
            <a:r>
              <a:rPr lang="ru-RU" dirty="0" smtClean="0"/>
              <a:t>упражнения с реальными предметами, т. к. в данном случае присоединяется возможность самостоятельного манипулирования детьми соответствующими объектами по перемещению их в пространстве.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174192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Некоторые учащиеся 4 класса СКОУ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VIII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вида допускают такие ошибки: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925782"/>
            <a:ext cx="7058052" cy="4017818"/>
          </a:xfrm>
        </p:spPr>
        <p:txBody>
          <a:bodyPr>
            <a:normAutofit fontScale="25000" lnSpcReduction="20000"/>
          </a:bodyPr>
          <a:lstStyle/>
          <a:p>
            <a:endParaRPr lang="ru-RU" sz="4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12800" dirty="0" smtClean="0">
                <a:solidFill>
                  <a:schemeClr val="tx1"/>
                </a:solidFill>
              </a:rPr>
              <a:t>слитное написание предлога со следующим за ним словом («</a:t>
            </a:r>
            <a:r>
              <a:rPr lang="ru-RU" sz="12800" dirty="0" err="1" smtClean="0">
                <a:solidFill>
                  <a:schemeClr val="tx1"/>
                </a:solidFill>
              </a:rPr>
              <a:t>кморю</a:t>
            </a:r>
            <a:r>
              <a:rPr lang="ru-RU" sz="12800" dirty="0" smtClean="0">
                <a:solidFill>
                  <a:schemeClr val="tx1"/>
                </a:solidFill>
              </a:rPr>
              <a:t>», «</a:t>
            </a:r>
            <a:r>
              <a:rPr lang="ru-RU" sz="12800" dirty="0" err="1" smtClean="0">
                <a:solidFill>
                  <a:schemeClr val="tx1"/>
                </a:solidFill>
              </a:rPr>
              <a:t>срадостью</a:t>
            </a:r>
            <a:r>
              <a:rPr lang="ru-RU" sz="12800" dirty="0" smtClean="0">
                <a:solidFill>
                  <a:schemeClr val="tx1"/>
                </a:solidFill>
              </a:rPr>
              <a:t>»)</a:t>
            </a:r>
          </a:p>
          <a:p>
            <a:pPr algn="l"/>
            <a:endParaRPr lang="ru-RU" sz="1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12800" dirty="0" smtClean="0">
                <a:solidFill>
                  <a:schemeClr val="tx1"/>
                </a:solidFill>
              </a:rPr>
              <a:t> графически неправильное написание предлога («</a:t>
            </a:r>
            <a:r>
              <a:rPr lang="ru-RU" sz="12800" dirty="0" err="1" smtClean="0">
                <a:solidFill>
                  <a:schemeClr val="tx1"/>
                </a:solidFill>
              </a:rPr>
              <a:t>ис</a:t>
            </a:r>
            <a:r>
              <a:rPr lang="ru-RU" sz="12800" dirty="0" smtClean="0">
                <a:solidFill>
                  <a:schemeClr val="tx1"/>
                </a:solidFill>
              </a:rPr>
              <a:t> кувшина», «бес пальто»)</a:t>
            </a:r>
          </a:p>
          <a:p>
            <a:pPr algn="l"/>
            <a:endParaRPr lang="ru-RU" sz="1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12800" dirty="0" smtClean="0">
                <a:solidFill>
                  <a:schemeClr val="tx1"/>
                </a:solidFill>
              </a:rPr>
              <a:t> пропуск предлога («прыгнул воду», «подошел костру»)</a:t>
            </a:r>
          </a:p>
          <a:p>
            <a:r>
              <a:rPr lang="ru-RU" sz="9800" dirty="0" smtClean="0"/>
              <a:t/>
            </a:r>
            <a:br>
              <a:rPr lang="ru-RU" sz="9800" dirty="0" smtClean="0"/>
            </a:br>
            <a:endParaRPr lang="ru-RU" sz="9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142876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Трудности, с которыми сталкиваются учащиеся при выполнении данного задания: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928802"/>
            <a:ext cx="8183880" cy="450059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когда «предлог, оканчивающийся на согласный, вполне сливается со следующим за ним словом, начинающимся с гласного»</a:t>
            </a:r>
          </a:p>
          <a:p>
            <a:r>
              <a:rPr lang="ru-RU" sz="2800" dirty="0" smtClean="0"/>
              <a:t> когда «звуки предлогов </a:t>
            </a:r>
            <a:r>
              <a:rPr lang="ru-RU" sz="2800" dirty="0" err="1" smtClean="0"/>
              <a:t>з</a:t>
            </a:r>
            <a:r>
              <a:rPr lang="ru-RU" sz="2800" dirty="0" smtClean="0"/>
              <a:t>, б, в и др. слышатся как с, </a:t>
            </a:r>
            <a:r>
              <a:rPr lang="ru-RU" sz="2800" dirty="0" err="1" smtClean="0"/>
              <a:t>п</a:t>
            </a:r>
            <a:r>
              <a:rPr lang="ru-RU" sz="2800" dirty="0" smtClean="0"/>
              <a:t>, </a:t>
            </a:r>
            <a:r>
              <a:rPr lang="ru-RU" sz="2800" dirty="0" err="1" smtClean="0"/>
              <a:t>ф</a:t>
            </a:r>
            <a:r>
              <a:rPr lang="ru-RU" sz="2800" dirty="0" smtClean="0"/>
              <a:t> и др.»</a:t>
            </a:r>
          </a:p>
          <a:p>
            <a:r>
              <a:rPr lang="ru-RU" sz="2800" dirty="0" smtClean="0"/>
              <a:t> когда «одним и тем же звуком оканчивается предлог и начинается следующее слово» </a:t>
            </a:r>
          </a:p>
          <a:p>
            <a:r>
              <a:rPr lang="ru-RU" sz="2800" dirty="0" smtClean="0"/>
              <a:t>недостаточной конкретностью лексического значения существительного, которым управляет предлог</a:t>
            </a:r>
          </a:p>
          <a:p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Причины этих трудностей: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00174"/>
            <a:ext cx="8183880" cy="4643470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Несформированность</a:t>
            </a:r>
            <a:r>
              <a:rPr lang="ru-RU" dirty="0" smtClean="0"/>
              <a:t> вербального анализа</a:t>
            </a:r>
          </a:p>
          <a:p>
            <a:r>
              <a:rPr lang="ru-RU" dirty="0" smtClean="0"/>
              <a:t>Недостатки в развитии процессов зрительного анализа и синтеза</a:t>
            </a:r>
          </a:p>
          <a:p>
            <a:r>
              <a:rPr lang="ru-RU" dirty="0" smtClean="0"/>
              <a:t>Недостаточное развитие анализа пространственных отношений</a:t>
            </a:r>
          </a:p>
          <a:p>
            <a:r>
              <a:rPr lang="ru-RU" dirty="0" smtClean="0"/>
              <a:t>Не усвоение семантики предлогов </a:t>
            </a:r>
          </a:p>
          <a:p>
            <a:r>
              <a:rPr lang="ru-RU" dirty="0" smtClean="0"/>
              <a:t>Фрагментарность усвоения правил</a:t>
            </a:r>
          </a:p>
          <a:p>
            <a:r>
              <a:rPr lang="ru-RU" dirty="0" smtClean="0"/>
              <a:t>Неумение применять теоретические знания на практике.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Диагностика выявления трудностей: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28736"/>
            <a:ext cx="8183880" cy="5143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Добавление предлогов в предложение.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Инструкция: «Сейчас я прочитаю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предложение, а ты постарайся вставить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слово, которое в нем пропущено».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Лена наливает чай … чашки.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Почки распустились … деревьях.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Птенец выпал … гнезда.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Щенок спрятался … крыльцом.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Пес сидит … конуры.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Диагностика выявления трудностей: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28736"/>
            <a:ext cx="8183880" cy="4357718"/>
          </a:xfrm>
        </p:spPr>
        <p:txBody>
          <a:bodyPr>
            <a:normAutofit/>
          </a:bodyPr>
          <a:lstStyle/>
          <a:p>
            <a:r>
              <a:rPr lang="ru-RU" dirty="0" smtClean="0"/>
              <a:t>Проверка усвоения предложно-падежных форм существительных.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Инструкция: «Дай правильный ответ».</a:t>
            </a:r>
          </a:p>
          <a:p>
            <a:pPr>
              <a:buNone/>
            </a:pPr>
            <a:r>
              <a:rPr lang="ru-RU" dirty="0" smtClean="0"/>
              <a:t>«Где лежит игрушка? Куда я поставила коробку? и т. д.)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690</TotalTime>
  <Words>1684</Words>
  <Application>Microsoft Office PowerPoint</Application>
  <PresentationFormat>Экран (4:3)</PresentationFormat>
  <Paragraphs>313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Аспект</vt:lpstr>
      <vt:lpstr>Ознакомление с семантикой предлогов и их синтаксической ролью</vt:lpstr>
      <vt:lpstr>Презентация PowerPoint</vt:lpstr>
      <vt:lpstr>Употребление предлогов в письменной речи.</vt:lpstr>
      <vt:lpstr>Презентация PowerPoint</vt:lpstr>
      <vt:lpstr>Некоторые учащиеся 4 класса СКОУ  VIII вида допускают такие ошибки:</vt:lpstr>
      <vt:lpstr>Трудности, с которыми сталкиваются учащиеся при выполнении данного задания:</vt:lpstr>
      <vt:lpstr>Причины этих трудностей:</vt:lpstr>
      <vt:lpstr>Диагностика выявления трудностей:</vt:lpstr>
      <vt:lpstr>Диагностика выявления трудностей:</vt:lpstr>
      <vt:lpstr>Приёмы работы над правописанием предлогов</vt:lpstr>
      <vt:lpstr>Коррекционно-педагогическая работа.</vt:lpstr>
      <vt:lpstr>Презентация PowerPoint</vt:lpstr>
      <vt:lpstr>Коррекционно-педагогическая работа.</vt:lpstr>
      <vt:lpstr>Коррекционно-педагогическая работа.</vt:lpstr>
      <vt:lpstr>Коррекционно-педагогическая работа.</vt:lpstr>
      <vt:lpstr>Коррекционно-педагогическая работа.</vt:lpstr>
      <vt:lpstr>Коррекционно-педагогическая работа</vt:lpstr>
      <vt:lpstr>Коррекционно-педагогическая работа</vt:lpstr>
      <vt:lpstr>Коррекционно-педагогическая работа</vt:lpstr>
      <vt:lpstr>Конспект урока.</vt:lpstr>
      <vt:lpstr>Задачи урока</vt:lpstr>
      <vt:lpstr>Коррекционно-развивающие</vt:lpstr>
      <vt:lpstr>Здоровьесберегающие </vt:lpstr>
      <vt:lpstr>Воспитательные </vt:lpstr>
      <vt:lpstr>Оборудование </vt:lpstr>
      <vt:lpstr>Ожидаемый результат </vt:lpstr>
      <vt:lpstr>I Орг. момент</vt:lpstr>
      <vt:lpstr>II Пальчиковая гимнастика</vt:lpstr>
      <vt:lpstr>III Число. Чистописание</vt:lpstr>
      <vt:lpstr>IV Зрительная гимнастика.</vt:lpstr>
      <vt:lpstr>V Словарная работа.</vt:lpstr>
      <vt:lpstr>VI Сообщение темы.</vt:lpstr>
      <vt:lpstr>- Тема сегодняшнего нашего урока «Предлоги». Расскажите, что вы знаете о предлогах. На доску вывешиваются плакаты (Плакаты вывешиваются по очереди)  </vt:lpstr>
      <vt:lpstr>На доске картинки</vt:lpstr>
      <vt:lpstr>Презентация PowerPoint</vt:lpstr>
      <vt:lpstr>Вывешивается плакат:</vt:lpstr>
      <vt:lpstr>VIII Работа с текстом.</vt:lpstr>
      <vt:lpstr>IX Физ.минутка (динамическая пауза)</vt:lpstr>
      <vt:lpstr>X Распознавание предлогов на слух.                                   </vt:lpstr>
      <vt:lpstr>  - Как можно доказать, что перед нами предлог? (Ответ: между предлогом и словом можно поставить вопрос или слово.) Вывешивается плакат: </vt:lpstr>
      <vt:lpstr>XI Синквейн. Обобщение.</vt:lpstr>
      <vt:lpstr>XII Релаксация.</vt:lpstr>
      <vt:lpstr>XIII Домашнее задание.</vt:lpstr>
      <vt:lpstr>XIV Рефлексия. Оценка собственной деятельности.</vt:lpstr>
      <vt:lpstr>XV Оценка деятельности.</vt:lpstr>
      <vt:lpstr>Методические рекомендации родителям: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Некоторые учащиеся 3 класса СКОУ  VIII вида допускают такие ошибки:</dc:title>
  <dc:creator>home</dc:creator>
  <cp:lastModifiedBy>ПК</cp:lastModifiedBy>
  <cp:revision>78</cp:revision>
  <dcterms:created xsi:type="dcterms:W3CDTF">2013-06-07T13:42:41Z</dcterms:created>
  <dcterms:modified xsi:type="dcterms:W3CDTF">2015-03-01T09:44:33Z</dcterms:modified>
</cp:coreProperties>
</file>