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82" r:id="rId3"/>
    <p:sldId id="275" r:id="rId4"/>
    <p:sldId id="270" r:id="rId5"/>
    <p:sldId id="281" r:id="rId6"/>
    <p:sldId id="271" r:id="rId7"/>
    <p:sldId id="272" r:id="rId8"/>
    <p:sldId id="273" r:id="rId9"/>
    <p:sldId id="274" r:id="rId10"/>
    <p:sldId id="257" r:id="rId11"/>
    <p:sldId id="262" r:id="rId12"/>
    <p:sldId id="263" r:id="rId13"/>
    <p:sldId id="264" r:id="rId14"/>
    <p:sldId id="277" r:id="rId15"/>
    <p:sldId id="261" r:id="rId16"/>
    <p:sldId id="260" r:id="rId17"/>
    <p:sldId id="279" r:id="rId18"/>
    <p:sldId id="269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E7FCE-4232-442D-B5EE-95CF10015B71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C161-9900-4534-A751-903B148C3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6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C161-9900-4534-A751-903B148C3C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37B23-D595-42AC-BDF1-8CF33632992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4F6A6-9757-410A-BEFD-691266259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692696"/>
            <a:ext cx="4786346" cy="3675968"/>
          </a:xfrm>
        </p:spPr>
        <p:txBody>
          <a:bodyPr>
            <a:normAutofit/>
          </a:bodyPr>
          <a:lstStyle/>
          <a:p>
            <a:pPr algn="ctr"/>
            <a:r>
              <a:rPr lang="ru-RU" sz="4400" smtClean="0">
                <a:solidFill>
                  <a:srgbClr val="002060"/>
                </a:solidFill>
              </a:rPr>
              <a:t>Значения </a:t>
            </a:r>
            <a:r>
              <a:rPr lang="ru-RU" sz="4400" dirty="0" smtClean="0">
                <a:solidFill>
                  <a:srgbClr val="002060"/>
                </a:solidFill>
              </a:rPr>
              <a:t>суффиксов. Образование слов с помощью суффиксов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40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214710" cy="465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Изображение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36500" t="8333" r="58603" b="84375"/>
          <a:stretch>
            <a:fillRect/>
          </a:stretch>
        </p:blipFill>
        <p:spPr>
          <a:xfrm rot="5400000">
            <a:off x="1039221" y="2318309"/>
            <a:ext cx="755200" cy="1547823"/>
          </a:xfrm>
          <a:prstGeom prst="rect">
            <a:avLst/>
          </a:prstGeom>
        </p:spPr>
      </p:pic>
      <p:pic>
        <p:nvPicPr>
          <p:cNvPr id="22" name="Содержимое 21" descr="сканирование0005,буква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-10000" contrast="20000"/>
          </a:blip>
          <a:srcRect l="19239" t="77021" r="75966" b="19228"/>
          <a:stretch>
            <a:fillRect/>
          </a:stretch>
        </p:blipFill>
        <p:spPr>
          <a:xfrm>
            <a:off x="4786314" y="1428736"/>
            <a:ext cx="1000132" cy="928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Чистописание</a:t>
            </a:r>
            <a:endParaRPr lang="ru-RU" b="1" dirty="0"/>
          </a:p>
        </p:txBody>
      </p:sp>
      <p:pic>
        <p:nvPicPr>
          <p:cNvPr id="16" name="Рисунок 15" descr="сканирование0005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rcRect l="77571" t="39699" r="16792" b="57230"/>
          <a:stretch>
            <a:fillRect/>
          </a:stretch>
        </p:blipFill>
        <p:spPr>
          <a:xfrm>
            <a:off x="3428992" y="1428736"/>
            <a:ext cx="1143008" cy="785818"/>
          </a:xfrm>
          <a:prstGeom prst="rect">
            <a:avLst/>
          </a:prstGeom>
        </p:spPr>
      </p:pic>
      <p:pic>
        <p:nvPicPr>
          <p:cNvPr id="23" name="Содержимое 21" descr="сканирование0005,буква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26831" t="77060" r="67677" b="19748"/>
          <a:stretch>
            <a:fillRect/>
          </a:stretch>
        </p:blipFill>
        <p:spPr>
          <a:xfrm>
            <a:off x="2214546" y="1428736"/>
            <a:ext cx="1071570" cy="857256"/>
          </a:xfrm>
          <a:prstGeom prst="rect">
            <a:avLst/>
          </a:prstGeom>
        </p:spPr>
      </p:pic>
      <p:pic>
        <p:nvPicPr>
          <p:cNvPr id="24" name="Содержимое 21" descr="сканирование0005,буква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79873" t="76891" r="14690" b="19685"/>
          <a:stretch>
            <a:fillRect/>
          </a:stretch>
        </p:blipFill>
        <p:spPr>
          <a:xfrm>
            <a:off x="785786" y="1428736"/>
            <a:ext cx="1071570" cy="928694"/>
          </a:xfrm>
          <a:prstGeom prst="rect">
            <a:avLst/>
          </a:prstGeom>
        </p:spPr>
      </p:pic>
      <p:pic>
        <p:nvPicPr>
          <p:cNvPr id="30" name="Рисунок 29" descr="Изображение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4117" t="5207" r="71508" b="68750"/>
          <a:stretch>
            <a:fillRect/>
          </a:stretch>
        </p:blipFill>
        <p:spPr>
          <a:xfrm rot="5400000">
            <a:off x="6761364" y="168066"/>
            <a:ext cx="1714513" cy="2521343"/>
          </a:xfrm>
          <a:prstGeom prst="rect">
            <a:avLst/>
          </a:prstGeom>
        </p:spPr>
      </p:pic>
      <p:pic>
        <p:nvPicPr>
          <p:cNvPr id="31" name="Рисунок 30" descr="Изображение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44265" t="39584" r="50000" b="55902"/>
          <a:stretch>
            <a:fillRect/>
          </a:stretch>
        </p:blipFill>
        <p:spPr>
          <a:xfrm rot="5400000">
            <a:off x="1857356" y="2714620"/>
            <a:ext cx="785818" cy="92869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00694" y="292893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ru-RU" sz="3200" dirty="0" smtClean="0"/>
              <a:t>к л</a:t>
            </a:r>
            <a:r>
              <a:rPr lang="el-GR" sz="3200" dirty="0" smtClean="0"/>
              <a:t>ʹ</a:t>
            </a:r>
            <a:r>
              <a:rPr lang="ru-RU" sz="3200" dirty="0" smtClean="0"/>
              <a:t> у ч</a:t>
            </a:r>
            <a:r>
              <a:rPr lang="el-GR" sz="3200" dirty="0" smtClean="0"/>
              <a:t>ʹ</a:t>
            </a:r>
            <a:r>
              <a:rPr lang="ru-RU" sz="3200" dirty="0" smtClean="0"/>
              <a:t> и к</a:t>
            </a:r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42" name="Дуга 41"/>
          <p:cNvSpPr/>
          <p:nvPr/>
        </p:nvSpPr>
        <p:spPr>
          <a:xfrm rot="19263166">
            <a:off x="886642" y="4932485"/>
            <a:ext cx="1012797" cy="906307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2000232" y="485776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2357422" y="485776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071802" y="4857760"/>
            <a:ext cx="485772" cy="500066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928794" y="5143512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ниц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42910" y="4714884"/>
            <a:ext cx="307183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286248" y="5000636"/>
            <a:ext cx="32861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(какие?)     слова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00232" y="5143512"/>
            <a:ext cx="85725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larec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285992"/>
            <a:ext cx="1857388" cy="213656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00034" y="4572008"/>
            <a:ext cx="3357586" cy="1200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Содержимое 21" descr="сканирование0005,буква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26831" t="77060" r="67677" b="19748"/>
          <a:stretch>
            <a:fillRect/>
          </a:stretch>
        </p:blipFill>
        <p:spPr>
          <a:xfrm>
            <a:off x="1928794" y="1428736"/>
            <a:ext cx="1071570" cy="857256"/>
          </a:xfrm>
          <a:prstGeom prst="rect">
            <a:avLst/>
          </a:prstGeom>
        </p:spPr>
      </p:pic>
      <p:pic>
        <p:nvPicPr>
          <p:cNvPr id="28" name="Рисунок 27" descr="Изображение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44265" t="39584" r="50000" b="55902"/>
          <a:stretch>
            <a:fillRect/>
          </a:stretch>
        </p:blipFill>
        <p:spPr>
          <a:xfrm rot="5400000">
            <a:off x="1785918" y="2714620"/>
            <a:ext cx="78581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4" grpId="0"/>
      <p:bldP spid="5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ок</a:t>
            </a:r>
            <a:r>
              <a:rPr lang="ru-RU" sz="3200" dirty="0" smtClean="0">
                <a:solidFill>
                  <a:srgbClr val="FF0000"/>
                </a:solidFill>
              </a:rPr>
              <a:t>       </a:t>
            </a:r>
            <a:r>
              <a:rPr lang="ru-RU" sz="3200" dirty="0" err="1" smtClean="0">
                <a:solidFill>
                  <a:srgbClr val="FF0000"/>
                </a:solidFill>
              </a:rPr>
              <a:t>очек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dirty="0" err="1" smtClean="0">
                <a:solidFill>
                  <a:srgbClr val="FF0000"/>
                </a:solidFill>
              </a:rPr>
              <a:t>еньк</a:t>
            </a:r>
            <a:r>
              <a:rPr lang="ru-RU" sz="3200" dirty="0" smtClean="0">
                <a:solidFill>
                  <a:srgbClr val="FF0000"/>
                </a:solidFill>
              </a:rPr>
              <a:t>       к      </a:t>
            </a:r>
            <a:r>
              <a:rPr lang="ru-RU" sz="3200" dirty="0" err="1" smtClean="0">
                <a:solidFill>
                  <a:srgbClr val="FF0000"/>
                </a:solidFill>
              </a:rPr>
              <a:t>очк</a:t>
            </a:r>
            <a:r>
              <a:rPr lang="ru-RU" sz="3200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200" dirty="0" smtClean="0"/>
              <a:t>      </a:t>
            </a:r>
            <a:r>
              <a:rPr lang="ru-RU" sz="3200" dirty="0" smtClean="0">
                <a:solidFill>
                  <a:srgbClr val="00B050"/>
                </a:solidFill>
              </a:rPr>
              <a:t>Снег  </a:t>
            </a:r>
            <a:r>
              <a:rPr lang="ru-RU" sz="3200" dirty="0" smtClean="0"/>
              <a:t>укутал  деревья.  </a:t>
            </a:r>
            <a:r>
              <a:rPr lang="ru-RU" sz="3200" dirty="0" smtClean="0">
                <a:solidFill>
                  <a:srgbClr val="00B050"/>
                </a:solidFill>
              </a:rPr>
              <a:t>Дуб</a:t>
            </a:r>
            <a:r>
              <a:rPr lang="ru-RU" sz="3200" dirty="0" smtClean="0"/>
              <a:t>  в  </a:t>
            </a:r>
            <a:r>
              <a:rPr lang="ru-RU" sz="3200" u="sng" dirty="0" smtClean="0">
                <a:uFill>
                  <a:solidFill>
                    <a:srgbClr val="00B050"/>
                  </a:solidFill>
                </a:uFill>
              </a:rPr>
              <a:t>мохнатой</a:t>
            </a:r>
            <a:r>
              <a:rPr lang="ru-RU" sz="3200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ru-RU" sz="3200" u="sng" dirty="0" smtClean="0">
                <a:uFill>
                  <a:solidFill>
                    <a:srgbClr val="00B050"/>
                  </a:solidFill>
                </a:uFill>
              </a:rPr>
              <a:t>шапке. </a:t>
            </a:r>
            <a:r>
              <a:rPr lang="ru-RU" sz="3200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ru-RU" sz="3200" dirty="0" smtClean="0"/>
              <a:t>На  ветках  </a:t>
            </a:r>
            <a:r>
              <a:rPr lang="ru-RU" sz="3200" dirty="0" smtClean="0">
                <a:solidFill>
                  <a:srgbClr val="00B050"/>
                </a:solidFill>
              </a:rPr>
              <a:t>берёзы</a:t>
            </a:r>
            <a:r>
              <a:rPr lang="ru-RU" sz="3200" dirty="0" smtClean="0"/>
              <a:t>  белый  шарф.  </a:t>
            </a:r>
            <a:r>
              <a:rPr lang="ru-RU" sz="3200" u="sng" dirty="0" smtClean="0">
                <a:uFill>
                  <a:solidFill>
                    <a:srgbClr val="00B050"/>
                  </a:solidFill>
                </a:uFill>
              </a:rPr>
              <a:t>Молодая  ель   спряталась  в  сугроб</a:t>
            </a:r>
            <a:r>
              <a:rPr lang="ru-RU" sz="3200" dirty="0" smtClean="0">
                <a:uFill>
                  <a:solidFill>
                    <a:srgbClr val="00B050"/>
                  </a:solidFill>
                </a:uFill>
              </a:rPr>
              <a:t>.  </a:t>
            </a:r>
            <a:r>
              <a:rPr lang="ru-RU" sz="3200" dirty="0" smtClean="0"/>
              <a:t>Не страшен  деревьям  холод  и  мороз!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Учимся применять суффиксы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000100" y="1428736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428860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42910" y="1428736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071670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929058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571868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929190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286380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572264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215074" y="1500174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01PR010250.jpg"/>
          <p:cNvPicPr>
            <a:picLocks noChangeAspect="1"/>
          </p:cNvPicPr>
          <p:nvPr/>
        </p:nvPicPr>
        <p:blipFill>
          <a:blip r:embed="rId2"/>
          <a:srcRect l="23457" t="22222" r="24691" b="11111"/>
          <a:stretch>
            <a:fillRect/>
          </a:stretch>
        </p:blipFill>
        <p:spPr>
          <a:xfrm>
            <a:off x="7786710" y="1071546"/>
            <a:ext cx="1111258" cy="1428760"/>
          </a:xfrm>
          <a:prstGeom prst="rect">
            <a:avLst/>
          </a:prstGeom>
        </p:spPr>
      </p:pic>
      <p:pic>
        <p:nvPicPr>
          <p:cNvPr id="16" name="Рисунок 15" descr="552899ccb7c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00305"/>
            <a:ext cx="7858180" cy="403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Могут ли </a:t>
            </a:r>
            <a:r>
              <a:rPr lang="ru-RU" sz="3200" dirty="0" smtClean="0">
                <a:solidFill>
                  <a:srgbClr val="FF0000"/>
                </a:solidFill>
              </a:rPr>
              <a:t>разные суффиксы </a:t>
            </a:r>
            <a:r>
              <a:rPr lang="ru-RU" sz="3200" dirty="0" smtClean="0"/>
              <a:t>образовать слова, называющие людей по профессии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200" dirty="0" smtClean="0">
                <a:solidFill>
                  <a:srgbClr val="FF0000"/>
                </a:solidFill>
              </a:rPr>
              <a:t>чик         </a:t>
            </a:r>
            <a:r>
              <a:rPr lang="ru-RU" sz="3200" dirty="0" err="1" smtClean="0">
                <a:solidFill>
                  <a:srgbClr val="FF0000"/>
                </a:solidFill>
              </a:rPr>
              <a:t>ист</a:t>
            </a:r>
            <a:r>
              <a:rPr lang="ru-RU" sz="3200" dirty="0" smtClean="0">
                <a:solidFill>
                  <a:srgbClr val="FF0000"/>
                </a:solidFill>
              </a:rPr>
              <a:t>         тель       ник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2800" dirty="0" smtClean="0"/>
              <a:t>лётчик    пианист   строитель     пожарник</a:t>
            </a:r>
          </a:p>
          <a:p>
            <a:pPr>
              <a:buNone/>
            </a:pPr>
            <a:r>
              <a:rPr lang="ru-RU" sz="2800" dirty="0" smtClean="0"/>
              <a:t>грузчик    радист    испытатель    дворник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 одном и том же, но по-разному!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1PR010250.jpg"/>
          <p:cNvPicPr>
            <a:picLocks noChangeAspect="1"/>
          </p:cNvPicPr>
          <p:nvPr/>
        </p:nvPicPr>
        <p:blipFill>
          <a:blip r:embed="rId2"/>
          <a:srcRect l="23457" t="22222" r="24691" b="11111"/>
          <a:stretch>
            <a:fillRect/>
          </a:stretch>
        </p:blipFill>
        <p:spPr>
          <a:xfrm>
            <a:off x="7715272" y="1285860"/>
            <a:ext cx="1111258" cy="14287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428728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071538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928926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286116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857752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214942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643702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7000892" y="3071810"/>
            <a:ext cx="357190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                            пек</a:t>
            </a:r>
          </a:p>
          <a:p>
            <a:pPr>
              <a:buNone/>
            </a:pPr>
            <a:r>
              <a:rPr lang="ru-RU" sz="4400" dirty="0" smtClean="0"/>
              <a:t>                            лес</a:t>
            </a:r>
          </a:p>
          <a:p>
            <a:pPr>
              <a:buNone/>
            </a:pPr>
            <a:r>
              <a:rPr lang="ru-RU" sz="4400" dirty="0" smtClean="0"/>
              <a:t>                            футбол                        </a:t>
            </a:r>
          </a:p>
          <a:p>
            <a:pPr>
              <a:buNone/>
            </a:pPr>
            <a:r>
              <a:rPr lang="ru-RU" sz="4400" dirty="0" smtClean="0"/>
              <a:t>                            свар</a:t>
            </a:r>
          </a:p>
          <a:p>
            <a:pPr>
              <a:buNone/>
            </a:pPr>
            <a:r>
              <a:rPr lang="ru-RU" sz="4400" dirty="0" smtClean="0"/>
              <a:t>                            учи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Построй слово!</a:t>
            </a:r>
            <a:endParaRPr lang="ru-RU" b="1" dirty="0"/>
          </a:p>
        </p:txBody>
      </p:sp>
      <p:pic>
        <p:nvPicPr>
          <p:cNvPr id="4" name="Рисунок 3" descr="Detskie.jpg"/>
          <p:cNvPicPr>
            <a:picLocks noChangeAspect="1"/>
          </p:cNvPicPr>
          <p:nvPr/>
        </p:nvPicPr>
        <p:blipFill>
          <a:blip r:embed="rId2"/>
          <a:srcRect r="33097" b="-3077"/>
          <a:stretch>
            <a:fillRect/>
          </a:stretch>
        </p:blipFill>
        <p:spPr>
          <a:xfrm>
            <a:off x="571472" y="1214422"/>
            <a:ext cx="4429156" cy="4786346"/>
          </a:xfrm>
          <a:prstGeom prst="rect">
            <a:avLst/>
          </a:prstGeom>
        </p:spPr>
      </p:pic>
      <p:sp>
        <p:nvSpPr>
          <p:cNvPr id="5" name="Пятно 2 4"/>
          <p:cNvSpPr/>
          <p:nvPr/>
        </p:nvSpPr>
        <p:spPr>
          <a:xfrm rot="1823216">
            <a:off x="6597851" y="1668637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823216">
            <a:off x="6526412" y="2383017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 rot="1823216">
            <a:off x="7597983" y="309739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 rot="1823216">
            <a:off x="4454711" y="5169098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 rot="1823216">
            <a:off x="6597850" y="4597595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 rot="1823216">
            <a:off x="6812165" y="381177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Значения суффиксов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2400" cy="2999904"/>
          </a:xfrm>
        </p:spPr>
        <p:txBody>
          <a:bodyPr/>
          <a:lstStyle/>
          <a:p>
            <a:pPr algn="l"/>
            <a:r>
              <a:rPr lang="ru-RU" dirty="0" smtClean="0"/>
              <a:t>Работа по учебнику.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стр.91</a:t>
            </a:r>
            <a:r>
              <a:rPr lang="ru-RU" dirty="0" smtClean="0"/>
              <a:t> </a:t>
            </a:r>
            <a:r>
              <a:rPr lang="ru-RU" dirty="0"/>
              <a:t>упр. 168, </a:t>
            </a:r>
            <a:endParaRPr lang="ru-RU" dirty="0" smtClean="0"/>
          </a:p>
          <a:p>
            <a:pPr algn="l"/>
            <a:r>
              <a:rPr lang="ru-RU" dirty="0" err="1" smtClean="0"/>
              <a:t>стр.91</a:t>
            </a:r>
            <a:r>
              <a:rPr lang="ru-RU" dirty="0" smtClean="0"/>
              <a:t> упр. 169,  </a:t>
            </a:r>
          </a:p>
        </p:txBody>
      </p:sp>
    </p:spTree>
    <p:extLst>
      <p:ext uri="{BB962C8B-B14F-4D97-AF65-F5344CB8AC3E}">
        <p14:creationId xmlns:p14="http://schemas.microsoft.com/office/powerpoint/2010/main" val="12586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021d_ad121e6a_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357166"/>
            <a:ext cx="4421600" cy="6298576"/>
          </a:xfrm>
        </p:spPr>
      </p:pic>
      <p:sp>
        <p:nvSpPr>
          <p:cNvPr id="3" name="TextBox 2"/>
          <p:cNvSpPr txBox="1"/>
          <p:nvPr/>
        </p:nvSpPr>
        <p:spPr>
          <a:xfrm>
            <a:off x="2643174" y="214290"/>
            <a:ext cx="46434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err="1" smtClean="0"/>
              <a:t>Физминутка</a:t>
            </a:r>
            <a:r>
              <a:rPr lang="ru-RU" sz="2400" dirty="0" smtClean="0"/>
              <a:t>  для глаз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02bb_430d9432_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581141" cy="5715040"/>
          </a:xfrm>
        </p:spPr>
      </p:pic>
      <p:sp>
        <p:nvSpPr>
          <p:cNvPr id="3" name="TextBox 2"/>
          <p:cNvSpPr txBox="1"/>
          <p:nvPr/>
        </p:nvSpPr>
        <p:spPr>
          <a:xfrm>
            <a:off x="1928794" y="142852"/>
            <a:ext cx="46434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dirty="0" err="1" smtClean="0"/>
              <a:t>Физминутка</a:t>
            </a:r>
            <a:r>
              <a:rPr lang="ru-RU" sz="2400" dirty="0" smtClean="0"/>
              <a:t>  для глаз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Значения суффиксов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2400" cy="2999904"/>
          </a:xfrm>
        </p:spPr>
        <p:txBody>
          <a:bodyPr/>
          <a:lstStyle/>
          <a:p>
            <a:pPr algn="l"/>
            <a:r>
              <a:rPr lang="ru-RU" dirty="0" smtClean="0"/>
              <a:t>Работа по учебнику.</a:t>
            </a:r>
            <a:br>
              <a:rPr lang="ru-RU" dirty="0" smtClean="0"/>
            </a:br>
            <a:r>
              <a:rPr lang="ru-RU" dirty="0" err="1" smtClean="0"/>
              <a:t>Стр.92</a:t>
            </a:r>
            <a:r>
              <a:rPr lang="ru-RU" dirty="0" smtClean="0"/>
              <a:t> </a:t>
            </a:r>
            <a:r>
              <a:rPr lang="ru-RU" dirty="0"/>
              <a:t>упр. </a:t>
            </a:r>
            <a:r>
              <a:rPr lang="ru-RU" dirty="0" smtClean="0"/>
              <a:t>170,</a:t>
            </a:r>
          </a:p>
          <a:p>
            <a:pPr algn="l"/>
            <a:r>
              <a:rPr lang="ru-RU" dirty="0" err="1" smtClean="0"/>
              <a:t>Стр.92</a:t>
            </a:r>
            <a:r>
              <a:rPr lang="ru-RU" dirty="0" smtClean="0"/>
              <a:t> </a:t>
            </a:r>
            <a:r>
              <a:rPr lang="ru-RU" dirty="0"/>
              <a:t>упр. </a:t>
            </a:r>
            <a:r>
              <a:rPr lang="ru-RU" dirty="0" smtClean="0"/>
              <a:t>171,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429309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2996952"/>
            <a:ext cx="576064" cy="562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1988840"/>
            <a:ext cx="576064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1052736"/>
            <a:ext cx="576064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31640" y="1124744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Понимаю, что такое суффикс.</a:t>
            </a:r>
          </a:p>
          <a:p>
            <a:endParaRPr lang="ru-RU" sz="2800" dirty="0" smtClean="0"/>
          </a:p>
          <a:p>
            <a:r>
              <a:rPr lang="ru-RU" sz="2800" dirty="0" smtClean="0"/>
              <a:t>Умею находить суффикс в слове.</a:t>
            </a:r>
          </a:p>
          <a:p>
            <a:endParaRPr lang="ru-RU" sz="2800" dirty="0" smtClean="0"/>
          </a:p>
          <a:p>
            <a:r>
              <a:rPr lang="ru-RU" sz="2800" dirty="0" smtClean="0"/>
              <a:t>Знаю три значения, которые может иметь суффикс.</a:t>
            </a:r>
          </a:p>
          <a:p>
            <a:endParaRPr lang="ru-RU" sz="2800" dirty="0" smtClean="0"/>
          </a:p>
          <a:p>
            <a:r>
              <a:rPr lang="ru-RU" sz="2800" dirty="0" smtClean="0"/>
              <a:t>Умею образовывать новые слова с помощью суффиксов.</a:t>
            </a:r>
          </a:p>
        </p:txBody>
      </p:sp>
    </p:spTree>
    <p:extLst>
      <p:ext uri="{BB962C8B-B14F-4D97-AF65-F5344CB8AC3E}">
        <p14:creationId xmlns:p14="http://schemas.microsoft.com/office/powerpoint/2010/main" val="298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81328"/>
            <a:ext cx="8643998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1. Суффиксы служат для образования</a:t>
            </a:r>
          </a:p>
          <a:p>
            <a:pPr>
              <a:buNone/>
            </a:pPr>
            <a:r>
              <a:rPr lang="ru-RU" sz="3200" dirty="0" smtClean="0"/>
              <a:t>      разных частей речи.</a:t>
            </a:r>
          </a:p>
          <a:p>
            <a:r>
              <a:rPr lang="ru-RU" sz="3200" dirty="0" smtClean="0"/>
              <a:t>2. Суффиксы придают словам </a:t>
            </a:r>
          </a:p>
          <a:p>
            <a:pPr>
              <a:buNone/>
            </a:pPr>
            <a:r>
              <a:rPr lang="ru-RU" sz="3200" dirty="0" smtClean="0"/>
              <a:t>      различные смысловые оттенки.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Строительная работа суффиксов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1PR010250.jpg"/>
          <p:cNvPicPr>
            <a:picLocks noChangeAspect="1"/>
          </p:cNvPicPr>
          <p:nvPr/>
        </p:nvPicPr>
        <p:blipFill>
          <a:blip r:embed="rId2"/>
          <a:srcRect l="33429" t="22222" r="32668" b="11111"/>
          <a:stretch>
            <a:fillRect/>
          </a:stretch>
        </p:blipFill>
        <p:spPr>
          <a:xfrm rot="16200000">
            <a:off x="3801490" y="4485262"/>
            <a:ext cx="1214446" cy="2388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214422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Вывод: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071942"/>
            <a:ext cx="423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040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071942"/>
            <a:ext cx="1785950" cy="2588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Сегодня на уроке мы  вспомним…., 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мы узнаем о том, какое значение придают словам ….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8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5184576"/>
          </a:xfrm>
        </p:spPr>
        <p:txBody>
          <a:bodyPr>
            <a:noAutofit/>
          </a:bodyPr>
          <a:lstStyle/>
          <a:p>
            <a:pPr algn="l"/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Изменяемая        часть     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слова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      называется……</a:t>
            </a:r>
            <a:b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2)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 Часть слова, которая стоит перед корнем и служит для образования новых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слов …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3) Часть слова, в которой заключено общее лексическое значение однокоренных слов - ……</a:t>
            </a:r>
            <a:b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4) …,   ,,,,,    ….,- значимые части слова.</a:t>
            </a:r>
            <a:b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5)Части     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слова      с    помощью          которых            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образуются   новые  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слова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,  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называются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…..</a:t>
            </a:r>
            <a:b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. Выбери схему, которая соответствует слову</a:t>
            </a: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</a:rPr>
              <a:t> дорожка</a:t>
            </a:r>
            <a:r>
              <a:rPr lang="ru-RU" altLang="ru-RU" sz="20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altLang="ru-RU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alt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)  </a:t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2) 		</a:t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3) </a:t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201703"/>
            <a:ext cx="8064896" cy="490994"/>
          </a:xfrm>
        </p:spPr>
        <p:txBody>
          <a:bodyPr>
            <a:noAutofit/>
          </a:bodyPr>
          <a:lstStyle/>
          <a:p>
            <a:pPr algn="l"/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Вспомни   и    </a:t>
            </a: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закончи   предложения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1013110" y="3816717"/>
            <a:ext cx="1676400" cy="914400"/>
            <a:chOff x="192" y="2016"/>
            <a:chExt cx="1056" cy="576"/>
          </a:xfrm>
        </p:grpSpPr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40" y="2016"/>
              <a:ext cx="216" cy="72"/>
              <a:chOff x="1881" y="4554"/>
              <a:chExt cx="540" cy="180"/>
            </a:xfrm>
          </p:grpSpPr>
          <p:sp>
            <p:nvSpPr>
              <p:cNvPr id="21" name="Line 87"/>
              <p:cNvSpPr>
                <a:spLocks noChangeShapeType="1"/>
              </p:cNvSpPr>
              <p:nvPr/>
            </p:nvSpPr>
            <p:spPr bwMode="auto">
              <a:xfrm>
                <a:off x="1881" y="455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2421" y="455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89"/>
            <p:cNvSpPr>
              <a:spLocks/>
            </p:cNvSpPr>
            <p:nvPr/>
          </p:nvSpPr>
          <p:spPr bwMode="auto">
            <a:xfrm>
              <a:off x="528" y="2016"/>
              <a:ext cx="216" cy="84"/>
            </a:xfrm>
            <a:custGeom>
              <a:avLst/>
              <a:gdLst>
                <a:gd name="T0" fmla="*/ 0 w 540"/>
                <a:gd name="T1" fmla="*/ 84 h 210"/>
                <a:gd name="T2" fmla="*/ 72 w 540"/>
                <a:gd name="T3" fmla="*/ 12 h 210"/>
                <a:gd name="T4" fmla="*/ 144 w 540"/>
                <a:gd name="T5" fmla="*/ 12 h 210"/>
                <a:gd name="T6" fmla="*/ 216 w 540"/>
                <a:gd name="T7" fmla="*/ 84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210">
                  <a:moveTo>
                    <a:pt x="0" y="210"/>
                  </a:moveTo>
                  <a:cubicBezTo>
                    <a:pt x="60" y="135"/>
                    <a:pt x="120" y="60"/>
                    <a:pt x="180" y="30"/>
                  </a:cubicBezTo>
                  <a:cubicBezTo>
                    <a:pt x="240" y="0"/>
                    <a:pt x="300" y="0"/>
                    <a:pt x="360" y="30"/>
                  </a:cubicBezTo>
                  <a:cubicBezTo>
                    <a:pt x="420" y="60"/>
                    <a:pt x="510" y="180"/>
                    <a:pt x="540" y="2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864" y="2016"/>
              <a:ext cx="144" cy="72"/>
              <a:chOff x="3321" y="4554"/>
              <a:chExt cx="360" cy="180"/>
            </a:xfrm>
          </p:grpSpPr>
          <p:sp>
            <p:nvSpPr>
              <p:cNvPr id="19" name="Line 91"/>
              <p:cNvSpPr>
                <a:spLocks noChangeShapeType="1"/>
              </p:cNvSpPr>
              <p:nvPr/>
            </p:nvSpPr>
            <p:spPr bwMode="auto">
              <a:xfrm flipH="1">
                <a:off x="3321" y="4554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92"/>
              <p:cNvSpPr>
                <a:spLocks noChangeShapeType="1"/>
              </p:cNvSpPr>
              <p:nvPr/>
            </p:nvSpPr>
            <p:spPr bwMode="auto">
              <a:xfrm>
                <a:off x="3501" y="4554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Rectangle 93"/>
            <p:cNvSpPr>
              <a:spLocks noChangeArrowheads="1"/>
            </p:cNvSpPr>
            <p:nvPr/>
          </p:nvSpPr>
          <p:spPr bwMode="auto">
            <a:xfrm>
              <a:off x="1104" y="201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Freeform 94"/>
            <p:cNvSpPr>
              <a:spLocks/>
            </p:cNvSpPr>
            <p:nvPr/>
          </p:nvSpPr>
          <p:spPr bwMode="auto">
            <a:xfrm>
              <a:off x="192" y="2208"/>
              <a:ext cx="216" cy="84"/>
            </a:xfrm>
            <a:custGeom>
              <a:avLst/>
              <a:gdLst>
                <a:gd name="T0" fmla="*/ 0 w 540"/>
                <a:gd name="T1" fmla="*/ 84 h 210"/>
                <a:gd name="T2" fmla="*/ 72 w 540"/>
                <a:gd name="T3" fmla="*/ 12 h 210"/>
                <a:gd name="T4" fmla="*/ 144 w 540"/>
                <a:gd name="T5" fmla="*/ 12 h 210"/>
                <a:gd name="T6" fmla="*/ 216 w 540"/>
                <a:gd name="T7" fmla="*/ 84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210">
                  <a:moveTo>
                    <a:pt x="0" y="210"/>
                  </a:moveTo>
                  <a:cubicBezTo>
                    <a:pt x="60" y="135"/>
                    <a:pt x="120" y="60"/>
                    <a:pt x="180" y="30"/>
                  </a:cubicBezTo>
                  <a:cubicBezTo>
                    <a:pt x="240" y="0"/>
                    <a:pt x="300" y="0"/>
                    <a:pt x="360" y="30"/>
                  </a:cubicBezTo>
                  <a:cubicBezTo>
                    <a:pt x="420" y="60"/>
                    <a:pt x="510" y="180"/>
                    <a:pt x="540" y="21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480" y="2208"/>
              <a:ext cx="144" cy="72"/>
              <a:chOff x="3321" y="4554"/>
              <a:chExt cx="360" cy="180"/>
            </a:xfrm>
          </p:grpSpPr>
          <p:sp>
            <p:nvSpPr>
              <p:cNvPr id="17" name="Line 96"/>
              <p:cNvSpPr>
                <a:spLocks noChangeShapeType="1"/>
              </p:cNvSpPr>
              <p:nvPr/>
            </p:nvSpPr>
            <p:spPr bwMode="auto">
              <a:xfrm flipH="1">
                <a:off x="3321" y="4554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97"/>
              <p:cNvSpPr>
                <a:spLocks noChangeShapeType="1"/>
              </p:cNvSpPr>
              <p:nvPr/>
            </p:nvSpPr>
            <p:spPr bwMode="auto">
              <a:xfrm>
                <a:off x="3501" y="4554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Rectangle 98"/>
            <p:cNvSpPr>
              <a:spLocks noChangeArrowheads="1"/>
            </p:cNvSpPr>
            <p:nvPr/>
          </p:nvSpPr>
          <p:spPr bwMode="auto">
            <a:xfrm>
              <a:off x="768" y="22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2" name="Group 99"/>
            <p:cNvGrpSpPr>
              <a:grpSpLocks/>
            </p:cNvGrpSpPr>
            <p:nvPr/>
          </p:nvGrpSpPr>
          <p:grpSpPr bwMode="auto">
            <a:xfrm>
              <a:off x="240" y="2448"/>
              <a:ext cx="216" cy="72"/>
              <a:chOff x="1881" y="4554"/>
              <a:chExt cx="540" cy="180"/>
            </a:xfrm>
          </p:grpSpPr>
          <p:sp>
            <p:nvSpPr>
              <p:cNvPr id="15" name="Line 100"/>
              <p:cNvSpPr>
                <a:spLocks noChangeShapeType="1"/>
              </p:cNvSpPr>
              <p:nvPr/>
            </p:nvSpPr>
            <p:spPr bwMode="auto">
              <a:xfrm>
                <a:off x="1881" y="455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01"/>
              <p:cNvSpPr>
                <a:spLocks noChangeShapeType="1"/>
              </p:cNvSpPr>
              <p:nvPr/>
            </p:nvSpPr>
            <p:spPr bwMode="auto">
              <a:xfrm>
                <a:off x="2421" y="455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Freeform 102"/>
            <p:cNvSpPr>
              <a:spLocks/>
            </p:cNvSpPr>
            <p:nvPr/>
          </p:nvSpPr>
          <p:spPr bwMode="auto">
            <a:xfrm>
              <a:off x="528" y="2448"/>
              <a:ext cx="216" cy="84"/>
            </a:xfrm>
            <a:custGeom>
              <a:avLst/>
              <a:gdLst>
                <a:gd name="T0" fmla="*/ 0 w 540"/>
                <a:gd name="T1" fmla="*/ 84 h 210"/>
                <a:gd name="T2" fmla="*/ 72 w 540"/>
                <a:gd name="T3" fmla="*/ 12 h 210"/>
                <a:gd name="T4" fmla="*/ 144 w 540"/>
                <a:gd name="T5" fmla="*/ 12 h 210"/>
                <a:gd name="T6" fmla="*/ 216 w 540"/>
                <a:gd name="T7" fmla="*/ 84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210">
                  <a:moveTo>
                    <a:pt x="0" y="210"/>
                  </a:moveTo>
                  <a:cubicBezTo>
                    <a:pt x="60" y="135"/>
                    <a:pt x="120" y="60"/>
                    <a:pt x="180" y="30"/>
                  </a:cubicBezTo>
                  <a:cubicBezTo>
                    <a:pt x="240" y="0"/>
                    <a:pt x="300" y="0"/>
                    <a:pt x="360" y="30"/>
                  </a:cubicBezTo>
                  <a:cubicBezTo>
                    <a:pt x="420" y="60"/>
                    <a:pt x="510" y="180"/>
                    <a:pt x="540" y="2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03"/>
            <p:cNvSpPr>
              <a:spLocks noChangeArrowheads="1"/>
            </p:cNvSpPr>
            <p:nvPr/>
          </p:nvSpPr>
          <p:spPr bwMode="auto">
            <a:xfrm>
              <a:off x="81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5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Серёжа написал: «</a:t>
            </a:r>
            <a:r>
              <a:rPr lang="ru-RU" sz="3200" b="1" i="1" dirty="0" err="1" smtClean="0"/>
              <a:t>Лидачка</a:t>
            </a:r>
            <a:r>
              <a:rPr lang="ru-RU" sz="3200" b="1" i="1" dirty="0" smtClean="0"/>
              <a:t>» </a:t>
            </a:r>
            <a:r>
              <a:rPr lang="ru-RU" sz="3200" dirty="0" smtClean="0"/>
              <a:t>и обозначил суффикс </a:t>
            </a:r>
            <a:r>
              <a:rPr lang="ru-RU" sz="3200" b="1" i="1" dirty="0" smtClean="0"/>
              <a:t>–</a:t>
            </a:r>
            <a:r>
              <a:rPr lang="ru-RU" sz="3200" b="1" i="1" dirty="0" err="1" smtClean="0"/>
              <a:t>чк</a:t>
            </a:r>
            <a:r>
              <a:rPr lang="ru-RU" sz="3200" b="1" i="1" dirty="0" smtClean="0"/>
              <a:t>-, </a:t>
            </a:r>
            <a:r>
              <a:rPr lang="ru-RU" sz="3200" dirty="0" smtClean="0"/>
              <a:t>так как слово образовано от слова Лида; </a:t>
            </a:r>
          </a:p>
          <a:p>
            <a:r>
              <a:rPr lang="ru-RU" sz="3200" dirty="0" smtClean="0"/>
              <a:t>«</a:t>
            </a:r>
            <a:r>
              <a:rPr lang="ru-RU" sz="3200" b="1" i="1" dirty="0" err="1" smtClean="0"/>
              <a:t>Алёшинька</a:t>
            </a:r>
            <a:r>
              <a:rPr lang="ru-RU" sz="3200" dirty="0" smtClean="0"/>
              <a:t>», потому что </a:t>
            </a:r>
          </a:p>
          <a:p>
            <a:r>
              <a:rPr lang="ru-RU" sz="3200" dirty="0" smtClean="0"/>
              <a:t>сочетания </a:t>
            </a:r>
            <a:r>
              <a:rPr lang="ru-RU" sz="3200" b="1" dirty="0" err="1" smtClean="0"/>
              <a:t>жи</a:t>
            </a:r>
            <a:r>
              <a:rPr lang="ru-RU" sz="3200" dirty="0" err="1" smtClean="0"/>
              <a:t>-</a:t>
            </a:r>
            <a:r>
              <a:rPr lang="ru-RU" sz="3200" b="1" dirty="0" err="1" smtClean="0"/>
              <a:t>ши</a:t>
            </a:r>
            <a:r>
              <a:rPr lang="ru-RU" sz="3200" dirty="0" smtClean="0"/>
              <a:t> надо писать</a:t>
            </a:r>
          </a:p>
          <a:p>
            <a:r>
              <a:rPr lang="ru-RU" sz="3200" dirty="0" smtClean="0"/>
              <a:t> через </a:t>
            </a:r>
            <a:r>
              <a:rPr lang="ru-RU" sz="3200" b="1" dirty="0" smtClean="0"/>
              <a:t>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Учитель назвал такие ответы</a:t>
            </a:r>
          </a:p>
          <a:p>
            <a:r>
              <a:rPr lang="ru-RU" sz="3200" dirty="0" smtClean="0"/>
              <a:t> ошибочными.</a:t>
            </a:r>
          </a:p>
          <a:p>
            <a:r>
              <a:rPr lang="ru-RU" sz="3200" dirty="0" smtClean="0"/>
              <a:t> Почему? </a:t>
            </a:r>
            <a:endParaRPr lang="ru-RU" sz="3200" dirty="0"/>
          </a:p>
        </p:txBody>
      </p:sp>
      <p:pic>
        <p:nvPicPr>
          <p:cNvPr id="3" name="Рисунок 2" descr="popup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846" y="3645024"/>
            <a:ext cx="2416369" cy="29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8856984" cy="11521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 найти в слове суффикс?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72816"/>
            <a:ext cx="7772400" cy="3168351"/>
          </a:xfrm>
        </p:spPr>
        <p:txBody>
          <a:bodyPr>
            <a:normAutofit fontScale="32500" lnSpcReduction="20000"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ru-RU" sz="9800" b="1" dirty="0" smtClean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Выдели в слове </a:t>
            </a:r>
            <a:r>
              <a:rPr lang="ru-RU" sz="9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anose="02010803020104030203" pitchFamily="2" charset="-79"/>
              </a:rPr>
              <a:t>окончание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ru-RU" sz="9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haroni" panose="02010803020104030203" pitchFamily="2" charset="-79"/>
              </a:rPr>
              <a:t>Найди в слове </a:t>
            </a:r>
            <a:r>
              <a:rPr lang="ru-RU" sz="9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anose="02010803020104030203" pitchFamily="2" charset="-79"/>
              </a:rPr>
              <a:t>корень</a:t>
            </a:r>
            <a:r>
              <a:rPr lang="ru-RU" sz="9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anose="02010803020104030203" pitchFamily="2" charset="-79"/>
              </a:rPr>
              <a:t>.</a:t>
            </a:r>
          </a:p>
          <a:p>
            <a:pPr marL="514350" indent="-514350" algn="l">
              <a:lnSpc>
                <a:spcPct val="160000"/>
              </a:lnSpc>
              <a:buFont typeface="Wingdings 3"/>
              <a:buAutoNum type="arabicPeriod"/>
            </a:pPr>
            <a:r>
              <a:rPr lang="ru-RU" sz="9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anose="02010803020104030203" pitchFamily="2" charset="-79"/>
              </a:rPr>
              <a:t>Часть слова </a:t>
            </a:r>
            <a:r>
              <a:rPr lang="ru-RU" sz="9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haroni" panose="02010803020104030203" pitchFamily="2" charset="-79"/>
              </a:rPr>
              <a:t>между окончанием и корнем и будет суффикс. </a:t>
            </a:r>
            <a:endParaRPr lang="ru-RU" sz="9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  <a:p>
            <a:pPr marL="514350" indent="-514350" algn="l">
              <a:buAutoNum type="arabicPeriod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514350" indent="-514350" algn="l">
              <a:buAutoNum type="arabicPeriod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9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47813" y="1916113"/>
            <a:ext cx="5616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СУФФИКС – ЭТО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5616575" cy="1612900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МАЛЕНЬКОЕ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16238" y="5300663"/>
            <a:ext cx="5616575" cy="881062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ЧАСТЬ СЛОВА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-0.30463 " pathEditMode="relative" ptsTypes="AA">
                                      <p:cBhvr>
                                        <p:cTn id="8" dur="2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-0.30463 " pathEditMode="relative" ptsTypes="AA">
                                      <p:cBhvr>
                                        <p:cTn id="1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16388" grpId="0" build="allAtOnce" animBg="1"/>
      <p:bldP spid="1638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31913" y="1916113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СУФФИКС СЛУЖИТ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8130" y="3175000"/>
            <a:ext cx="8494713" cy="758825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для образования новых слов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8130" y="4509120"/>
            <a:ext cx="8569325" cy="758825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для связи слов в предложении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5 " pathEditMode="relative" ptsTypes="AA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5 " pathEditMode="relative" ptsTypes="AA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17412" grpId="0" build="allAtOnce" animBg="1"/>
      <p:bldP spid="1741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31913" y="1916113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СУФФИКС СТОИТ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62279" y="3140968"/>
            <a:ext cx="5761038" cy="881063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после корня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19250" y="4653136"/>
            <a:ext cx="5811838" cy="881062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перед корнем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10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  <p:bldLst>
      <p:bldP spid="18436" grpId="0" build="allAtOnce" animBg="1"/>
      <p:bldP spid="1843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551612" cy="15128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908175" y="1773238"/>
            <a:ext cx="6337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СУФФИКС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188" y="3068960"/>
            <a:ext cx="7921625" cy="881062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НЕ ИМЕЕТ ЗНАЧЕНИЕ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11188" y="4509120"/>
            <a:ext cx="7921625" cy="881062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ИМЕЕТ ЗНАЧЕНИЕ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7 -0.10069 -0.00538 -0.20139 -0.00677 -0.24444 C -0.00816 -0.2875 -0.00833 -0.27268 -0.00833 -0.25787 " pathEditMode="relative" ptsTypes="aaA">
                                      <p:cBhvr>
                                        <p:cTn id="14" dur="2000" fill="hold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7 -0.10069 -0.00538 -0.20139 -0.00677 -0.24444 C -0.00816 -0.2875 -0.00833 -0.27268 -0.00833 -0.25787 " pathEditMode="relative" ptsTypes="aaA">
                                      <p:cBhvr>
                                        <p:cTn id="16" dur="2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028" grpId="0" build="allAtOnce" animBg="1"/>
      <p:bldP spid="1029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1219</TotalTime>
  <Words>319</Words>
  <Application>Microsoft Office PowerPoint</Application>
  <PresentationFormat>Экран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Значения суффиксов. Образование слов с помощью суффиксов</vt:lpstr>
      <vt:lpstr>Презентация PowerPoint</vt:lpstr>
      <vt:lpstr>1)  Изменяемая        часть      слова        называется…… 2) Часть слова, которая стоит перед корнем и служит для образования новых слов …  3) Часть слова, в которой заключено общее лексическое значение однокоренных слов - …… 4) …,   ,,,,,    ….,- значимые части слова. 5)Части      слова      с    помощью          которых             образуются   новые   слова,   называются ….. 2. Выбери схему, которая соответствует слову дорожка.  1)     2)     3)   </vt:lpstr>
      <vt:lpstr>Презентация PowerPoint</vt:lpstr>
      <vt:lpstr>Как найти в слове суффикс?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Чистописание</vt:lpstr>
      <vt:lpstr>Учимся применять суффиксы</vt:lpstr>
      <vt:lpstr>Об одном и том же, но по-разному!</vt:lpstr>
      <vt:lpstr>Построй слово!</vt:lpstr>
      <vt:lpstr>Значения суффиксов</vt:lpstr>
      <vt:lpstr>Презентация PowerPoint</vt:lpstr>
      <vt:lpstr>Презентация PowerPoint</vt:lpstr>
      <vt:lpstr>Значения суффиксов</vt:lpstr>
      <vt:lpstr>Презентация PowerPoint</vt:lpstr>
      <vt:lpstr>Строительная работа суффиксов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116</cp:revision>
  <dcterms:created xsi:type="dcterms:W3CDTF">2009-12-15T18:44:50Z</dcterms:created>
  <dcterms:modified xsi:type="dcterms:W3CDTF">2013-12-07T03:56:40Z</dcterms:modified>
</cp:coreProperties>
</file>