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56" r:id="rId2"/>
    <p:sldId id="258" r:id="rId3"/>
    <p:sldId id="266" r:id="rId4"/>
    <p:sldId id="264" r:id="rId5"/>
    <p:sldId id="257" r:id="rId6"/>
    <p:sldId id="263" r:id="rId7"/>
    <p:sldId id="259" r:id="rId8"/>
    <p:sldId id="260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2619F-0A70-4E7B-B715-3B61687759D8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B14E1-ECDC-44BA-899F-B5565D3B4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B14E1-ECDC-44BA-899F-B5565D3B40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9"/>
          <p:cNvSpPr>
            <a:spLocks/>
          </p:cNvSpPr>
          <p:nvPr/>
        </p:nvSpPr>
        <p:spPr bwMode="hidden">
          <a:xfrm>
            <a:off x="0" y="1981200"/>
            <a:ext cx="5643563" cy="2662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9" y="196"/>
              </a:cxn>
              <a:cxn ang="0">
                <a:pos x="2006" y="975"/>
              </a:cxn>
              <a:cxn ang="0">
                <a:pos x="2666" y="1296"/>
              </a:cxn>
              <a:cxn ang="0">
                <a:pos x="1911" y="1015"/>
              </a:cxn>
              <a:cxn ang="0">
                <a:pos x="1111" y="460"/>
              </a:cxn>
              <a:cxn ang="0">
                <a:pos x="9" y="446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flip="none" rotWithShape="1">
            <a:gsLst>
              <a:gs pos="0">
                <a:schemeClr val="tx2">
                  <a:lumMod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403"/>
          <p:cNvSpPr>
            <a:spLocks/>
          </p:cNvSpPr>
          <p:nvPr/>
        </p:nvSpPr>
        <p:spPr bwMode="hidden">
          <a:xfrm>
            <a:off x="-11113" y="0"/>
            <a:ext cx="6154738" cy="471487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552" y="847"/>
              </a:cxn>
              <a:cxn ang="0">
                <a:pos x="2365" y="2148"/>
              </a:cxn>
              <a:cxn ang="0">
                <a:pos x="3098" y="2664"/>
              </a:cxn>
              <a:cxn ang="0">
                <a:pos x="2197" y="2247"/>
              </a:cxn>
              <a:cxn ang="0">
                <a:pos x="1274" y="1288"/>
              </a:cxn>
              <a:cxn ang="0">
                <a:pos x="0" y="901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flip="none" rotWithShape="1">
            <a:gsLst>
              <a:gs pos="0">
                <a:srgbClr val="0066CC">
                  <a:shade val="30000"/>
                  <a:satMod val="115000"/>
                </a:srgbClr>
              </a:gs>
              <a:gs pos="50000">
                <a:srgbClr val="0066CC">
                  <a:shade val="67500"/>
                  <a:satMod val="115000"/>
                </a:srgbClr>
              </a:gs>
              <a:gs pos="100000">
                <a:srgbClr val="0066C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404"/>
          <p:cNvSpPr>
            <a:spLocks/>
          </p:cNvSpPr>
          <p:nvPr/>
        </p:nvSpPr>
        <p:spPr bwMode="hidden">
          <a:xfrm>
            <a:off x="3581400" y="0"/>
            <a:ext cx="2419350" cy="46434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59" y="1027"/>
              </a:cxn>
              <a:cxn ang="0">
                <a:pos x="1153" y="2216"/>
              </a:cxn>
              <a:cxn ang="0">
                <a:pos x="1589" y="2905"/>
              </a:cxn>
              <a:cxn ang="0">
                <a:pos x="1302" y="2209"/>
              </a:cxn>
              <a:cxn ang="0">
                <a:pos x="1399" y="994"/>
              </a:cxn>
              <a:cxn ang="0">
                <a:pos x="876" y="0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/>
            <a:ahLst/>
            <a:cxnLst>
              <a:cxn ang="0">
                <a:pos x="1788" y="0"/>
              </a:cxn>
              <a:cxn ang="0">
                <a:pos x="1795" y="1185"/>
              </a:cxn>
              <a:cxn ang="0">
                <a:pos x="453" y="1409"/>
              </a:cxn>
              <a:cxn ang="0">
                <a:pos x="13" y="2080"/>
              </a:cxn>
              <a:cxn ang="0">
                <a:pos x="501" y="1145"/>
              </a:cxn>
              <a:cxn ang="0">
                <a:pos x="1781" y="13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407"/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92" y="997"/>
              </a:cxn>
              <a:cxn ang="0">
                <a:pos x="203" y="2149"/>
              </a:cxn>
              <a:cxn ang="0">
                <a:pos x="399" y="2955"/>
              </a:cxn>
              <a:cxn ang="0">
                <a:pos x="514" y="2108"/>
              </a:cxn>
              <a:cxn ang="0">
                <a:pos x="1273" y="1410"/>
              </a:cxn>
              <a:cxn ang="0">
                <a:pos x="1883" y="739"/>
              </a:cxn>
              <a:cxn ang="0">
                <a:pos x="2073" y="0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Picture 412" descr="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55650" y="3644900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1" descr="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55650" y="3933825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27088" y="1484313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 algn="ctr">
              <a:defRPr sz="4000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1331913" y="3068638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 typeface="Arial" charset="0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179388" y="6524625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AutoShape 215"/>
          <p:cNvSpPr>
            <a:spLocks noChangeArrowheads="1"/>
          </p:cNvSpPr>
          <p:nvPr/>
        </p:nvSpPr>
        <p:spPr bwMode="auto">
          <a:xfrm>
            <a:off x="179388" y="115888"/>
            <a:ext cx="8785225" cy="6553200"/>
          </a:xfrm>
          <a:prstGeom prst="roundRect">
            <a:avLst>
              <a:gd name="adj" fmla="val 3986"/>
            </a:avLst>
          </a:prstGeom>
          <a:ln>
            <a:solidFill>
              <a:srgbClr val="000099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23F8D956-6A45-42D6-AA75-74B2FE2CE15D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F21EEA8-9A05-4EB1-BA49-CEEC4A94D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32" name="Picture 216" descr="wat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07950" y="0"/>
            <a:ext cx="1368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55576" y="1412776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dirty="0">
                <a:ln/>
                <a:solidFill>
                  <a:schemeClr val="accent3"/>
                </a:solidFill>
                <a:latin typeface="Comic Sans MS" pitchFamily="66" charset="0"/>
              </a:rPr>
              <a:t>Изготовление </a:t>
            </a:r>
            <a:r>
              <a:rPr lang="ru-RU" sz="6600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/>
            </a:r>
            <a:br>
              <a:rPr lang="ru-RU" sz="6600" dirty="0" smtClean="0">
                <a:ln/>
                <a:solidFill>
                  <a:schemeClr val="accent3"/>
                </a:solidFill>
                <a:latin typeface="Comic Sans MS" pitchFamily="66" charset="0"/>
              </a:rPr>
            </a:br>
            <a:r>
              <a:rPr lang="ru-RU" sz="6600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парусной </a:t>
            </a:r>
            <a:r>
              <a:rPr lang="ru-RU" sz="6600" dirty="0">
                <a:ln/>
                <a:solidFill>
                  <a:schemeClr val="accent3"/>
                </a:solidFill>
                <a:latin typeface="Comic Sans MS" pitchFamily="66" charset="0"/>
              </a:rPr>
              <a:t>лодки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043608" y="4581128"/>
            <a:ext cx="7592888" cy="1752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Урок технологии, 3 «А» класс</a:t>
            </a:r>
          </a:p>
          <a:p>
            <a:pPr algn="r"/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Учитель: 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Морозова Екатерина Витальевна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696"/>
            <a:ext cx="4131302" cy="6214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Администратор\Pictures\ship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3092"/>
            <a:ext cx="4536504" cy="654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лилиния 4"/>
          <p:cNvSpPr/>
          <p:nvPr/>
        </p:nvSpPr>
        <p:spPr>
          <a:xfrm>
            <a:off x="2411760" y="1052736"/>
            <a:ext cx="4347665" cy="1754326"/>
          </a:xfrm>
          <a:custGeom>
            <a:avLst/>
            <a:gdLst>
              <a:gd name="connsiteX0" fmla="*/ 0 w 4347665"/>
              <a:gd name="connsiteY0" fmla="*/ 0 h 1754326"/>
              <a:gd name="connsiteX1" fmla="*/ 4347665 w 4347665"/>
              <a:gd name="connsiteY1" fmla="*/ 0 h 1754326"/>
              <a:gd name="connsiteX2" fmla="*/ 4347665 w 4347665"/>
              <a:gd name="connsiteY2" fmla="*/ 1754326 h 1754326"/>
              <a:gd name="connsiteX3" fmla="*/ 0 w 4347665"/>
              <a:gd name="connsiteY3" fmla="*/ 1754326 h 1754326"/>
              <a:gd name="connsiteX4" fmla="*/ 0 w 434766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665" h="1754326">
                <a:moveTo>
                  <a:pt x="0" y="0"/>
                </a:moveTo>
                <a:lnTo>
                  <a:pt x="4347665" y="0"/>
                </a:lnTo>
                <a:lnTo>
                  <a:pt x="4347665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СПАСИБО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работу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!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ЦЕЛИ урока: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70C0"/>
                </a:solidFill>
              </a:rPr>
              <a:t>Освоить технику складывания основных элементов оригами.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70C0"/>
                </a:solidFill>
              </a:rPr>
              <a:t>Научить с помощью условных знаков читать схемы.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70C0"/>
                </a:solidFill>
              </a:rPr>
              <a:t>Научить складывать базовые формы оригами.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Или вставь свои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Оригами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52736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vi-V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Орига́ми (яп. </a:t>
            </a:r>
            <a:r>
              <a:rPr lang="ja-JP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折り紙</a:t>
            </a:r>
            <a:r>
              <a:rPr lang="en-US" altLang="ja-JP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ально</a:t>
            </a:r>
            <a:r>
              <a:rPr lang="vi-V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«сложенная бумага») </a:t>
            </a:r>
            <a:r>
              <a:rPr lang="vi-VN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древнее искусство складывания фигурок из бумаги.</a:t>
            </a:r>
            <a:r>
              <a:rPr lang="vi-VN" sz="2000" dirty="0" smtClean="0">
                <a:solidFill>
                  <a:srgbClr val="0070C0"/>
                </a:solidFill>
              </a:rPr>
              <a:t> Искусство оригами своими корнями уходит в древний Китай, где и была изобретена бумага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vi-VN" sz="2000" dirty="0" smtClean="0">
                <a:solidFill>
                  <a:srgbClr val="0070C0"/>
                </a:solidFill>
              </a:rPr>
              <a:t> </a:t>
            </a:r>
            <a:endParaRPr lang="ru-RU" sz="2000" dirty="0" smtClean="0">
              <a:solidFill>
                <a:srgbClr val="0070C0"/>
              </a:solidFill>
            </a:endParaRPr>
          </a:p>
          <a:p>
            <a:pPr indent="358775"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Оригами </a:t>
            </a:r>
            <a:r>
              <a:rPr lang="ru-RU" sz="2000" dirty="0">
                <a:solidFill>
                  <a:srgbClr val="0070C0"/>
                </a:solidFill>
              </a:rPr>
              <a:t>– это самобытное японское искусство создания моделей различных предметов, животных, птиц, цветов, путем сгибания листа бумаги. Никто точно не знает, кто именно и когда придумал оригами, и как были выработаны его неписаные правила. </a:t>
            </a:r>
            <a:r>
              <a:rPr lang="ru-RU" sz="2000" dirty="0" smtClean="0">
                <a:solidFill>
                  <a:srgbClr val="0070C0"/>
                </a:solidFill>
              </a:rPr>
              <a:t>Существует мнение</a:t>
            </a:r>
            <a:r>
              <a:rPr lang="ru-RU" sz="2000" dirty="0">
                <a:solidFill>
                  <a:srgbClr val="0070C0"/>
                </a:solidFill>
              </a:rPr>
              <a:t>, что это искусство старше, чем </a:t>
            </a:r>
            <a:r>
              <a:rPr lang="ru-RU" sz="2000" dirty="0" smtClean="0">
                <a:solidFill>
                  <a:srgbClr val="0070C0"/>
                </a:solidFill>
              </a:rPr>
              <a:t>бумага, что </a:t>
            </a:r>
            <a:r>
              <a:rPr lang="ru-RU" sz="2000" dirty="0">
                <a:solidFill>
                  <a:srgbClr val="0070C0"/>
                </a:solidFill>
              </a:rPr>
              <a:t>первые фигурки оригами возникли из искусства драпировки ткани при изготовлении традиционной японской одежды. Многие поколения 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японцев внесли в оригами свой вклад,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передавая </a:t>
            </a:r>
            <a:r>
              <a:rPr lang="ru-RU" sz="2000" dirty="0">
                <a:solidFill>
                  <a:srgbClr val="0070C0"/>
                </a:solidFill>
              </a:rPr>
              <a:t>умение складывать лист в 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чудесную </a:t>
            </a:r>
            <a:r>
              <a:rPr lang="ru-RU" sz="2000" dirty="0">
                <a:solidFill>
                  <a:srgbClr val="0070C0"/>
                </a:solidFill>
              </a:rPr>
              <a:t>фигурку.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09120"/>
            <a:ext cx="2447683" cy="199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Вспомни правила безопасности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10445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техники безопасности при работе с бумагой</a:t>
            </a:r>
          </a:p>
          <a:p>
            <a:pPr marL="457200" indent="-6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Содержи </a:t>
            </a:r>
            <a:r>
              <a:rPr lang="ru-RU" sz="2400" dirty="0" smtClean="0">
                <a:solidFill>
                  <a:srgbClr val="0070C0"/>
                </a:solidFill>
              </a:rPr>
              <a:t>в порядке своё рабочее место</a:t>
            </a:r>
          </a:p>
          <a:p>
            <a:pPr marL="457200" indent="-6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Внимательно </a:t>
            </a:r>
            <a:r>
              <a:rPr lang="ru-RU" sz="2400" dirty="0" smtClean="0">
                <a:solidFill>
                  <a:srgbClr val="0070C0"/>
                </a:solidFill>
              </a:rPr>
              <a:t>слушай объяснение учителя и выполняй действия вместе с остальными учениками</a:t>
            </a:r>
          </a:p>
          <a:p>
            <a:pPr marL="457200" indent="-6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При работе с ножницами помни: отрезал бумагу, положи ножницы на место</a:t>
            </a:r>
          </a:p>
          <a:p>
            <a:pPr marL="457200" indent="-6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Ненужные остатки деталей складывай в файл</a:t>
            </a:r>
          </a:p>
          <a:p>
            <a:pPr marL="457200" indent="-6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Если что-то не понял или не успел сделать, спроси учителя, не отвлекай товарища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Администратор\Pictures\картинки школа\1251836891_3d-character-63.jpg"/>
          <p:cNvPicPr>
            <a:picLocks noChangeAspect="1" noChangeArrowheads="1"/>
          </p:cNvPicPr>
          <p:nvPr/>
        </p:nvPicPr>
        <p:blipFill>
          <a:blip r:embed="rId2" cstate="print"/>
          <a:srcRect b="6323"/>
          <a:stretch>
            <a:fillRect/>
          </a:stretch>
        </p:blipFill>
        <p:spPr bwMode="auto">
          <a:xfrm>
            <a:off x="7380312" y="260648"/>
            <a:ext cx="132730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рисунки\школьные\x_8e185c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432048" cy="432048"/>
          </a:xfrm>
          <a:prstGeom prst="rect">
            <a:avLst/>
          </a:prstGeom>
          <a:noFill/>
        </p:spPr>
      </p:pic>
      <p:pic>
        <p:nvPicPr>
          <p:cNvPr id="6" name="Picture 2" descr="D:\рисунки\школьные\x_8e185c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432048" cy="432048"/>
          </a:xfrm>
          <a:prstGeom prst="rect">
            <a:avLst/>
          </a:prstGeom>
          <a:noFill/>
        </p:spPr>
      </p:pic>
      <p:pic>
        <p:nvPicPr>
          <p:cNvPr id="7" name="Picture 2" descr="D:\рисунки\школьные\x_8e185c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32048" cy="432048"/>
          </a:xfrm>
          <a:prstGeom prst="rect">
            <a:avLst/>
          </a:prstGeom>
          <a:noFill/>
        </p:spPr>
      </p:pic>
      <p:pic>
        <p:nvPicPr>
          <p:cNvPr id="8" name="Picture 2" descr="D:\рисунки\школьные\x_8e185c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32048" cy="432048"/>
          </a:xfrm>
          <a:prstGeom prst="rect">
            <a:avLst/>
          </a:prstGeom>
          <a:noFill/>
        </p:spPr>
      </p:pic>
      <p:pic>
        <p:nvPicPr>
          <p:cNvPr id="9" name="Picture 2" descr="D:\рисунки\школьные\x_8e185c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432048" cy="43204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9526">
            <a:off x="5416057" y="5208095"/>
            <a:ext cx="2897804" cy="121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Советы умелых ручек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5611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сгибании необходимо ПОМНИТЬ:</a:t>
            </a: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выполняется «от себя»;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все линии сгиба прорабатываются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(кольцами ножниц, гладилкой,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косточками пальцев);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сгиб выполняется от середины к краям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C:\Users\Администратор\Pictures\картинки школа\prive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93096"/>
            <a:ext cx="1695450" cy="1228725"/>
          </a:xfrm>
          <a:prstGeom prst="rect">
            <a:avLst/>
          </a:prstGeom>
          <a:noFill/>
        </p:spPr>
      </p:pic>
      <p:pic>
        <p:nvPicPr>
          <p:cNvPr id="6149" name="Picture 5" descr="D:\рисунки\школьные\risunok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792360" cy="720080"/>
          </a:xfrm>
          <a:prstGeom prst="rect">
            <a:avLst/>
          </a:prstGeom>
          <a:noFill/>
        </p:spPr>
      </p:pic>
      <p:pic>
        <p:nvPicPr>
          <p:cNvPr id="10" name="Picture 5" descr="D:\рисунки\школьные\risunok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792360" cy="720080"/>
          </a:xfrm>
          <a:prstGeom prst="rect">
            <a:avLst/>
          </a:prstGeom>
          <a:noFill/>
        </p:spPr>
      </p:pic>
      <p:pic>
        <p:nvPicPr>
          <p:cNvPr id="11" name="Picture 5" descr="D:\рисунки\школьные\risunok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792360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953000" cy="631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1522"/>
            <a:ext cx="3960440" cy="603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iblet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8660"/>
            <a:ext cx="4073441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48680"/>
            <a:ext cx="3807881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1">
  <a:themeElements>
    <a:clrScheme name="598TGp_Business_dark_ani 2">
      <a:dk1>
        <a:srgbClr val="000000"/>
      </a:dk1>
      <a:lt1>
        <a:srgbClr val="FFFFFF"/>
      </a:lt1>
      <a:dk2>
        <a:srgbClr val="15559B"/>
      </a:dk2>
      <a:lt2>
        <a:srgbClr val="E7F9FF"/>
      </a:lt2>
      <a:accent1>
        <a:srgbClr val="1A98C0"/>
      </a:accent1>
      <a:accent2>
        <a:srgbClr val="B46C0C"/>
      </a:accent2>
      <a:accent3>
        <a:srgbClr val="AAB4CB"/>
      </a:accent3>
      <a:accent4>
        <a:srgbClr val="DADADA"/>
      </a:accent4>
      <a:accent5>
        <a:srgbClr val="ABCADC"/>
      </a:accent5>
      <a:accent6>
        <a:srgbClr val="A3610A"/>
      </a:accent6>
      <a:hlink>
        <a:srgbClr val="BCB808"/>
      </a:hlink>
      <a:folHlink>
        <a:srgbClr val="169E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98TGp_Business_dark_ani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8TGp_Business_dark_ani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8TGp_Business_dark_ani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Тема41</Template>
  <TotalTime>113</TotalTime>
  <Words>271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Тема41</vt:lpstr>
      <vt:lpstr>Изготовление  парусной лодки</vt:lpstr>
      <vt:lpstr>ЦЕЛИ урока:</vt:lpstr>
      <vt:lpstr>Оригами</vt:lpstr>
      <vt:lpstr>Вспомни правила безопасности</vt:lpstr>
      <vt:lpstr>Советы умелых ручек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13</cp:revision>
  <dcterms:created xsi:type="dcterms:W3CDTF">2012-02-18T16:47:37Z</dcterms:created>
  <dcterms:modified xsi:type="dcterms:W3CDTF">2012-02-18T18:41:48Z</dcterms:modified>
</cp:coreProperties>
</file>