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4" r:id="rId7"/>
    <p:sldId id="267" r:id="rId8"/>
    <p:sldId id="260" r:id="rId9"/>
    <p:sldId id="265" r:id="rId10"/>
    <p:sldId id="263" r:id="rId11"/>
    <p:sldId id="261" r:id="rId12"/>
    <p:sldId id="262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8" r:id="rId21"/>
    <p:sldId id="280" r:id="rId22"/>
    <p:sldId id="281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>
        <p:scale>
          <a:sx n="66" d="100"/>
          <a:sy n="66" d="100"/>
        </p:scale>
        <p:origin x="-135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B06E-4C25-4245-93E1-32D1990B02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BB3F-EB85-4734-A232-DBB6382CD6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A85F-2ED2-4BE1-B1B7-AE5625222D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7D358-35ED-4748-ABAD-180EE83EEE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45941-F225-4718-99C0-C328FB4470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9B862-EC4B-471E-A69B-0EAE5285ED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1AD6-3500-4930-834F-82E2915BA0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CA40-1848-425F-930B-FC3ED24BC3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DB4ED-5ADB-4E0F-A781-8AB764120A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3873-EC5D-44FF-88BD-715E638D25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3E386-FD4C-42DD-8BE8-FD246DB9D8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52A8-561C-4AAB-9310-C2E3CB8282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850" y="5084763"/>
            <a:ext cx="8569325" cy="1439862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</a:rPr>
              <a:t>Антюхова Л. И.</a:t>
            </a:r>
            <a:br>
              <a:rPr lang="ru-RU" sz="40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rgbClr val="663300"/>
                </a:solidFill>
                <a:latin typeface="Times New Roman" pitchFamily="18" charset="0"/>
              </a:rPr>
              <a:t> учитель начальных классов</a:t>
            </a:r>
            <a:br>
              <a:rPr lang="ru-RU" sz="2000" b="1" i="1" smtClean="0">
                <a:solidFill>
                  <a:srgbClr val="663300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rgbClr val="663300"/>
                </a:solidFill>
                <a:latin typeface="Times New Roman" pitchFamily="18" charset="0"/>
              </a:rPr>
              <a:t>Кожевниковской СОШ №1 Томской области</a:t>
            </a:r>
            <a:endParaRPr lang="es-ES" sz="2000" b="1" i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pic>
        <p:nvPicPr>
          <p:cNvPr id="13316" name="Picture 4" descr="1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4813"/>
            <a:ext cx="26082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50"/>
          <p:cNvSpPr>
            <a:spLocks noChangeArrowheads="1"/>
          </p:cNvSpPr>
          <p:nvPr/>
        </p:nvSpPr>
        <p:spPr bwMode="auto">
          <a:xfrm>
            <a:off x="3851275" y="620713"/>
            <a:ext cx="49688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1">
                <a:solidFill>
                  <a:srgbClr val="663300"/>
                </a:solidFill>
                <a:latin typeface="Times New Roman" pitchFamily="18" charset="0"/>
              </a:rPr>
              <a:t>Творчество – это порождение новых идей, стремление научиться большему, думать о деле иначе и делать его лучше.</a:t>
            </a:r>
            <a:endParaRPr lang="es-ES" sz="2000" b="1" i="1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smtClean="0">
                <a:latin typeface="Times New Roman" pitchFamily="18" charset="0"/>
              </a:rPr>
              <a:t>Вывод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2400" smtClean="0">
                <a:solidFill>
                  <a:srgbClr val="663300"/>
                </a:solidFill>
              </a:rPr>
              <a:t>    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Диапазон творческих задач на уроках необычайно широк по сложности. Вот здесь-то и требуются особые качества ума, такие как наблюдательность, умение анализировать, сопоставлять, комбинировать и т.д. - все то, что в совокупности и составляет творческие способности.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smtClean="0">
                <a:latin typeface="Times New Roman" pitchFamily="18" charset="0"/>
              </a:rPr>
              <a:t>Внеурочная деятельность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Занимательный русский</a:t>
            </a:r>
          </a:p>
          <a:p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Логика</a:t>
            </a:r>
          </a:p>
          <a:p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Всё обо всё</a:t>
            </a:r>
            <a:r>
              <a:rPr lang="ru-RU" sz="2800" b="1" i="1" smtClean="0">
                <a:solidFill>
                  <a:srgbClr val="FF0000"/>
                </a:solidFill>
              </a:rPr>
              <a:t>м</a:t>
            </a:r>
          </a:p>
          <a:p>
            <a:r>
              <a:rPr lang="ru-RU" sz="2800" b="1" i="1" smtClean="0">
                <a:solidFill>
                  <a:srgbClr val="FF0000"/>
                </a:solidFill>
              </a:rPr>
              <a:t>Мой первый проект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smtClean="0">
                <a:latin typeface="Times New Roman" pitchFamily="18" charset="0"/>
              </a:rPr>
              <a:t>Примерные задания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331311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	</a:t>
            </a: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1.</a:t>
            </a:r>
            <a:r>
              <a:rPr lang="ru-RU" smtClean="0">
                <a:latin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Решение творческо-поисковых и творческих задач;</a:t>
            </a:r>
          </a:p>
          <a:p>
            <a:pPr>
              <a:buFontTx/>
              <a:buNone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	2. Логические задачи на развитие аналитических способностей и способностей рассуждать;</a:t>
            </a:r>
          </a:p>
          <a:p>
            <a:pPr algn="just">
              <a:buFontTx/>
              <a:buNone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/>
            <a:r>
              <a:rPr lang="ru-RU" sz="3200" b="1" i="1" u="sng" smtClean="0">
                <a:latin typeface="Times New Roman" pitchFamily="18" charset="0"/>
              </a:rPr>
              <a:t>Например:</a:t>
            </a:r>
          </a:p>
        </p:txBody>
      </p:sp>
      <p:pic>
        <p:nvPicPr>
          <p:cNvPr id="25602" name="Picture 4" descr="IMAGE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836613"/>
            <a:ext cx="7777163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/>
            <a:r>
              <a:rPr lang="ru-RU" sz="3200" b="1" i="1" u="sng" smtClean="0">
                <a:latin typeface="Times New Roman" pitchFamily="18" charset="0"/>
              </a:rPr>
              <a:t>Например:</a:t>
            </a:r>
          </a:p>
        </p:txBody>
      </p:sp>
      <p:pic>
        <p:nvPicPr>
          <p:cNvPr id="26626" name="Picture 4" descr="IMAGE0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613"/>
            <a:ext cx="8135937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229600" cy="749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u="sng" smtClean="0">
                <a:solidFill>
                  <a:srgbClr val="FF0000"/>
                </a:solidFill>
                <a:latin typeface="Times New Roman" pitchFamily="18" charset="0"/>
              </a:rPr>
              <a:t>Фото из школьной жизни</a:t>
            </a:r>
          </a:p>
        </p:txBody>
      </p:sp>
      <p:pic>
        <p:nvPicPr>
          <p:cNvPr id="28674" name="Picture 4" descr="SAM_1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981075"/>
            <a:ext cx="50927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229600" cy="749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u="sng" smtClean="0">
                <a:solidFill>
                  <a:srgbClr val="FF0000"/>
                </a:solidFill>
                <a:latin typeface="Times New Roman" pitchFamily="18" charset="0"/>
              </a:rPr>
              <a:t>Фото из школьной жизни</a:t>
            </a:r>
          </a:p>
        </p:txBody>
      </p:sp>
      <p:pic>
        <p:nvPicPr>
          <p:cNvPr id="30722" name="Picture 4" descr="SAM_18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81075"/>
            <a:ext cx="53086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229600" cy="749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u="sng" smtClean="0">
                <a:solidFill>
                  <a:srgbClr val="FF0000"/>
                </a:solidFill>
                <a:latin typeface="Times New Roman" pitchFamily="18" charset="0"/>
              </a:rPr>
              <a:t>Фото из школьной жизни</a:t>
            </a:r>
          </a:p>
        </p:txBody>
      </p:sp>
      <p:pic>
        <p:nvPicPr>
          <p:cNvPr id="31746" name="Picture 4" descr="SAM_3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08050"/>
            <a:ext cx="554513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229600" cy="749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u="sng" smtClean="0">
                <a:solidFill>
                  <a:srgbClr val="FF0000"/>
                </a:solidFill>
                <a:latin typeface="Times New Roman" pitchFamily="18" charset="0"/>
              </a:rPr>
              <a:t>Фото из школьной жизни</a:t>
            </a:r>
          </a:p>
        </p:txBody>
      </p:sp>
      <p:pic>
        <p:nvPicPr>
          <p:cNvPr id="32770" name="Picture 4" descr="SAM_3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981075"/>
            <a:ext cx="32400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229600" cy="749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u="sng" smtClean="0">
                <a:solidFill>
                  <a:srgbClr val="FF0000"/>
                </a:solidFill>
                <a:latin typeface="Times New Roman" pitchFamily="18" charset="0"/>
              </a:rPr>
              <a:t>Фото из школьной жизни</a:t>
            </a:r>
          </a:p>
        </p:txBody>
      </p:sp>
      <p:pic>
        <p:nvPicPr>
          <p:cNvPr id="33794" name="Picture 4" descr="SAM_5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81075"/>
            <a:ext cx="559752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1785937"/>
          </a:xfrm>
        </p:spPr>
        <p:txBody>
          <a:bodyPr/>
          <a:lstStyle/>
          <a:p>
            <a:pPr eaLnBrk="1" hangingPunct="1"/>
            <a:r>
              <a:rPr lang="ru-RU" sz="3500" b="1" i="1" u="sng" smtClean="0">
                <a:solidFill>
                  <a:srgbClr val="663300"/>
                </a:solidFill>
                <a:latin typeface="Times New Roman" pitchFamily="18" charset="0"/>
              </a:rPr>
              <a:t>Развитие творческих способностей у младших школьников.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497888" cy="37766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/>
              <a:t>  </a:t>
            </a:r>
          </a:p>
          <a:p>
            <a:pPr algn="just" eaLnBrk="1" hangingPunct="1">
              <a:buFontTx/>
              <a:buNone/>
            </a:pPr>
            <a:r>
              <a:rPr lang="ru-RU" sz="2700" i="1" smtClean="0">
                <a:latin typeface="Times New Roman" pitchFamily="18" charset="0"/>
              </a:rPr>
              <a:t>	</a:t>
            </a:r>
            <a:r>
              <a:rPr lang="ru-RU" sz="2700" b="1" i="1" smtClean="0">
                <a:solidFill>
                  <a:srgbClr val="FF0000"/>
                </a:solidFill>
                <a:latin typeface="Times New Roman" pitchFamily="18" charset="0"/>
              </a:rPr>
              <a:t>«Учение не должно сводиться к беспрерывному накоплению знаний, к тренировке памяти…. хочется, чтобы дети были путешественниками, открывателями и творцами в этом мире»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                                       </a:t>
            </a:r>
            <a:r>
              <a:rPr lang="ru-RU" sz="2500" i="1" smtClean="0">
                <a:solidFill>
                  <a:srgbClr val="FF0000"/>
                </a:solidFill>
              </a:rPr>
              <a:t>В. А Сухомлинский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229600" cy="749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u="sng" smtClean="0">
                <a:solidFill>
                  <a:srgbClr val="FF0000"/>
                </a:solidFill>
                <a:latin typeface="Times New Roman" pitchFamily="18" charset="0"/>
              </a:rPr>
              <a:t>Фото из школьной жизни</a:t>
            </a:r>
          </a:p>
        </p:txBody>
      </p:sp>
      <p:pic>
        <p:nvPicPr>
          <p:cNvPr id="35842" name="Picture 4" descr="SDC16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08050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6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Учение без творчества – это мучение.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Проникнув в одну из великих тайн природы – тайну возникновения и развития творческих способностей, люди научатся выращивать… ТАЛАНТЫ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8229600" cy="2305050"/>
          </a:xfrm>
        </p:spPr>
        <p:txBody>
          <a:bodyPr/>
          <a:lstStyle/>
          <a:p>
            <a:r>
              <a:rPr lang="ru-RU" sz="4800" b="1" i="1" u="sng" smtClean="0">
                <a:solidFill>
                  <a:srgbClr val="FF0000"/>
                </a:solidFill>
                <a:latin typeface="Times New Roman" pitchFamily="18" charset="0"/>
              </a:rPr>
              <a:t>СПАСИБО </a:t>
            </a:r>
            <a:br>
              <a:rPr lang="ru-RU" sz="4800" b="1" i="1" u="sng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800" b="1" i="1" u="sng" smtClean="0">
                <a:solidFill>
                  <a:srgbClr val="FF0000"/>
                </a:solidFill>
                <a:latin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35975" cy="1143000"/>
          </a:xfrm>
        </p:spPr>
        <p:txBody>
          <a:bodyPr/>
          <a:lstStyle/>
          <a:p>
            <a:r>
              <a:rPr lang="ru-RU" sz="3200" b="1" i="1" u="sng" smtClean="0">
                <a:latin typeface="Times New Roman" pitchFamily="18" charset="0"/>
              </a:rPr>
              <a:t>Одна из целей федерального государственного стандарта: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endParaRPr lang="ru-RU" sz="2700" smtClean="0">
              <a:latin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700" smtClean="0">
                <a:latin typeface="Times New Roman" pitchFamily="18" charset="0"/>
              </a:rPr>
              <a:t>- </a:t>
            </a:r>
            <a:r>
              <a:rPr lang="ru-RU" sz="2700" b="1" i="1" smtClean="0">
                <a:solidFill>
                  <a:srgbClr val="FF0000"/>
                </a:solidFill>
                <a:latin typeface="Times New Roman" pitchFamily="18" charset="0"/>
              </a:rPr>
              <a:t>развитие личности школьника, его творческих способностей, интереса к учению, формирование желания и умения учиться.</a:t>
            </a:r>
          </a:p>
          <a:p>
            <a:endParaRPr lang="ru-RU" sz="2700" b="1" i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smtClean="0">
                <a:latin typeface="Times New Roman" pitchFamily="18" charset="0"/>
              </a:rPr>
              <a:t>Моя цель: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2800" b="1" i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создать педагогические условия, способствующие развитию творческих способностей младших школьников.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smtClean="0">
                <a:latin typeface="Times New Roman" pitchFamily="18" charset="0"/>
              </a:rPr>
              <a:t>Задачи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1. Развитие наблюдательности, активности, общительности, привычки анализировать и осмысливать факты.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2. Систематическое создание ситуаций, позволяющих самовыразиться индивидуальности ученика.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3. Организация исследовательской деятельности в познавательном процессе.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smtClean="0">
                <a:latin typeface="Times New Roman" pitchFamily="18" charset="0"/>
              </a:rPr>
              <a:t>Способы стимулирования творческих способностей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0825" y="1484313"/>
            <a:ext cx="846296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Благоприятная атмосфера в классе.</a:t>
            </a:r>
          </a:p>
          <a:p>
            <a:pPr lvl="4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Доброжелательность со стороны учителя, его отказ от критики в адрес ребенка.</a:t>
            </a:r>
          </a:p>
          <a:p>
            <a:pPr lvl="4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3. Обогащение окружающей среды ребенка самыми новыми и разнообразными для него предметами, с целью развития его любознательности.</a:t>
            </a:r>
          </a:p>
          <a:p>
            <a:pPr lvl="4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4. Поощрение высказывания оригинальных идей.</a:t>
            </a:r>
          </a:p>
          <a:p>
            <a:pPr lvl="4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5.Использование личного примера творческого подхода к решению проблем.</a:t>
            </a:r>
          </a:p>
          <a:p>
            <a:pPr lvl="4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6. Предоставление детям возможности активно задавать вопросы.</a:t>
            </a:r>
          </a:p>
          <a:p>
            <a:pPr lvl="4">
              <a:spcBef>
                <a:spcPct val="50000"/>
              </a:spcBef>
              <a:defRPr/>
            </a:pPr>
            <a:endParaRPr lang="ru-RU" sz="2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smtClean="0">
                <a:solidFill>
                  <a:schemeClr val="tx1"/>
                </a:solidFill>
                <a:latin typeface="Times New Roman" pitchFamily="18" charset="0"/>
              </a:rPr>
              <a:t>Используемые технологии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ИГРОВЫЕ ТЕХНОЛОГИИ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ТЕХНОЛОГИЯ РАЗВИВАЮЩЕГО ОБУЧЕНИЯ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ПРОБЛЕМНОЕ ОБУЧЕНИЕ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ТЕХНОЛОГИЯ УРОВНЕВОЙ ДИФФЕРЕНЦИАЦИИ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ТЕХНОЛОГИЯ СОВРЕМЕННОГО ПРОЕКТНОГО ОБУЧЕНИЯ</a:t>
            </a:r>
          </a:p>
          <a:p>
            <a:endParaRPr lang="ru-RU" sz="2400" i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50900"/>
          </a:xfrm>
        </p:spPr>
        <p:txBody>
          <a:bodyPr/>
          <a:lstStyle/>
          <a:p>
            <a:r>
              <a:rPr lang="ru-RU" sz="3600" b="1" i="1" u="sng" smtClean="0">
                <a:latin typeface="Times New Roman" pitchFamily="18" charset="0"/>
              </a:rPr>
              <a:t>Урочная деятельность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smtClean="0">
                <a:latin typeface="Times New Roman" pitchFamily="18" charset="0"/>
              </a:rPr>
              <a:t>Литературное чтение.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Например:</a:t>
            </a:r>
          </a:p>
          <a:p>
            <a:pPr>
              <a:lnSpc>
                <a:spcPct val="90000"/>
              </a:lnSpc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Задай вопрос к прочитанному тексту.</a:t>
            </a:r>
          </a:p>
          <a:p>
            <a:pPr>
              <a:lnSpc>
                <a:spcPct val="90000"/>
              </a:lnSpc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Составьте с другом список книг, которые можно поместить на выставку «Устное народное творчество»</a:t>
            </a:r>
          </a:p>
          <a:p>
            <a:pPr>
              <a:lnSpc>
                <a:spcPct val="90000"/>
              </a:lnSpc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Придумай рассказ на тему «Остаться у разбитого корыта»</a:t>
            </a:r>
          </a:p>
          <a:p>
            <a:pPr>
              <a:lnSpc>
                <a:spcPct val="90000"/>
              </a:lnSpc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Найди информацию о потешках и прибаутках.</a:t>
            </a:r>
          </a:p>
          <a:p>
            <a:pPr>
              <a:lnSpc>
                <a:spcPct val="90000"/>
              </a:lnSpc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Обсуди ситуацию с другом, обоснуйте свой выбор.</a:t>
            </a:r>
          </a:p>
          <a:p>
            <a:pPr>
              <a:lnSpc>
                <a:spcPct val="90000"/>
              </a:lnSpc>
            </a:pPr>
            <a:endParaRPr lang="ru-RU" sz="2400" b="1" i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80400" cy="51117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smtClean="0"/>
              <a:t>Окружающий мир, технология.</a:t>
            </a:r>
          </a:p>
          <a:p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Предполагает творческую и проектную деятельность.</a:t>
            </a:r>
          </a:p>
          <a:p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Создание замысла, его детализация и воплощение.</a:t>
            </a:r>
          </a:p>
          <a:p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Например, проекты «Моя семья», «Моя любимая игрушка», «Край, где я живу»</a:t>
            </a:r>
          </a:p>
          <a:p>
            <a:endParaRPr lang="ru-RU" sz="2800" b="1" i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5217</TotalTime>
  <Words>375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Diseño predeterminado</vt:lpstr>
      <vt:lpstr>Антюхова Л. И.  учитель начальных классов Кожевниковской СОШ №1 Томской области</vt:lpstr>
      <vt:lpstr>Развитие творческих способностей у младших школьников.</vt:lpstr>
      <vt:lpstr>Одна из целей федерального государственного стандарта:</vt:lpstr>
      <vt:lpstr>Моя цель:</vt:lpstr>
      <vt:lpstr>Задачи</vt:lpstr>
      <vt:lpstr>Способы стимулирования творческих способностей</vt:lpstr>
      <vt:lpstr>Используемые технологии</vt:lpstr>
      <vt:lpstr>Урочная деятельность</vt:lpstr>
      <vt:lpstr> </vt:lpstr>
      <vt:lpstr>Вывод</vt:lpstr>
      <vt:lpstr>Внеурочная деятельность</vt:lpstr>
      <vt:lpstr>Примерные задания</vt:lpstr>
      <vt:lpstr>Например:</vt:lpstr>
      <vt:lpstr>Например: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733</cp:revision>
  <dcterms:created xsi:type="dcterms:W3CDTF">2010-05-23T14:28:12Z</dcterms:created>
  <dcterms:modified xsi:type="dcterms:W3CDTF">2014-11-03T09:43:29Z</dcterms:modified>
</cp:coreProperties>
</file>