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5" r:id="rId3"/>
    <p:sldId id="258" r:id="rId4"/>
    <p:sldId id="256" r:id="rId5"/>
    <p:sldId id="260" r:id="rId6"/>
    <p:sldId id="257" r:id="rId7"/>
    <p:sldId id="262" r:id="rId8"/>
    <p:sldId id="267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354E-99BE-4192-BB5E-839E92E7CE77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3343-17B9-47AC-A8CF-43FA69E7D8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2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18BCF65-A72F-464B-BB0D-9945720DE0DB}" type="slidenum">
              <a:rPr lang="ru-RU" smtClean="0">
                <a:solidFill>
                  <a:prstClr val="black"/>
                </a:solidFill>
              </a:rPr>
              <a:pPr algn="r">
                <a:defRPr/>
              </a:pPr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1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3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/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6543-98DC-45EC-8DEF-2AFDD19030E3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3C94-8BC8-4AD9-B605-A83FAA049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5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82B8-4AF7-49C0-AE26-420ACC19B71A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00AB-44AD-472D-871E-E2235DB1C6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1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4242-6581-4A17-ACFD-026A827E9D11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17BC-F9A9-47CF-ABFC-B7FF9CEFA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07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FB6D-9907-4B91-A183-ACD60E3A89BF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4862-F6EE-45FA-AB74-B104EFAC2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56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0F5B-9157-4C66-B9AE-7FDA676D2803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8250-F8A3-4DD5-9C46-9FB0F5E24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3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FA8D-DEFE-4FB5-A202-0F5E608ED379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3F1-36CD-4580-B0D8-2072859B5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38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66EA-5209-4A51-9263-3331893D11FE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2C3A-1FEC-44DE-9A5C-87E17FAC3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3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5CD5-6E82-4212-9153-7D4E6A3416BF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037E-380F-4C00-BA34-D3292EE78E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3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B106-F80A-4CE0-BABE-7FFC9CD972F8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98A5-206B-40B7-957D-BD9F1583B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91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4F5C-94B2-42A3-B826-278FC102011B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7DF8-711C-4A3C-8BDF-1FC713947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8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8F6C-4DA6-4CE7-A99E-9BEAC340E3D8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A33B-C5BC-421B-9AD3-8B1310030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434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9F74-3847-45CD-B68D-BF8BD62FE337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5926-7AF4-481F-9BA8-CAAD1A59B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5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6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2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0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0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CAD9-0171-430E-A592-1AFAF208B12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DFE0-2E08-4A61-8369-7C6F0406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6F9AA7-8417-4E0E-8009-4CAA8E4740AA}" type="datetimeFigureOut">
              <a:rPr lang="ru-RU"/>
              <a:pPr>
                <a:defRPr/>
              </a:pPr>
              <a:t>12.03.2015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E1144C-BBC0-4582-811E-969B35CCC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9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E1716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b="1" kern="1200">
          <a:solidFill>
            <a:srgbClr val="1C19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C191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rgbClr val="1C191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191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rgbClr val="1C19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ctrTitle" idx="4294967295"/>
          </p:nvPr>
        </p:nvSpPr>
        <p:spPr bwMode="auto">
          <a:xfrm>
            <a:off x="685800" y="1484313"/>
            <a:ext cx="7772400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/>
              <a:t>Русский язык</a:t>
            </a:r>
          </a:p>
        </p:txBody>
      </p:sp>
      <p:sp>
        <p:nvSpPr>
          <p:cNvPr id="3075" name="Rectangle 7"/>
          <p:cNvSpPr>
            <a:spLocks noGrp="1"/>
          </p:cNvSpPr>
          <p:nvPr>
            <p:ph type="subTitle" idx="4294967295"/>
          </p:nvPr>
        </p:nvSpPr>
        <p:spPr>
          <a:xfrm>
            <a:off x="1371600" y="2924175"/>
            <a:ext cx="6400800" cy="5762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9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ru-RU" smtClean="0"/>
              <a:t>Зр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чок – от древнего зрак (вид, облик, орган зрения)</a:t>
            </a:r>
          </a:p>
          <a:p>
            <a:r>
              <a:rPr lang="ru-RU" smtClean="0"/>
              <a:t>ср</a:t>
            </a:r>
            <a:r>
              <a:rPr lang="ru-RU" smtClean="0">
                <a:solidFill>
                  <a:srgbClr val="FF0000"/>
                </a:solidFill>
              </a:rPr>
              <a:t>Е</a:t>
            </a:r>
            <a:r>
              <a:rPr lang="ru-RU" smtClean="0"/>
              <a:t>да – средний</a:t>
            </a:r>
          </a:p>
          <a:p>
            <a:r>
              <a:rPr lang="ru-RU" smtClean="0"/>
              <a:t>р</a:t>
            </a:r>
            <a:r>
              <a:rPr lang="ru-RU" smtClean="0">
                <a:solidFill>
                  <a:srgbClr val="FF0000"/>
                </a:solidFill>
              </a:rPr>
              <a:t>Я</a:t>
            </a:r>
            <a:r>
              <a:rPr lang="ru-RU" smtClean="0"/>
              <a:t>бина – Ряба, рябчик</a:t>
            </a:r>
          </a:p>
          <a:p>
            <a:r>
              <a:rPr lang="ru-RU" smtClean="0"/>
              <a:t>ч</a:t>
            </a:r>
            <a:r>
              <a:rPr lang="ru-RU" smtClean="0">
                <a:solidFill>
                  <a:srgbClr val="FF0000"/>
                </a:solidFill>
              </a:rPr>
              <a:t>Е</a:t>
            </a:r>
            <a:r>
              <a:rPr lang="ru-RU" smtClean="0"/>
              <a:t>тверг – четверо, четверть</a:t>
            </a:r>
          </a:p>
          <a:p>
            <a:r>
              <a:rPr lang="ru-RU" smtClean="0"/>
              <a:t>ст</a:t>
            </a:r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лица –  стол, престол</a:t>
            </a:r>
          </a:p>
          <a:p>
            <a:r>
              <a:rPr lang="ru-RU" smtClean="0">
                <a:solidFill>
                  <a:srgbClr val="FF0000"/>
                </a:solidFill>
              </a:rPr>
              <a:t>О</a:t>
            </a:r>
            <a:r>
              <a:rPr lang="ru-RU" smtClean="0"/>
              <a:t>кно - око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576" y="2204864"/>
            <a:ext cx="784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 b="1" i="1" dirty="0"/>
              <a:t>Домашнее задание</a:t>
            </a:r>
            <a:r>
              <a:rPr lang="ru-RU" sz="3600" b="1" i="1" dirty="0" smtClean="0"/>
              <a:t>.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0070C0"/>
                </a:solidFill>
              </a:rPr>
              <a:t>Упр. 89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нового узнали на уроке?</a:t>
            </a:r>
          </a:p>
          <a:p>
            <a:pPr eaLnBrk="1" hangingPunct="1"/>
            <a:r>
              <a:rPr lang="ru-RU" smtClean="0"/>
              <a:t>Какой словарь помогает определить родственников слов?</a:t>
            </a:r>
          </a:p>
          <a:p>
            <a:pPr eaLnBrk="1" hangingPunct="1"/>
            <a:r>
              <a:rPr lang="ru-RU" smtClean="0"/>
              <a:t> Для чего искали дальних родственников?</a:t>
            </a:r>
          </a:p>
          <a:p>
            <a:pPr eaLnBrk="1" hangingPunct="1"/>
            <a:r>
              <a:rPr lang="ru-RU" smtClean="0"/>
              <a:t>Что вызвало затруднение?</a:t>
            </a:r>
          </a:p>
          <a:p>
            <a:pPr eaLnBrk="1" hangingPunct="1"/>
            <a:r>
              <a:rPr lang="ru-RU" smtClean="0"/>
              <a:t>Что выполняли с большим желанием?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349655" cy="2209936"/>
          </a:xfrm>
        </p:spPr>
        <p:txBody>
          <a:bodyPr/>
          <a:lstStyle/>
          <a:p>
            <a:r>
              <a:rPr lang="ru-RU" sz="4800" b="1" dirty="0" err="1">
                <a:solidFill>
                  <a:srgbClr val="7030A0"/>
                </a:solidFill>
              </a:rPr>
              <a:t>Глу</a:t>
            </a:r>
            <a:r>
              <a:rPr lang="ru-RU" sz="4800" b="1" dirty="0">
                <a:solidFill>
                  <a:srgbClr val="7030A0"/>
                </a:solidFill>
              </a:rPr>
              <a:t>   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>
                <a:solidFill>
                  <a:srgbClr val="7030A0"/>
                </a:solidFill>
              </a:rPr>
              <a:t>гул    </a:t>
            </a:r>
            <a:r>
              <a:rPr lang="ru-RU" sz="4800" b="1" dirty="0" err="1">
                <a:solidFill>
                  <a:srgbClr val="7030A0"/>
                </a:solidFill>
              </a:rPr>
              <a:t>угл</a:t>
            </a:r>
            <a:r>
              <a:rPr lang="ru-RU" sz="4800" b="1" dirty="0">
                <a:solidFill>
                  <a:srgbClr val="7030A0"/>
                </a:solidFill>
              </a:rPr>
              <a:t>      </a:t>
            </a:r>
            <a:r>
              <a:rPr lang="ru-RU" sz="4800" b="1" dirty="0" err="1">
                <a:solidFill>
                  <a:srgbClr val="7030A0"/>
                </a:solidFill>
              </a:rPr>
              <a:t>улг</a:t>
            </a:r>
            <a:r>
              <a:rPr lang="ru-RU" sz="4800" b="1" dirty="0">
                <a:solidFill>
                  <a:srgbClr val="7030A0"/>
                </a:solidFill>
              </a:rPr>
              <a:t>     луг    лгу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109164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Минутка чистописания</a:t>
            </a:r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колоколь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71" y="185887"/>
            <a:ext cx="2376264" cy="28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Кувшинк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377"/>
            <a:ext cx="2592288" cy="28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0422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3127" r="3825" b="3457"/>
          <a:stretch/>
        </p:blipFill>
        <p:spPr bwMode="auto">
          <a:xfrm>
            <a:off x="323528" y="165183"/>
            <a:ext cx="2448272" cy="278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олокол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91" y="3573016"/>
            <a:ext cx="2016223" cy="29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Кувшин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465697"/>
            <a:ext cx="2232248" cy="29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гвозд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1354"/>
            <a:ext cx="2305043" cy="29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908720"/>
            <a:ext cx="698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 b="1" i="1" dirty="0">
                <a:solidFill>
                  <a:srgbClr val="CC3300"/>
                </a:solidFill>
              </a:rPr>
              <a:t>СЛОВА  И ИХ ДАЛЬНИЕ РОДСТВЕННИКИ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5365" name="Picture 5" descr="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Буква ят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68" y="4260852"/>
            <a:ext cx="1902768" cy="24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7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996952"/>
            <a:ext cx="2319655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95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675" y="284813"/>
            <a:ext cx="1744980" cy="23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сирень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74" y="2132856"/>
            <a:ext cx="547260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92023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rgbClr val="0000FF"/>
                </a:solidFill>
              </a:rPr>
              <a:t>С</a:t>
            </a:r>
            <a:r>
              <a:rPr lang="ru-RU" sz="6000" b="1" dirty="0" smtClean="0">
                <a:solidFill>
                  <a:srgbClr val="FF3300"/>
                </a:solidFill>
              </a:rPr>
              <a:t>и</a:t>
            </a:r>
            <a:r>
              <a:rPr lang="ru-RU" sz="6000" b="1" dirty="0" smtClean="0">
                <a:solidFill>
                  <a:srgbClr val="0000FF"/>
                </a:solidFill>
              </a:rPr>
              <a:t>рень  -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2892"/>
            <a:ext cx="324036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снеги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88024" y="765175"/>
            <a:ext cx="2592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</a:rPr>
              <a:t>- СН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</a:rPr>
              <a:t>Е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</a:rPr>
              <a:t>Г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9330"/>
            <a:ext cx="48597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sz="2800" smtClean="0"/>
              <a:t>Про Машу и Мишу соседи говорят: "Это Николаевы дети", то есть дети Николая.</a:t>
            </a:r>
          </a:p>
          <a:p>
            <a:pPr eaLnBrk="1" hangingPunct="1"/>
            <a:r>
              <a:rPr lang="ru-RU" sz="2800" smtClean="0"/>
              <a:t>Догадываетесь, какое отчество у Маши и Миши Ивановых?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Мария     Николаевна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Михаил    Николаевич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От какого имени произошла фамилия Николаев?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А фамилия Алексеев? 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Выполните задание по вариантам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1 вариант:  Николаев –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Борисов –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Емельянов –  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2 вариант:   Степанов –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Иванов –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Петров -  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323850" y="242888"/>
            <a:ext cx="8374063" cy="2530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1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Arial" charset="0"/>
              </a:rPr>
              <a:t>Спиши, вставь пропущенные буквы. За помощью обратись в Словарь происхождения слов.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              </a:t>
            </a:r>
            <a:r>
              <a:rPr lang="ru-RU" sz="3200" dirty="0" smtClean="0">
                <a:latin typeface="Arial" charset="0"/>
              </a:rPr>
              <a:t>/                 /</a:t>
            </a:r>
            <a:endParaRPr lang="ru-RU" sz="3200" i="1" dirty="0" smtClean="0">
              <a:latin typeface="Arial" charset="0"/>
            </a:endParaRPr>
          </a:p>
        </p:txBody>
      </p:sp>
      <p:sp>
        <p:nvSpPr>
          <p:cNvPr id="20483" name="Rectangle 6"/>
          <p:cNvSpPr>
            <a:spLocks/>
          </p:cNvSpPr>
          <p:nvPr/>
        </p:nvSpPr>
        <p:spPr bwMode="auto">
          <a:xfrm>
            <a:off x="1043608" y="2060848"/>
            <a:ext cx="7956376" cy="41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i="1" dirty="0">
                <a:solidFill>
                  <a:srgbClr val="00B0F0"/>
                </a:solidFill>
              </a:rPr>
              <a:t>1 ря</a:t>
            </a:r>
            <a:r>
              <a:rPr lang="ru-RU" sz="4400" dirty="0">
                <a:solidFill>
                  <a:srgbClr val="00B0F0"/>
                </a:solidFill>
              </a:rPr>
              <a:t>д</a:t>
            </a:r>
            <a:r>
              <a:rPr lang="ru-RU" sz="4400" i="1" dirty="0"/>
              <a:t>:     </a:t>
            </a:r>
            <a:r>
              <a:rPr lang="ru-RU" sz="4400" i="1" dirty="0" err="1"/>
              <a:t>Зр.чок</a:t>
            </a:r>
            <a:r>
              <a:rPr lang="ru-RU" sz="4400" i="1" dirty="0"/>
              <a:t>, </a:t>
            </a:r>
            <a:r>
              <a:rPr lang="ru-RU" sz="4400" i="1" dirty="0" smtClean="0"/>
              <a:t>   </a:t>
            </a:r>
            <a:r>
              <a:rPr lang="ru-RU" sz="4400" i="1" dirty="0" err="1" smtClean="0"/>
              <a:t>ср.</a:t>
            </a:r>
            <a:r>
              <a:rPr lang="ru-RU" sz="4400" dirty="0" err="1" smtClean="0"/>
              <a:t>д</a:t>
            </a:r>
            <a:r>
              <a:rPr lang="ru-RU" sz="4400" i="1" dirty="0" err="1" smtClean="0"/>
              <a:t>а</a:t>
            </a:r>
            <a:r>
              <a:rPr lang="ru-RU" sz="4400" i="1" dirty="0"/>
              <a:t>, </a:t>
            </a:r>
          </a:p>
          <a:p>
            <a:r>
              <a:rPr lang="ru-RU" sz="3200" i="1" dirty="0"/>
              <a:t>                     </a:t>
            </a:r>
            <a:r>
              <a:rPr lang="ru-RU" sz="3200" i="1" dirty="0" smtClean="0"/>
              <a:t>         </a:t>
            </a:r>
            <a:r>
              <a:rPr lang="ru-RU" sz="3200" i="1" dirty="0"/>
              <a:t>/                     / </a:t>
            </a:r>
          </a:p>
          <a:p>
            <a:r>
              <a:rPr lang="ru-RU" sz="4400" i="1" dirty="0">
                <a:solidFill>
                  <a:srgbClr val="00B0F0"/>
                </a:solidFill>
              </a:rPr>
              <a:t>2 ря</a:t>
            </a:r>
            <a:r>
              <a:rPr lang="ru-RU" sz="4400" dirty="0">
                <a:solidFill>
                  <a:srgbClr val="00B0F0"/>
                </a:solidFill>
              </a:rPr>
              <a:t>д</a:t>
            </a:r>
            <a:r>
              <a:rPr lang="ru-RU" sz="4400" i="1" dirty="0">
                <a:solidFill>
                  <a:srgbClr val="00B0F0"/>
                </a:solidFill>
              </a:rPr>
              <a:t>:   </a:t>
            </a:r>
            <a:r>
              <a:rPr lang="ru-RU" sz="4400" i="1" dirty="0" err="1"/>
              <a:t>р.бина</a:t>
            </a:r>
            <a:r>
              <a:rPr lang="ru-RU" sz="4400" i="1" dirty="0"/>
              <a:t>, </a:t>
            </a:r>
            <a:r>
              <a:rPr lang="ru-RU" sz="4400" i="1" dirty="0" err="1"/>
              <a:t>ч.тверг</a:t>
            </a:r>
            <a:endParaRPr lang="ru-RU" sz="4400" i="1" dirty="0"/>
          </a:p>
          <a:p>
            <a:r>
              <a:rPr lang="ru-RU" sz="4400" i="1" dirty="0"/>
              <a:t>                     </a:t>
            </a:r>
            <a:r>
              <a:rPr lang="ru-RU" sz="4400" i="1" dirty="0" smtClean="0"/>
              <a:t>   </a:t>
            </a:r>
            <a:r>
              <a:rPr lang="ru-RU" sz="3200" i="1" dirty="0"/>
              <a:t>/                  /</a:t>
            </a:r>
            <a:endParaRPr lang="ru-RU" sz="4400" i="1" dirty="0"/>
          </a:p>
          <a:p>
            <a:r>
              <a:rPr lang="ru-RU" sz="4400" i="1" dirty="0">
                <a:solidFill>
                  <a:srgbClr val="00B0F0"/>
                </a:solidFill>
              </a:rPr>
              <a:t>3 ря</a:t>
            </a:r>
            <a:r>
              <a:rPr lang="ru-RU" sz="4400" dirty="0">
                <a:solidFill>
                  <a:srgbClr val="00B0F0"/>
                </a:solidFill>
              </a:rPr>
              <a:t>д</a:t>
            </a:r>
            <a:r>
              <a:rPr lang="ru-RU" sz="4400" i="1" dirty="0">
                <a:solidFill>
                  <a:srgbClr val="00B0F0"/>
                </a:solidFill>
              </a:rPr>
              <a:t>:  </a:t>
            </a:r>
            <a:r>
              <a:rPr lang="ru-RU" sz="4400" i="1" dirty="0" err="1"/>
              <a:t>ст.лица</a:t>
            </a:r>
            <a:r>
              <a:rPr lang="ru-RU" sz="4400" i="1" dirty="0"/>
              <a:t>, .</a:t>
            </a:r>
            <a:r>
              <a:rPr lang="ru-RU" sz="4400" i="1" dirty="0" err="1"/>
              <a:t>кно</a:t>
            </a:r>
            <a:endParaRPr lang="ru-RU" sz="4400" i="1" dirty="0"/>
          </a:p>
        </p:txBody>
      </p:sp>
      <p:pic>
        <p:nvPicPr>
          <p:cNvPr id="20484" name="Picture 6" descr="Буква ят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92950" y="2349500"/>
            <a:ext cx="1755775" cy="206216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36264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205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10362642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Выполните задание по вариантам</vt:lpstr>
      <vt:lpstr>Спиши, вставь пропущенные буквы. За помощью обратись в Словарь происхождения слов.               /                 /</vt:lpstr>
      <vt:lpstr>Проверка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Аслановы</cp:lastModifiedBy>
  <cp:revision>25</cp:revision>
  <dcterms:created xsi:type="dcterms:W3CDTF">2013-11-18T09:24:37Z</dcterms:created>
  <dcterms:modified xsi:type="dcterms:W3CDTF">2015-03-12T11:17:55Z</dcterms:modified>
</cp:coreProperties>
</file>