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56" r:id="rId5"/>
    <p:sldId id="272" r:id="rId6"/>
    <p:sldId id="278" r:id="rId7"/>
    <p:sldId id="273" r:id="rId8"/>
    <p:sldId id="264" r:id="rId9"/>
    <p:sldId id="270" r:id="rId10"/>
    <p:sldId id="261" r:id="rId11"/>
    <p:sldId id="269" r:id="rId12"/>
    <p:sldId id="268" r:id="rId13"/>
    <p:sldId id="267" r:id="rId14"/>
    <p:sldId id="266" r:id="rId15"/>
    <p:sldId id="265" r:id="rId16"/>
    <p:sldId id="274" r:id="rId17"/>
    <p:sldId id="271" r:id="rId18"/>
    <p:sldId id="263" r:id="rId19"/>
    <p:sldId id="275" r:id="rId20"/>
    <p:sldId id="277" r:id="rId21"/>
    <p:sldId id="257" r:id="rId22"/>
    <p:sldId id="259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F5FB"/>
    <a:srgbClr val="913AD2"/>
    <a:srgbClr val="FB11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34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31E9D-CF22-45FD-95EF-20513E53F53D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79471-42FA-41A3-8E4C-6B125EF61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28655750_53202_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924944"/>
            <a:ext cx="6408712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B0F0"/>
                </a:solidFill>
                <a:latin typeface="Georgia" pitchFamily="18" charset="0"/>
              </a:rPr>
              <a:t>Русский  язык </a:t>
            </a:r>
          </a:p>
          <a:p>
            <a:pPr algn="ctr"/>
            <a:r>
              <a:rPr lang="ru-RU" sz="3200" i="1" dirty="0" smtClean="0">
                <a:solidFill>
                  <a:srgbClr val="00B0F0"/>
                </a:solidFill>
                <a:latin typeface="Georgia" pitchFamily="18" charset="0"/>
              </a:rPr>
              <a:t>4 класс</a:t>
            </a:r>
          </a:p>
          <a:p>
            <a:pPr algn="ctr"/>
            <a:r>
              <a:rPr lang="ru-RU" sz="3200" i="1" dirty="0" smtClean="0">
                <a:solidFill>
                  <a:srgbClr val="00B0F0"/>
                </a:solidFill>
                <a:latin typeface="Georgia" pitchFamily="18" charset="0"/>
              </a:rPr>
              <a:t>Учитель МОУ </a:t>
            </a:r>
          </a:p>
          <a:p>
            <a:pPr algn="ctr"/>
            <a:r>
              <a:rPr lang="ru-RU" sz="3200" i="1" dirty="0" smtClean="0">
                <a:solidFill>
                  <a:srgbClr val="00B0F0"/>
                </a:solidFill>
                <a:latin typeface="Georgia" pitchFamily="18" charset="0"/>
              </a:rPr>
              <a:t>«</a:t>
            </a:r>
            <a:r>
              <a:rPr lang="ru-RU" sz="3200" i="1" dirty="0" err="1" smtClean="0">
                <a:solidFill>
                  <a:srgbClr val="00B0F0"/>
                </a:solidFill>
                <a:latin typeface="Georgia" pitchFamily="18" charset="0"/>
              </a:rPr>
              <a:t>Дубранивская</a:t>
            </a:r>
            <a:r>
              <a:rPr lang="ru-RU" sz="3200" i="1" dirty="0" smtClean="0">
                <a:solidFill>
                  <a:srgbClr val="00B0F0"/>
                </a:solidFill>
                <a:latin typeface="Georgia" pitchFamily="18" charset="0"/>
              </a:rPr>
              <a:t> СОШ» 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Тимофеева 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Ирина Витальевна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F:\Новая папка (4)\distant-galaxy-cluster-07062006-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76256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0" y="1844824"/>
          <a:ext cx="6984780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65"/>
                <a:gridCol w="582065"/>
                <a:gridCol w="582065"/>
                <a:gridCol w="582065"/>
                <a:gridCol w="552060"/>
                <a:gridCol w="612070"/>
                <a:gridCol w="582065"/>
                <a:gridCol w="582065"/>
                <a:gridCol w="582065"/>
                <a:gridCol w="582065"/>
                <a:gridCol w="582065"/>
                <a:gridCol w="582065"/>
              </a:tblGrid>
              <a:tr h="907301">
                <a:tc gridSpan="3"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      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ш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   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   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</a:tr>
              <a:tr h="907301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 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    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592" y="620688"/>
            <a:ext cx="7344816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2. Путь движения небесного тела, </a:t>
            </a:r>
          </a:p>
          <a:p>
            <a:pPr algn="ctr"/>
            <a:r>
              <a:rPr lang="ru-RU" sz="3200" dirty="0" smtClean="0"/>
              <a:t>космических ракет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F:\Новая папка (4)\distant-galaxy-cluster-07062006-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76256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1916832"/>
          <a:ext cx="6984780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65"/>
                <a:gridCol w="582065"/>
                <a:gridCol w="582065"/>
                <a:gridCol w="582065"/>
                <a:gridCol w="552060"/>
                <a:gridCol w="612070"/>
                <a:gridCol w="582065"/>
                <a:gridCol w="582065"/>
                <a:gridCol w="582065"/>
                <a:gridCol w="582065"/>
                <a:gridCol w="582065"/>
                <a:gridCol w="582065"/>
              </a:tblGrid>
              <a:tr h="907301">
                <a:tc gridSpan="3"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ш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б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  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</a:tr>
              <a:tr h="907301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 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 5 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7624" y="836712"/>
            <a:ext cx="6799105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3. Прибор для изучения небесных тел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F:\Новая папка (4)\distant-galaxy-cluster-07062006-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76256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0" y="1844824"/>
          <a:ext cx="6984780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65"/>
                <a:gridCol w="582065"/>
                <a:gridCol w="582065"/>
                <a:gridCol w="582065"/>
                <a:gridCol w="552060"/>
                <a:gridCol w="612070"/>
                <a:gridCol w="582065"/>
                <a:gridCol w="582065"/>
                <a:gridCol w="582065"/>
                <a:gridCol w="582065"/>
                <a:gridCol w="582065"/>
                <a:gridCol w="582065"/>
              </a:tblGrid>
              <a:tr h="907301">
                <a:tc gridSpan="3"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ш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б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            3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л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</a:tr>
              <a:tr h="907301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        </a:t>
                      </a:r>
                      <a:r>
                        <a:rPr lang="ru-RU" sz="24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75656" y="836712"/>
            <a:ext cx="6101735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4. Название ракеты Юрия </a:t>
            </a:r>
            <a:r>
              <a:rPr lang="ru-RU" sz="3200" dirty="0" err="1" smtClean="0"/>
              <a:t>Ггарина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F:\Новая папка (4)\distant-galaxy-cluster-07062006-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76256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1772816"/>
          <a:ext cx="6984780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65"/>
                <a:gridCol w="582065"/>
                <a:gridCol w="582065"/>
                <a:gridCol w="582065"/>
                <a:gridCol w="552060"/>
                <a:gridCol w="612070"/>
                <a:gridCol w="582065"/>
                <a:gridCol w="582065"/>
                <a:gridCol w="582065"/>
                <a:gridCol w="582065"/>
                <a:gridCol w="582065"/>
                <a:gridCol w="582065"/>
              </a:tblGrid>
              <a:tr h="907301">
                <a:tc gridSpan="3"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ш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б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л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</a:tr>
              <a:tr h="907301">
                <a:tc gridSpan="2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87824" y="836712"/>
            <a:ext cx="242143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5.   Космос   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F:\Новая папка (4)\distant-galaxy-cluster-07062006-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76256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1556792"/>
          <a:ext cx="6984780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65"/>
                <a:gridCol w="582065"/>
                <a:gridCol w="582065"/>
                <a:gridCol w="582065"/>
                <a:gridCol w="552060"/>
                <a:gridCol w="612070"/>
                <a:gridCol w="582065"/>
                <a:gridCol w="582065"/>
                <a:gridCol w="582065"/>
                <a:gridCol w="582065"/>
                <a:gridCol w="582065"/>
                <a:gridCol w="582065"/>
              </a:tblGrid>
              <a:tr h="907301">
                <a:tc gridSpan="3"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ш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р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б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И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л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</a:tr>
              <a:tr h="907301">
                <a:tc gridSpan="2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л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е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н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err="1" smtClean="0">
                          <a:solidFill>
                            <a:schemeClr val="bg1"/>
                          </a:solidFill>
                        </a:rPr>
                        <a:t>н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я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4" descr="F:\Новая папка (4)\distant-galaxy-cluster-07062006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50800" y="0"/>
            <a:ext cx="9347200" cy="7010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115616" y="260648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44208" y="332656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88224" y="54868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47667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27584" y="3501008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380312" y="3429000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437112"/>
            <a:ext cx="1080120" cy="2088232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380312" y="4365104"/>
            <a:ext cx="1080120" cy="2016224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1907704" y="5589240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8460432" y="5445224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>
            <a:off x="7020272" y="5445224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flipH="1">
            <a:off x="467544" y="5589240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1403648" y="5733256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7956376" y="5661248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15616" y="4581128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40352" y="4581128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87624" y="371703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24328" y="371703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II</a:t>
            </a:r>
            <a:endParaRPr lang="ru-RU" sz="3600" b="1" dirty="0">
              <a:solidFill>
                <a:schemeClr val="bg1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680012" y="3320988"/>
            <a:ext cx="144016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6" name="Рисунок 35" descr="Gagarin.jpg"/>
          <p:cNvPicPr>
            <a:picLocks noChangeAspect="1"/>
          </p:cNvPicPr>
          <p:nvPr/>
        </p:nvPicPr>
        <p:blipFill>
          <a:blip r:embed="rId3" cstate="print"/>
          <a:srcRect r="60631" b="14300"/>
          <a:stretch>
            <a:fillRect/>
          </a:stretch>
        </p:blipFill>
        <p:spPr>
          <a:xfrm>
            <a:off x="971600" y="260648"/>
            <a:ext cx="1751856" cy="2145092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37" name="Рисунок 36" descr="titov_1.jpg"/>
          <p:cNvPicPr>
            <a:picLocks noChangeAspect="1"/>
          </p:cNvPicPr>
          <p:nvPr/>
        </p:nvPicPr>
        <p:blipFill>
          <a:blip r:embed="rId4" cstate="print"/>
          <a:srcRect b="14595"/>
          <a:stretch>
            <a:fillRect/>
          </a:stretch>
        </p:blipFill>
        <p:spPr>
          <a:xfrm>
            <a:off x="6444208" y="332656"/>
            <a:ext cx="1571625" cy="194421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38" name="TextBox 37"/>
          <p:cNvSpPr txBox="1"/>
          <p:nvPr/>
        </p:nvSpPr>
        <p:spPr>
          <a:xfrm>
            <a:off x="971600" y="2420888"/>
            <a:ext cx="352839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913AD2"/>
                </a:solidFill>
              </a:rPr>
              <a:t>Юрий Алексеевич Гагарин</a:t>
            </a:r>
            <a:endParaRPr lang="ru-RU" sz="2800" dirty="0">
              <a:solidFill>
                <a:srgbClr val="913AD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16016" y="2420888"/>
            <a:ext cx="352839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913AD2"/>
                </a:solidFill>
              </a:rPr>
              <a:t>Герман Степанович Титов</a:t>
            </a:r>
            <a:endParaRPr lang="ru-RU" sz="2800" dirty="0">
              <a:solidFill>
                <a:srgbClr val="913AD2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115616" y="5229200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740352" y="5157192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4" descr="F:\Новая папка (4)\distant-galaxy-cluster-07062006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50800" y="0"/>
            <a:ext cx="9347200" cy="7010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5112568" cy="28327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Сегодня международный </a:t>
            </a:r>
            <a:r>
              <a:rPr lang="ru-RU" sz="2800" dirty="0" err="1" smtClean="0">
                <a:solidFill>
                  <a:schemeClr val="tx1"/>
                </a:solidFill>
              </a:rPr>
              <a:t>экипа</a:t>
            </a:r>
            <a:r>
              <a:rPr lang="ru-RU" sz="2800" dirty="0" smtClean="0">
                <a:solidFill>
                  <a:schemeClr val="tx1"/>
                </a:solidFill>
              </a:rPr>
              <a:t>…      к…см…</a:t>
            </a:r>
            <a:r>
              <a:rPr lang="ru-RU" sz="2800" dirty="0" err="1" smtClean="0">
                <a:solidFill>
                  <a:schemeClr val="tx1"/>
                </a:solidFill>
              </a:rPr>
              <a:t>навтов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пилотиру</a:t>
            </a:r>
            <a:r>
              <a:rPr lang="ru-RU" sz="2800" dirty="0" smtClean="0">
                <a:solidFill>
                  <a:schemeClr val="tx1"/>
                </a:solidFill>
              </a:rPr>
              <a:t>…т      </a:t>
            </a:r>
            <a:r>
              <a:rPr lang="ru-RU" sz="2800" dirty="0" smtClean="0">
                <a:solidFill>
                  <a:schemeClr val="tx1"/>
                </a:solidFill>
              </a:rPr>
              <a:t>к…</a:t>
            </a:r>
            <a:r>
              <a:rPr lang="ru-RU" sz="2800" dirty="0" err="1" smtClean="0">
                <a:solidFill>
                  <a:schemeClr val="tx1"/>
                </a:solidFill>
              </a:rPr>
              <a:t>смический</a:t>
            </a:r>
            <a:r>
              <a:rPr lang="ru-RU" sz="2800" dirty="0" smtClean="0">
                <a:solidFill>
                  <a:schemeClr val="tx1"/>
                </a:solidFill>
              </a:rPr>
              <a:t> к…</a:t>
            </a:r>
            <a:r>
              <a:rPr lang="ru-RU" sz="2800" dirty="0" err="1" smtClean="0">
                <a:solidFill>
                  <a:schemeClr val="tx1"/>
                </a:solidFill>
              </a:rPr>
              <a:t>рабль</a:t>
            </a:r>
            <a:r>
              <a:rPr lang="ru-RU" sz="2800" dirty="0" smtClean="0">
                <a:solidFill>
                  <a:schemeClr val="tx1"/>
                </a:solidFill>
              </a:rPr>
              <a:t> имени Юрия Гагарина.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27584" y="3501008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380312" y="3429000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437112"/>
            <a:ext cx="1080120" cy="2088232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380312" y="4365104"/>
            <a:ext cx="1080120" cy="2016224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1907704" y="5589240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8460432" y="5445224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>
            <a:off x="7020272" y="5445224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flipH="1">
            <a:off x="467544" y="5589240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1403648" y="5733256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7956376" y="5661248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15616" y="4581128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40352" y="4581128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87624" y="371703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24328" y="371703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II</a:t>
            </a:r>
            <a:endParaRPr lang="ru-RU" sz="3600" b="1" dirty="0">
              <a:solidFill>
                <a:schemeClr val="bg1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680012" y="3320988"/>
            <a:ext cx="144016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1115616" y="5229200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740352" y="5157192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 descr="jsc2007e0451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404664"/>
            <a:ext cx="4799856" cy="319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28655750_53202_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76256"/>
          </a:xfrm>
          <a:prstGeom prst="rect">
            <a:avLst/>
          </a:prstGeom>
        </p:spPr>
      </p:pic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548680"/>
            <a:ext cx="8229600" cy="57388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err="1" smtClean="0"/>
              <a:t>Стира</a:t>
            </a:r>
            <a:r>
              <a:rPr lang="ru-RU" sz="2400" b="1" dirty="0" smtClean="0"/>
              <a:t> [и]</a:t>
            </a:r>
            <a:r>
              <a:rPr lang="ru-RU" sz="2400" b="1" dirty="0" err="1" smtClean="0"/>
              <a:t>шь</a:t>
            </a:r>
            <a:r>
              <a:rPr lang="ru-RU" sz="2400" b="1" dirty="0" smtClean="0"/>
              <a:t>	                        Вер [и] </a:t>
            </a:r>
            <a:r>
              <a:rPr lang="ru-RU" sz="2400" b="1" dirty="0" err="1" smtClean="0"/>
              <a:t>шь</a:t>
            </a:r>
            <a:endParaRPr lang="ru-RU" sz="2400" b="1" i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i="1" dirty="0" smtClean="0"/>
              <a:t>1)</a:t>
            </a:r>
            <a:r>
              <a:rPr lang="ru-RU" sz="2400" b="1" i="1" dirty="0" smtClean="0"/>
              <a:t> Ставим ударение</a:t>
            </a:r>
            <a:r>
              <a:rPr lang="ru-RU" sz="28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    </a:t>
            </a:r>
            <a:r>
              <a:rPr lang="ru-RU" sz="2800" dirty="0" smtClean="0"/>
              <a:t>   </a:t>
            </a:r>
            <a:r>
              <a:rPr lang="ru-RU" sz="2400" dirty="0" smtClean="0">
                <a:solidFill>
                  <a:srgbClr val="993300"/>
                </a:solidFill>
              </a:rPr>
              <a:t>,</a:t>
            </a:r>
            <a:r>
              <a:rPr lang="ru-RU" sz="2400" dirty="0" smtClean="0"/>
              <a:t>                           </a:t>
            </a:r>
            <a:r>
              <a:rPr lang="ru-RU" sz="2400" dirty="0" smtClean="0"/>
              <a:t>     </a:t>
            </a:r>
            <a:r>
              <a:rPr lang="ru-RU" sz="2400" dirty="0" smtClean="0">
                <a:solidFill>
                  <a:srgbClr val="993300"/>
                </a:solidFill>
              </a:rPr>
              <a:t>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</a:t>
            </a:r>
            <a:r>
              <a:rPr lang="ru-RU" sz="2400" dirty="0" err="1" smtClean="0"/>
              <a:t>стира</a:t>
            </a:r>
            <a:r>
              <a:rPr lang="en-US" sz="2400" dirty="0" smtClean="0"/>
              <a:t>[</a:t>
            </a:r>
            <a:r>
              <a:rPr lang="ru-RU" sz="2400" dirty="0" smtClean="0"/>
              <a:t>и</a:t>
            </a:r>
            <a:r>
              <a:rPr lang="en-US" sz="2400" dirty="0" smtClean="0"/>
              <a:t>]</a:t>
            </a:r>
            <a:r>
              <a:rPr lang="ru-RU" sz="2400" dirty="0" err="1" smtClean="0"/>
              <a:t>шь</a:t>
            </a:r>
            <a:r>
              <a:rPr lang="ru-RU" sz="2400" dirty="0" smtClean="0"/>
              <a:t>                  вер</a:t>
            </a:r>
            <a:r>
              <a:rPr lang="en-US" sz="2400" dirty="0" smtClean="0"/>
              <a:t>[</a:t>
            </a:r>
            <a:r>
              <a:rPr lang="ru-RU" sz="2400" dirty="0" smtClean="0"/>
              <a:t>и</a:t>
            </a:r>
            <a:r>
              <a:rPr lang="en-US" sz="2400" dirty="0" smtClean="0"/>
              <a:t>]</a:t>
            </a:r>
            <a:r>
              <a:rPr lang="ru-RU" sz="2400" dirty="0" err="1" smtClean="0"/>
              <a:t>шь</a:t>
            </a:r>
            <a:endParaRPr lang="ru-RU" sz="24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2) </a:t>
            </a:r>
            <a:r>
              <a:rPr lang="ru-RU" sz="2400" b="1" i="1" dirty="0" smtClean="0"/>
              <a:t>Ставим глаголы в форму 3 л. ¸мн.ч.</a:t>
            </a:r>
            <a:endParaRPr lang="ru-RU" sz="24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 стира</a:t>
            </a:r>
            <a:r>
              <a:rPr lang="ru-RU" sz="2400" b="1" u="sng" dirty="0" smtClean="0">
                <a:solidFill>
                  <a:srgbClr val="FF0000"/>
                </a:solidFill>
              </a:rPr>
              <a:t>ют</a:t>
            </a:r>
            <a:r>
              <a:rPr lang="ru-RU" sz="2400" dirty="0" smtClean="0"/>
              <a:t>				вер</a:t>
            </a:r>
            <a:r>
              <a:rPr lang="ru-RU" sz="2400" b="1" u="sng" dirty="0" smtClean="0">
                <a:solidFill>
                  <a:srgbClr val="FF0000"/>
                </a:solidFill>
              </a:rPr>
              <a:t>ят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3)</a:t>
            </a:r>
            <a:r>
              <a:rPr lang="ru-RU" sz="2400" b="1" dirty="0" smtClean="0"/>
              <a:t> </a:t>
            </a:r>
            <a:r>
              <a:rPr lang="ru-RU" sz="2400" b="1" i="1" dirty="0" smtClean="0"/>
              <a:t>Ставим глагол  в начальную форму</a:t>
            </a:r>
            <a:r>
              <a:rPr lang="ru-RU" sz="2400" b="1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     </a:t>
            </a:r>
            <a:r>
              <a:rPr lang="ru-RU" sz="2400" dirty="0" smtClean="0"/>
              <a:t>стир</a:t>
            </a:r>
            <a:r>
              <a:rPr lang="ru-RU" sz="2400" b="1" u="sng" dirty="0" smtClean="0">
                <a:solidFill>
                  <a:srgbClr val="FF0000"/>
                </a:solidFill>
              </a:rPr>
              <a:t>ать</a:t>
            </a:r>
            <a:r>
              <a:rPr lang="ru-RU" sz="2400" b="1" dirty="0" smtClean="0"/>
              <a:t>				</a:t>
            </a:r>
            <a:r>
              <a:rPr lang="ru-RU" sz="2400" dirty="0" smtClean="0"/>
              <a:t>вер</a:t>
            </a:r>
            <a:r>
              <a:rPr lang="ru-RU" sz="2400" b="1" u="sng" dirty="0" smtClean="0">
                <a:solidFill>
                  <a:srgbClr val="FF0000"/>
                </a:solidFill>
              </a:rPr>
              <a:t>ить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4) </a:t>
            </a:r>
            <a:r>
              <a:rPr lang="ru-RU" sz="2400" b="1" i="1" dirty="0" smtClean="0"/>
              <a:t>Делаем вывод: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i="1" dirty="0" err="1" smtClean="0"/>
              <a:t>стира</a:t>
            </a:r>
            <a:r>
              <a:rPr lang="ru-RU" i="1" dirty="0" smtClean="0"/>
              <a:t>[и]</a:t>
            </a:r>
            <a:r>
              <a:rPr lang="ru-RU" i="1" dirty="0" err="1" smtClean="0"/>
              <a:t>шь</a:t>
            </a:r>
            <a:r>
              <a:rPr lang="ru-RU" sz="2800" dirty="0" smtClean="0"/>
              <a:t> образован от гл. н. ф. </a:t>
            </a:r>
            <a:r>
              <a:rPr lang="ru-RU" sz="2800" i="1" dirty="0" smtClean="0"/>
              <a:t>стир</a:t>
            </a:r>
            <a:r>
              <a:rPr lang="ru-RU" sz="2800" i="1" dirty="0" smtClean="0">
                <a:solidFill>
                  <a:srgbClr val="FF0000"/>
                </a:solidFill>
              </a:rPr>
              <a:t>ать</a:t>
            </a:r>
            <a:r>
              <a:rPr lang="ru-RU" sz="2800" dirty="0" smtClean="0"/>
              <a:t>¸ оканчивается на –</a:t>
            </a:r>
            <a:r>
              <a:rPr lang="ru-RU" sz="2800" dirty="0" err="1" smtClean="0"/>
              <a:t>ать¸это</a:t>
            </a:r>
            <a:r>
              <a:rPr lang="ru-RU" sz="2800" dirty="0" smtClean="0"/>
              <a:t> не глагол - исключение¸ это глагол 1 </a:t>
            </a:r>
            <a:r>
              <a:rPr lang="ru-RU" sz="2800" dirty="0" err="1" smtClean="0"/>
              <a:t>спр</a:t>
            </a:r>
            <a:r>
              <a:rPr lang="ru-RU" sz="2800" dirty="0" smtClean="0"/>
              <a:t>.¸ значит – стира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шь</a:t>
            </a:r>
            <a:r>
              <a:rPr lang="ru-RU" sz="28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i="1" dirty="0" smtClean="0"/>
              <a:t>вер</a:t>
            </a:r>
            <a:r>
              <a:rPr lang="en-US" i="1" dirty="0" smtClean="0"/>
              <a:t>[</a:t>
            </a:r>
            <a:r>
              <a:rPr lang="ru-RU" i="1" dirty="0" smtClean="0"/>
              <a:t>и</a:t>
            </a:r>
            <a:r>
              <a:rPr lang="en-US" i="1" dirty="0" smtClean="0"/>
              <a:t>]</a:t>
            </a:r>
            <a:r>
              <a:rPr lang="ru-RU" i="1" dirty="0" err="1" smtClean="0"/>
              <a:t>шь</a:t>
            </a:r>
            <a:r>
              <a:rPr lang="ru-RU" sz="2800" dirty="0" smtClean="0"/>
              <a:t>…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1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7308304" y="2132856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F:\Новая папка (4)\distant-galaxy-cluster-07062006-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56"/>
          </a:xfrm>
        </p:spPr>
      </p:pic>
      <p:cxnSp>
        <p:nvCxnSpPr>
          <p:cNvPr id="17" name="Прямая со стрелкой 16" hidden="1"/>
          <p:cNvCxnSpPr/>
          <p:nvPr/>
        </p:nvCxnSpPr>
        <p:spPr>
          <a:xfrm flipV="1">
            <a:off x="2483768" y="198884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 hidden="1"/>
          <p:cNvCxnSpPr/>
          <p:nvPr/>
        </p:nvCxnSpPr>
        <p:spPr>
          <a:xfrm>
            <a:off x="4427984" y="198884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 hidden="1"/>
          <p:cNvCxnSpPr/>
          <p:nvPr/>
        </p:nvCxnSpPr>
        <p:spPr>
          <a:xfrm>
            <a:off x="2483768" y="249289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 hidden="1"/>
          <p:cNvCxnSpPr/>
          <p:nvPr/>
        </p:nvCxnSpPr>
        <p:spPr>
          <a:xfrm flipV="1">
            <a:off x="4499992" y="2564904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 hidden="1"/>
          <p:cNvCxnSpPr/>
          <p:nvPr/>
        </p:nvCxnSpPr>
        <p:spPr>
          <a:xfrm>
            <a:off x="5508104" y="2420888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971600" y="2348880"/>
            <a:ext cx="7344816" cy="33123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</a:t>
            </a:r>
          </a:p>
          <a:p>
            <a:pPr>
              <a:buNone/>
            </a:pPr>
            <a:r>
              <a:rPr lang="ru-RU" sz="3200" dirty="0" smtClean="0"/>
              <a:t>     </a:t>
            </a:r>
            <a:r>
              <a:rPr lang="ru-RU" sz="3200" dirty="0" err="1" smtClean="0"/>
              <a:t>Желте</a:t>
            </a:r>
            <a:r>
              <a:rPr lang="ru-RU" sz="3200" dirty="0" smtClean="0"/>
              <a:t>[и]</a:t>
            </a:r>
            <a:r>
              <a:rPr lang="ru-RU" sz="3200" dirty="0" err="1" smtClean="0"/>
              <a:t>шь</a:t>
            </a:r>
            <a:r>
              <a:rPr lang="ru-RU" sz="3200" dirty="0" smtClean="0"/>
              <a:t>          </a:t>
            </a:r>
            <a:r>
              <a:rPr lang="en-US" sz="3200" dirty="0" smtClean="0"/>
              <a:t>I c</a:t>
            </a:r>
            <a:r>
              <a:rPr lang="ru-RU" sz="3200" dirty="0" smtClean="0"/>
              <a:t>.          желте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шь</a:t>
            </a:r>
          </a:p>
          <a:p>
            <a:pPr>
              <a:buNone/>
            </a:pPr>
            <a:r>
              <a:rPr lang="ru-RU" sz="3200" dirty="0" smtClean="0"/>
              <a:t>     ход[и]</a:t>
            </a:r>
            <a:r>
              <a:rPr lang="ru-RU" sz="3200" dirty="0" err="1" smtClean="0"/>
              <a:t>шь</a:t>
            </a:r>
            <a:r>
              <a:rPr lang="ru-RU" sz="3200" dirty="0" smtClean="0"/>
              <a:t>              </a:t>
            </a:r>
            <a:r>
              <a:rPr lang="en-US" sz="3200" dirty="0" smtClean="0"/>
              <a:t>II</a:t>
            </a:r>
            <a:r>
              <a:rPr lang="ru-RU" sz="3200" dirty="0" smtClean="0"/>
              <a:t> с.          ход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шь</a:t>
            </a:r>
          </a:p>
          <a:p>
            <a:pPr>
              <a:buNone/>
            </a:pPr>
            <a:r>
              <a:rPr lang="ru-RU" sz="3200" dirty="0" smtClean="0"/>
              <a:t>     игра[и]т                 </a:t>
            </a:r>
            <a:r>
              <a:rPr lang="en-US" sz="3200" dirty="0" smtClean="0"/>
              <a:t>I</a:t>
            </a:r>
            <a:r>
              <a:rPr lang="ru-RU" sz="3200" dirty="0" smtClean="0"/>
              <a:t> с.          игра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т</a:t>
            </a:r>
          </a:p>
          <a:p>
            <a:pPr>
              <a:buNone/>
            </a:pPr>
            <a:r>
              <a:rPr lang="ru-RU" sz="3200" dirty="0" smtClean="0"/>
              <a:t>     чист[и]м               </a:t>
            </a:r>
            <a:r>
              <a:rPr lang="en-US" sz="3200" dirty="0" smtClean="0"/>
              <a:t>II</a:t>
            </a:r>
            <a:r>
              <a:rPr lang="ru-RU" sz="3200" dirty="0" smtClean="0"/>
              <a:t> с.          чист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м     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                        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971600" y="764704"/>
            <a:ext cx="4968552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 Проверь! 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карточка № 3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7308304" y="2132856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F:\Новая папка (4)\distant-galaxy-cluster-07062006-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256"/>
            <a:ext cx="9144000" cy="6876256"/>
          </a:xfrm>
        </p:spPr>
      </p:pic>
      <p:cxnSp>
        <p:nvCxnSpPr>
          <p:cNvPr id="17" name="Прямая со стрелкой 16" hidden="1"/>
          <p:cNvCxnSpPr/>
          <p:nvPr/>
        </p:nvCxnSpPr>
        <p:spPr>
          <a:xfrm flipV="1">
            <a:off x="2483768" y="198884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 hidden="1"/>
          <p:cNvCxnSpPr/>
          <p:nvPr/>
        </p:nvCxnSpPr>
        <p:spPr>
          <a:xfrm>
            <a:off x="4427984" y="198884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 hidden="1"/>
          <p:cNvCxnSpPr/>
          <p:nvPr/>
        </p:nvCxnSpPr>
        <p:spPr>
          <a:xfrm>
            <a:off x="2483768" y="249289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 hidden="1"/>
          <p:cNvCxnSpPr/>
          <p:nvPr/>
        </p:nvCxnSpPr>
        <p:spPr>
          <a:xfrm flipV="1">
            <a:off x="4499992" y="2564904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 hidden="1"/>
          <p:cNvCxnSpPr/>
          <p:nvPr/>
        </p:nvCxnSpPr>
        <p:spPr>
          <a:xfrm>
            <a:off x="5508104" y="2420888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67136" y="908720"/>
            <a:ext cx="7776864" cy="12311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Ставлю </a:t>
            </a:r>
            <a:r>
              <a:rPr lang="ru-RU" sz="2800" dirty="0" smtClean="0">
                <a:solidFill>
                  <a:srgbClr val="FF0000"/>
                </a:solidFill>
              </a:rPr>
              <a:t>ударение</a:t>
            </a:r>
            <a:r>
              <a:rPr lang="ru-RU" sz="2800" dirty="0" smtClean="0"/>
              <a:t>. Если  окончание безударное, то…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67136" y="2276872"/>
            <a:ext cx="7776864" cy="80021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Ставлю </a:t>
            </a:r>
            <a:r>
              <a:rPr lang="ru-RU" sz="2800" dirty="0" smtClean="0">
                <a:solidFill>
                  <a:srgbClr val="FF0000"/>
                </a:solidFill>
              </a:rPr>
              <a:t>глагол в </a:t>
            </a:r>
            <a:r>
              <a:rPr lang="ru-RU" sz="2800" dirty="0" smtClean="0">
                <a:solidFill>
                  <a:srgbClr val="FF0000"/>
                </a:solidFill>
              </a:rPr>
              <a:t>н. </a:t>
            </a:r>
            <a:r>
              <a:rPr lang="ru-RU" sz="2800" dirty="0" smtClean="0">
                <a:solidFill>
                  <a:srgbClr val="FF0000"/>
                </a:solidFill>
              </a:rPr>
              <a:t>ф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smtClean="0"/>
              <a:t>(что делать? что сделает?) 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3212976"/>
            <a:ext cx="7740352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Ставлю глагол в 3 лицо мн. ч</a:t>
            </a:r>
            <a:r>
              <a:rPr lang="ru-RU" sz="2800" dirty="0" smtClean="0"/>
              <a:t>. (они что делают? Они что сделают?) 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4869160"/>
            <a:ext cx="766834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Оканчивается </a:t>
            </a:r>
            <a:r>
              <a:rPr lang="ru-RU" sz="2800" dirty="0" smtClean="0">
                <a:solidFill>
                  <a:srgbClr val="FF0000"/>
                </a:solidFill>
              </a:rPr>
              <a:t>на</a:t>
            </a:r>
            <a:r>
              <a:rPr lang="ru-RU" sz="2800" dirty="0" smtClean="0"/>
              <a:t>…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474640" y="4293096"/>
            <a:ext cx="7669360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Определяю </a:t>
            </a:r>
            <a:r>
              <a:rPr lang="ru-RU" sz="2800" dirty="0" smtClean="0"/>
              <a:t>спряжение. Для этого…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1268760"/>
            <a:ext cx="64807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1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60" y="2348880"/>
            <a:ext cx="64807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</a:rPr>
              <a:t>2</a:t>
            </a:r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560" y="3284984"/>
            <a:ext cx="57606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3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1560" y="4221088"/>
            <a:ext cx="57606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4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4869160"/>
            <a:ext cx="57606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5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1560" y="5733256"/>
            <a:ext cx="57606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6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1474640" y="5661248"/>
            <a:ext cx="7669360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100" dirty="0" smtClean="0">
                <a:solidFill>
                  <a:srgbClr val="FF0000"/>
                </a:solidFill>
              </a:rPr>
              <a:t>Пишу</a:t>
            </a:r>
            <a:r>
              <a:rPr lang="ru-RU" sz="5100" dirty="0" smtClean="0"/>
              <a:t> </a:t>
            </a:r>
            <a:r>
              <a:rPr lang="ru-RU" sz="5100" dirty="0" smtClean="0"/>
              <a:t>в окончании букву…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0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F:\Новая папка (4)\distant-galaxy-cluster-07062006-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76256"/>
          </a:xfrm>
        </p:spPr>
      </p:pic>
      <p:sp>
        <p:nvSpPr>
          <p:cNvPr id="5" name="TextBox 4"/>
          <p:cNvSpPr txBox="1"/>
          <p:nvPr/>
        </p:nvSpPr>
        <p:spPr>
          <a:xfrm>
            <a:off x="1043608" y="1844824"/>
            <a:ext cx="6912768" cy="48320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Шага…т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эра космоса вперед!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Ракеты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продолжают свой полет,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Стартуют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Байконура каждый год.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Привык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таким явлениям народ.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Хранит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душе он первую любовь,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Пусть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тысячи взлетают к звездам вновь,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Но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первым был Гагарин, он был свой,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Родной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с улыбкой детской, озорной.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04664"/>
            <a:ext cx="7848872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Тема урока: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Правописание безударных личных окончаний </a:t>
            </a:r>
            <a:r>
              <a:rPr lang="ru-RU" sz="2800" dirty="0" smtClean="0">
                <a:solidFill>
                  <a:srgbClr val="FF0000"/>
                </a:solidFill>
              </a:rPr>
              <a:t>глаголов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63688" y="270892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3688" y="278092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15816" y="314096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15816" y="321297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63688" y="3573016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63688" y="3645024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91680" y="486916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691680" y="494116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79912" y="530120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79912" y="537321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19872" y="573325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940152" y="566124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940152" y="573325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419872" y="566124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F:\Новая папка (4)\distant-galaxy-cluster-07062006-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76256"/>
          </a:xfrm>
        </p:spPr>
      </p:pic>
      <p:sp>
        <p:nvSpPr>
          <p:cNvPr id="5" name="TextBox 4"/>
          <p:cNvSpPr txBox="1"/>
          <p:nvPr/>
        </p:nvSpPr>
        <p:spPr>
          <a:xfrm>
            <a:off x="1043608" y="1844824"/>
            <a:ext cx="6912768" cy="48320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Шага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эра космоса вперед!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Ракеты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продолжают свой полет,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Стартуют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Байконура каждый год.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Привык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таким явлениям народ.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Хранит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душе он первую любовь,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Пусть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тысячи взлетают к звездам вновь,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Но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первым был Гагарин, он был свой,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Родной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с улыбкой детской, озорной.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04664"/>
            <a:ext cx="7848872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Тема урока: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Правописание безударных личных окончаний </a:t>
            </a:r>
            <a:r>
              <a:rPr lang="ru-RU" sz="2800" dirty="0" smtClean="0">
                <a:solidFill>
                  <a:srgbClr val="FF0000"/>
                </a:solidFill>
              </a:rPr>
              <a:t>глаголов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63688" y="270892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3688" y="278092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15816" y="314096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15816" y="321297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63688" y="3573016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63688" y="3645024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91680" y="486916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691680" y="494116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79912" y="530120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79912" y="537321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19872" y="573325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940152" y="566124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940152" y="573325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419872" y="566124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55776" y="227687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+mj-lt"/>
              </a:rPr>
              <a:t>Е</a:t>
            </a:r>
            <a:endParaRPr lang="ru-RU" sz="24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tar_lights_vector_brush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5291"/>
          <a:stretch>
            <a:fillRect/>
          </a:stretch>
        </p:blipFill>
        <p:spPr>
          <a:xfrm rot="5400000">
            <a:off x="1142999" y="-1143000"/>
            <a:ext cx="6858000" cy="9144000"/>
          </a:xfrm>
        </p:spPr>
      </p:pic>
      <p:sp>
        <p:nvSpPr>
          <p:cNvPr id="5" name="TextBox 4"/>
          <p:cNvSpPr txBox="1"/>
          <p:nvPr/>
        </p:nvSpPr>
        <p:spPr>
          <a:xfrm>
            <a:off x="1187624" y="620688"/>
            <a:ext cx="6552728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Рефлексия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204864"/>
            <a:ext cx="5688632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Теперь я знаю, что …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4221088"/>
            <a:ext cx="5688632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Я умею…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5157192"/>
            <a:ext cx="568863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Я затрудняюсь…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3212976"/>
            <a:ext cx="5688632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Я понял, что …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star_lights_vector_brushes.jpg"/>
          <p:cNvPicPr>
            <a:picLocks noChangeAspect="1"/>
          </p:cNvPicPr>
          <p:nvPr/>
        </p:nvPicPr>
        <p:blipFill>
          <a:blip r:embed="rId2" cstate="print"/>
          <a:srcRect r="5291"/>
          <a:stretch>
            <a:fillRect/>
          </a:stretch>
        </p:blipFill>
        <p:spPr>
          <a:xfrm rot="5400000">
            <a:off x="1142998" y="-1142999"/>
            <a:ext cx="6858002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15616" y="260648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44208" y="332656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88224" y="54868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47667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27584" y="3501008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380312" y="3429000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437112"/>
            <a:ext cx="1080120" cy="2088232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380312" y="4365104"/>
            <a:ext cx="1080120" cy="2016224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1907704" y="5589240"/>
            <a:ext cx="360040" cy="936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8460432" y="5445224"/>
            <a:ext cx="360040" cy="936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>
            <a:off x="7020272" y="5445224"/>
            <a:ext cx="360040" cy="936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flipH="1">
            <a:off x="467544" y="5589240"/>
            <a:ext cx="360040" cy="936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87624" y="3789040"/>
            <a:ext cx="504056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?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1403648" y="5733256"/>
            <a:ext cx="360040" cy="936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7956376" y="5661248"/>
            <a:ext cx="360040" cy="936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15616" y="4725144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40352" y="4653136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87624" y="371703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68344" y="371703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II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31840" y="4149080"/>
            <a:ext cx="302433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ход[и]</a:t>
            </a:r>
            <a:r>
              <a:rPr lang="ru-RU" sz="3600" i="1" dirty="0" err="1" smtClean="0">
                <a:solidFill>
                  <a:schemeClr val="tx1"/>
                </a:solidFill>
              </a:rPr>
              <a:t>шь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31840" y="6021288"/>
            <a:ext cx="302433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чист[и]м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31840" y="3212976"/>
            <a:ext cx="302433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i="1" dirty="0" err="1" smtClean="0">
                <a:solidFill>
                  <a:schemeClr val="tx1"/>
                </a:solidFill>
              </a:rPr>
              <a:t>желте</a:t>
            </a:r>
            <a:r>
              <a:rPr lang="ru-RU" sz="3600" i="1" dirty="0" smtClean="0">
                <a:solidFill>
                  <a:schemeClr val="tx1"/>
                </a:solidFill>
              </a:rPr>
              <a:t>[и]</a:t>
            </a:r>
            <a:r>
              <a:rPr lang="ru-RU" sz="3600" i="1" dirty="0" err="1" smtClean="0">
                <a:solidFill>
                  <a:schemeClr val="tx1"/>
                </a:solidFill>
              </a:rPr>
              <a:t>шь</a:t>
            </a:r>
            <a:endParaRPr lang="ru-RU" sz="3600" i="1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8"/>
          <p:cNvCxnSpPr>
            <a:stCxn id="25" idx="3"/>
          </p:cNvCxnSpPr>
          <p:nvPr/>
        </p:nvCxnSpPr>
        <p:spPr>
          <a:xfrm>
            <a:off x="6156176" y="4472246"/>
            <a:ext cx="1224136" cy="10888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131840" y="5085184"/>
            <a:ext cx="302433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</a:rPr>
              <a:t>игра[и]т</a:t>
            </a:r>
            <a:endParaRPr lang="ru-RU" sz="3600" i="1" dirty="0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 flipV="1">
            <a:off x="1979712" y="5373216"/>
            <a:ext cx="1080120" cy="368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1979712" y="3608150"/>
            <a:ext cx="1152128" cy="10449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6156176" y="6021288"/>
            <a:ext cx="936104" cy="2880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680012" y="3320988"/>
            <a:ext cx="144016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4535996" y="5193196"/>
            <a:ext cx="144016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103948" y="4257092"/>
            <a:ext cx="144016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031940" y="6129300"/>
            <a:ext cx="144016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7" name="Рисунок 36" descr="s64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366"/>
            <a:ext cx="9144000" cy="6868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28655750_53202_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2924944"/>
            <a:ext cx="6408712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Спасибо за работу!</a:t>
            </a:r>
            <a:endParaRPr lang="ru-RU" sz="4400" b="1" i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36004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3333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 № 1</a:t>
            </a:r>
            <a:r>
              <a:rPr lang="ru-RU" sz="3100" dirty="0" smtClean="0">
                <a:latin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Часть речи, которая обозначает действие 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предмета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отвечает на вопросы 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делать?, что сделать?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называется 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глаголом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u="sng" dirty="0" smtClean="0">
              <a:latin typeface="Arial" pitchFamily="34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Глаголы в неопределённой форме имеют суффиксы 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чь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fontAlgn="t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Глаголы  изменяются по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временам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в  прошедшем времени по 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родам.</a:t>
            </a:r>
          </a:p>
          <a:p>
            <a:pPr algn="just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 Изменение глаголов по лицам и числам в настоящем  и будущем времени  -это 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спряжение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Лицо и число глагола определяются по 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местоимению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окончанию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глагола. </a:t>
            </a:r>
          </a:p>
          <a:p>
            <a:pPr algn="just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Спряжение глаголов с ударными окончаниями определяют по </a:t>
            </a:r>
            <a:r>
              <a:rPr lang="ru-RU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окончанию.</a:t>
            </a:r>
          </a:p>
          <a:p>
            <a:pPr marL="514350" indent="-514350" algn="just" fontAlgn="t">
              <a:buFont typeface="+mj-lt"/>
              <a:buAutoNum type="arabicParenR"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4" descr="F:\Новая папка (4)\distant-galaxy-cluster-07062006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347200" cy="7010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27584" y="260648"/>
            <a:ext cx="1512168" cy="1368152"/>
          </a:xfrm>
          <a:prstGeom prst="ellipse">
            <a:avLst/>
          </a:prstGeom>
          <a:solidFill>
            <a:srgbClr val="11F5FB"/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64288" y="332656"/>
            <a:ext cx="1512168" cy="1368152"/>
          </a:xfrm>
          <a:prstGeom prst="ellipse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236296" y="54868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47667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27584" y="3501008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380312" y="3645024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437112"/>
            <a:ext cx="1080120" cy="2088232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380312" y="4581128"/>
            <a:ext cx="1080120" cy="2016224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1907704" y="5661248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8460432" y="573325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>
            <a:off x="7020272" y="573325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flipH="1">
            <a:off x="467544" y="5661248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87624" y="3789040"/>
            <a:ext cx="504056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?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1475656" y="592189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flipH="1">
            <a:off x="7668344" y="5921896"/>
            <a:ext cx="288032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15616" y="4509120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40352" y="4725144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87624" y="371703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40352" y="3933056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3429001"/>
            <a:ext cx="2952328" cy="6480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>
                <a:solidFill>
                  <a:schemeClr val="tx1"/>
                </a:solidFill>
              </a:rPr>
              <a:t>чита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3848" y="4797152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>
                <a:solidFill>
                  <a:schemeClr val="tx1"/>
                </a:solidFill>
              </a:rPr>
              <a:t>помога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2780928"/>
            <a:ext cx="295232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>
                <a:solidFill>
                  <a:schemeClr val="tx1"/>
                </a:solidFill>
              </a:rPr>
              <a:t>друж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8"/>
          <p:cNvCxnSpPr>
            <a:endCxn id="11" idx="1"/>
          </p:cNvCxnSpPr>
          <p:nvPr/>
        </p:nvCxnSpPr>
        <p:spPr>
          <a:xfrm>
            <a:off x="6228184" y="3068960"/>
            <a:ext cx="1422158" cy="10441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03848" y="4149080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люб[и]т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 flipV="1">
            <a:off x="1835696" y="5085184"/>
            <a:ext cx="1296144" cy="1440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1907704" y="3717032"/>
            <a:ext cx="1224136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31" idx="3"/>
          </p:cNvCxnSpPr>
          <p:nvPr/>
        </p:nvCxnSpPr>
        <p:spPr>
          <a:xfrm>
            <a:off x="6228184" y="4441468"/>
            <a:ext cx="1152128" cy="2116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319972" y="2888940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4896036" y="4833156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247964" y="4257092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247964" y="6129300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1115616" y="5229200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7740352" y="5373216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3203848" y="5589240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>
                <a:solidFill>
                  <a:schemeClr val="tx1"/>
                </a:solidFill>
              </a:rPr>
              <a:t>стро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3848" y="6273225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кол[и]т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rot="5400000">
            <a:off x="4608004" y="3537012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4680012" y="5697252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4319972" y="6345324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endCxn id="13" idx="1"/>
          </p:cNvCxnSpPr>
          <p:nvPr/>
        </p:nvCxnSpPr>
        <p:spPr>
          <a:xfrm flipV="1">
            <a:off x="6228184" y="5589240"/>
            <a:ext cx="1152128" cy="2880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10800000">
            <a:off x="1835696" y="5589240"/>
            <a:ext cx="1440160" cy="9361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4" descr="F:\Новая папка (4)\distant-galaxy-cluster-07062006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347200" cy="7010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27584" y="260648"/>
            <a:ext cx="1512168" cy="1368152"/>
          </a:xfrm>
          <a:prstGeom prst="ellipse">
            <a:avLst/>
          </a:prstGeom>
          <a:solidFill>
            <a:srgbClr val="11F5FB"/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64288" y="332656"/>
            <a:ext cx="1512168" cy="1368152"/>
          </a:xfrm>
          <a:prstGeom prst="ellipse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236296" y="54868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47667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27584" y="3501008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380312" y="3645024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437112"/>
            <a:ext cx="1080120" cy="2088232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380312" y="4581128"/>
            <a:ext cx="1080120" cy="2016224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1907704" y="5661248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8460432" y="573325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>
            <a:off x="7020272" y="573325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flipH="1">
            <a:off x="467544" y="5661248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87624" y="3789040"/>
            <a:ext cx="504056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?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1475656" y="592189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flipH="1">
            <a:off x="7668344" y="5921896"/>
            <a:ext cx="288032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15616" y="4509120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40352" y="4725144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87624" y="371703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40352" y="3933056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916832"/>
            <a:ext cx="2952328" cy="6480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>
                <a:solidFill>
                  <a:schemeClr val="tx1"/>
                </a:solidFill>
              </a:rPr>
              <a:t>чит</a:t>
            </a:r>
            <a:r>
              <a:rPr lang="ru-RU" sz="3200" i="1" dirty="0" err="1" smtClean="0">
                <a:solidFill>
                  <a:srgbClr val="FF0000"/>
                </a:solidFill>
              </a:rPr>
              <a:t>а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528" y="2708920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>
                <a:solidFill>
                  <a:schemeClr val="tx1"/>
                </a:solidFill>
              </a:rPr>
              <a:t>помог</a:t>
            </a:r>
            <a:r>
              <a:rPr lang="ru-RU" sz="3200" i="1" dirty="0" err="1" smtClean="0">
                <a:solidFill>
                  <a:srgbClr val="FF0000"/>
                </a:solidFill>
              </a:rPr>
              <a:t>а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91672" y="1988840"/>
            <a:ext cx="295232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>
                <a:solidFill>
                  <a:schemeClr val="tx1"/>
                </a:solidFill>
              </a:rPr>
              <a:t>дру</a:t>
            </a:r>
            <a:r>
              <a:rPr lang="ru-RU" sz="3200" i="1" u="sng" dirty="0" err="1" smtClean="0">
                <a:solidFill>
                  <a:schemeClr val="tx1"/>
                </a:solidFill>
              </a:rPr>
              <a:t>ж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9664" y="2708920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лю</a:t>
            </a:r>
            <a:r>
              <a:rPr lang="ru-RU" sz="3200" i="1" u="sng" dirty="0" smtClean="0">
                <a:solidFill>
                  <a:schemeClr val="tx1"/>
                </a:solidFill>
              </a:rPr>
              <a:t>б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4247964" y="6129300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1115616" y="5229200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7740352" y="5373216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3059832" y="5085184"/>
            <a:ext cx="3024336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стр</a:t>
            </a:r>
            <a:r>
              <a:rPr lang="ru-RU" sz="3200" i="1" dirty="0" smtClean="0">
                <a:solidFill>
                  <a:schemeClr val="tx1"/>
                </a:solidFill>
              </a:rPr>
              <a:t>о</a:t>
            </a:r>
            <a:r>
              <a:rPr lang="ru-RU" sz="3200" i="1" dirty="0" smtClean="0">
                <a:solidFill>
                  <a:srgbClr val="FF0000"/>
                </a:solidFill>
              </a:rPr>
              <a:t>ить</a:t>
            </a:r>
          </a:p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кл</a:t>
            </a:r>
            <a:r>
              <a:rPr lang="ru-RU" sz="3200" i="1" dirty="0" smtClean="0">
                <a:solidFill>
                  <a:schemeClr val="tx1"/>
                </a:solidFill>
              </a:rPr>
              <a:t>е</a:t>
            </a:r>
            <a:r>
              <a:rPr lang="ru-RU" sz="3200" i="1" dirty="0" smtClean="0">
                <a:solidFill>
                  <a:srgbClr val="FF0000"/>
                </a:solidFill>
              </a:rPr>
              <a:t>ить</a:t>
            </a:r>
            <a:endParaRPr lang="ru-RU" sz="3200" i="1" dirty="0">
              <a:solidFill>
                <a:srgbClr val="FF0000"/>
              </a:solidFill>
            </a:endParaRPr>
          </a:p>
        </p:txBody>
      </p:sp>
      <p:cxnSp>
        <p:nvCxnSpPr>
          <p:cNvPr id="48" name="Прямая со стрелкой 47"/>
          <p:cNvCxnSpPr>
            <a:stCxn id="49" idx="3"/>
            <a:endCxn id="13" idx="1"/>
          </p:cNvCxnSpPr>
          <p:nvPr/>
        </p:nvCxnSpPr>
        <p:spPr>
          <a:xfrm flipV="1">
            <a:off x="6084168" y="5589240"/>
            <a:ext cx="1296144" cy="3455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rot="10800000">
            <a:off x="1907704" y="4221088"/>
            <a:ext cx="1152128" cy="43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59832" y="4077072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ко</a:t>
            </a:r>
            <a:r>
              <a:rPr lang="ru-RU" sz="3200" i="1" u="sng" dirty="0" smtClean="0">
                <a:solidFill>
                  <a:schemeClr val="tx1"/>
                </a:solidFill>
              </a:rPr>
              <a:t>л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endParaRPr lang="ru-RU" sz="3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4" descr="F:\Новая папка (4)\distant-galaxy-cluster-07062006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347200" cy="7010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27584" y="260648"/>
            <a:ext cx="1512168" cy="1368152"/>
          </a:xfrm>
          <a:prstGeom prst="ellipse">
            <a:avLst/>
          </a:prstGeom>
          <a:solidFill>
            <a:srgbClr val="11F5FB"/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64288" y="332656"/>
            <a:ext cx="1512168" cy="1368152"/>
          </a:xfrm>
          <a:prstGeom prst="ellipse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236296" y="54868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47667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27584" y="3501008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380312" y="3645024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437112"/>
            <a:ext cx="1080120" cy="2088232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380312" y="4581128"/>
            <a:ext cx="1080120" cy="2016224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1907704" y="5661248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8460432" y="573325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>
            <a:off x="7020272" y="573325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flipH="1">
            <a:off x="467544" y="5661248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87624" y="3789040"/>
            <a:ext cx="504056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?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1475656" y="592189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flipH="1">
            <a:off x="7668344" y="5921896"/>
            <a:ext cx="288032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15616" y="4509120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40352" y="4725144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87624" y="371703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40352" y="3933056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3429001"/>
            <a:ext cx="2952328" cy="6480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>
                <a:solidFill>
                  <a:schemeClr val="tx1"/>
                </a:solidFill>
              </a:rPr>
              <a:t>чита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3848" y="4797152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>
                <a:solidFill>
                  <a:schemeClr val="tx1"/>
                </a:solidFill>
              </a:rPr>
              <a:t>помога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2780928"/>
            <a:ext cx="295232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>
                <a:solidFill>
                  <a:schemeClr val="tx1"/>
                </a:solidFill>
              </a:rPr>
              <a:t>друж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8"/>
          <p:cNvCxnSpPr>
            <a:endCxn id="11" idx="1"/>
          </p:cNvCxnSpPr>
          <p:nvPr/>
        </p:nvCxnSpPr>
        <p:spPr>
          <a:xfrm>
            <a:off x="6228184" y="3068960"/>
            <a:ext cx="1422158" cy="10441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03848" y="4149080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люб[и]т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 flipV="1">
            <a:off x="1835696" y="5085184"/>
            <a:ext cx="1296144" cy="1440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1907704" y="3717032"/>
            <a:ext cx="1224136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31" idx="3"/>
          </p:cNvCxnSpPr>
          <p:nvPr/>
        </p:nvCxnSpPr>
        <p:spPr>
          <a:xfrm>
            <a:off x="6228184" y="4441468"/>
            <a:ext cx="1152128" cy="21166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319972" y="2888940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4896036" y="4833156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247964" y="4257092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247964" y="6129300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1115616" y="5229200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7740352" y="5373216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3203848" y="5589240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err="1" smtClean="0">
                <a:solidFill>
                  <a:schemeClr val="tx1"/>
                </a:solidFill>
              </a:rPr>
              <a:t>стро</a:t>
            </a:r>
            <a:r>
              <a:rPr lang="ru-RU" sz="3200" i="1" dirty="0" smtClean="0">
                <a:solidFill>
                  <a:schemeClr val="tx1"/>
                </a:solidFill>
              </a:rPr>
              <a:t>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3848" y="6273225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кол[и]т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rot="5400000">
            <a:off x="4608004" y="3537012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4680012" y="5697252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4319972" y="6345324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endCxn id="13" idx="1"/>
          </p:cNvCxnSpPr>
          <p:nvPr/>
        </p:nvCxnSpPr>
        <p:spPr>
          <a:xfrm flipV="1">
            <a:off x="6228184" y="5589240"/>
            <a:ext cx="1152128" cy="2880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10800000">
            <a:off x="1835696" y="5589240"/>
            <a:ext cx="1440160" cy="9361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4" descr="F:\Новая папка (4)\distant-galaxy-cluster-07062006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203200" y="0"/>
            <a:ext cx="9347200" cy="7010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27584" y="260648"/>
            <a:ext cx="1512168" cy="1368152"/>
          </a:xfrm>
          <a:prstGeom prst="ellipse">
            <a:avLst/>
          </a:prstGeom>
          <a:solidFill>
            <a:srgbClr val="11F5FB"/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164288" y="332656"/>
            <a:ext cx="1512168" cy="1368152"/>
          </a:xfrm>
          <a:prstGeom prst="ellipse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236296" y="54868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47667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27584" y="3501008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380312" y="3645024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437112"/>
            <a:ext cx="1080120" cy="2088232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380312" y="4581128"/>
            <a:ext cx="1080120" cy="2016224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1907704" y="5661248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8460432" y="573325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>
            <a:off x="7020272" y="573325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flipH="1">
            <a:off x="467544" y="5661248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87624" y="3789040"/>
            <a:ext cx="504056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1475656" y="5921896"/>
            <a:ext cx="360040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 flipH="1">
            <a:off x="7668344" y="5921896"/>
            <a:ext cx="288032" cy="936104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15616" y="4509120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40352" y="4725144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87624" y="3645024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68344" y="3789040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3429001"/>
            <a:ext cx="3024336" cy="6480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чита</a:t>
            </a:r>
            <a:r>
              <a:rPr lang="ru-RU" sz="3200" i="1" dirty="0" smtClean="0">
                <a:solidFill>
                  <a:srgbClr val="00B050"/>
                </a:solidFill>
              </a:rPr>
              <a:t>е</a:t>
            </a:r>
            <a:r>
              <a:rPr lang="ru-RU" sz="3200" i="1" dirty="0" smtClean="0">
                <a:solidFill>
                  <a:schemeClr val="tx1"/>
                </a:solidFill>
              </a:rPr>
              <a:t>т</a:t>
            </a:r>
            <a:r>
              <a:rPr lang="ru-RU" sz="3600" i="1" dirty="0" smtClean="0">
                <a:solidFill>
                  <a:schemeClr val="tx1"/>
                </a:solidFill>
              </a:rPr>
              <a:t> 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3848" y="4797152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помога</a:t>
            </a:r>
            <a:r>
              <a:rPr lang="ru-RU" sz="3200" i="1" dirty="0" smtClean="0">
                <a:solidFill>
                  <a:srgbClr val="00B050"/>
                </a:solidFill>
              </a:rPr>
              <a:t>е</a:t>
            </a:r>
            <a:r>
              <a:rPr lang="ru-RU" sz="3200" i="1" dirty="0" smtClean="0">
                <a:solidFill>
                  <a:schemeClr val="tx1"/>
                </a:solidFill>
              </a:rPr>
              <a:t>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2780929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друж</a:t>
            </a:r>
            <a:r>
              <a:rPr lang="ru-RU" sz="3200" i="1" dirty="0" smtClean="0">
                <a:solidFill>
                  <a:srgbClr val="00B050"/>
                </a:solidFill>
              </a:rPr>
              <a:t>и</a:t>
            </a:r>
            <a:r>
              <a:rPr lang="ru-RU" sz="3200" i="1" dirty="0" smtClean="0">
                <a:solidFill>
                  <a:schemeClr val="tx1"/>
                </a:solidFill>
              </a:rPr>
              <a:t>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03848" y="4149080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люб</a:t>
            </a:r>
            <a:r>
              <a:rPr lang="ru-RU" sz="3200" i="1" dirty="0" smtClean="0">
                <a:solidFill>
                  <a:srgbClr val="00B050"/>
                </a:solidFill>
              </a:rPr>
              <a:t>и</a:t>
            </a:r>
            <a:r>
              <a:rPr lang="ru-RU" sz="3200" i="1" dirty="0" smtClean="0">
                <a:solidFill>
                  <a:schemeClr val="tx1"/>
                </a:solidFill>
              </a:rPr>
              <a:t>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4247964" y="6129300"/>
            <a:ext cx="144016" cy="7200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1115616" y="5229200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7740352" y="5373216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3203848" y="5589240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стро</a:t>
            </a:r>
            <a:r>
              <a:rPr lang="ru-RU" sz="3200" i="1" dirty="0" smtClean="0">
                <a:solidFill>
                  <a:srgbClr val="00B050"/>
                </a:solidFill>
              </a:rPr>
              <a:t>и</a:t>
            </a:r>
            <a:r>
              <a:rPr lang="ru-RU" sz="3200" i="1" dirty="0" smtClean="0">
                <a:solidFill>
                  <a:schemeClr val="tx1"/>
                </a:solidFill>
              </a:rPr>
              <a:t>т</a:t>
            </a:r>
            <a:endParaRPr lang="ru-RU" sz="3200" i="1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3848" y="6273225"/>
            <a:ext cx="302433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</a:rPr>
              <a:t>кол</a:t>
            </a:r>
            <a:r>
              <a:rPr lang="ru-RU" sz="3200" i="1" dirty="0" smtClean="0">
                <a:solidFill>
                  <a:srgbClr val="00B050"/>
                </a:solidFill>
              </a:rPr>
              <a:t>е</a:t>
            </a:r>
            <a:r>
              <a:rPr lang="ru-RU" sz="3200" i="1" dirty="0" smtClean="0">
                <a:solidFill>
                  <a:schemeClr val="tx1"/>
                </a:solidFill>
              </a:rPr>
              <a:t>т</a:t>
            </a:r>
            <a:endParaRPr lang="ru-RU" sz="3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2 0.02106 L 0.31493 -0.17917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1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26 0.01111 L 0.31788 -0.18913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1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2639 L -0.35035 -0.30972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4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8 -0.01528 L -0.35781 -0.29861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4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0.31511 -0.27362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37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31788 -0.28379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14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36216 -0.3891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-195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046 L -0.35937 -0.38866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-195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32292 -0.3680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18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31771 -0.367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184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36216 -0.47847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-23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36216 -0.47847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-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allAtOnce" animBg="1"/>
      <p:bldP spid="26" grpId="0" uiExpand="1" build="allAtOnce" animBg="1"/>
      <p:bldP spid="27" grpId="0" uiExpand="1" build="allAtOnce" animBg="1"/>
      <p:bldP spid="31" grpId="0" uiExpand="1" build="allAtOnce" animBg="1"/>
      <p:bldP spid="49" grpId="0" uiExpand="1" build="allAtOnce" animBg="1"/>
      <p:bldP spid="5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4" descr="F:\Новая папка (4)\distant-galaxy-cluster-07062006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50800" y="0"/>
            <a:ext cx="9347200" cy="7010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115616" y="260648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44208" y="332656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88224" y="54868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47667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27584" y="3501008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380312" y="3429000"/>
            <a:ext cx="1080120" cy="936104"/>
          </a:xfrm>
          <a:prstGeom prst="triangle">
            <a:avLst/>
          </a:prstGeom>
          <a:solidFill>
            <a:srgbClr val="FB11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437112"/>
            <a:ext cx="1080120" cy="2088232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380312" y="4365104"/>
            <a:ext cx="1080120" cy="2016224"/>
          </a:xfrm>
          <a:prstGeom prst="rect">
            <a:avLst/>
          </a:prstGeom>
          <a:solidFill>
            <a:srgbClr val="913A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1907704" y="5589240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8460432" y="5445224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>
            <a:off x="7020272" y="5445224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ый треугольник 16"/>
          <p:cNvSpPr/>
          <p:nvPr/>
        </p:nvSpPr>
        <p:spPr>
          <a:xfrm flipH="1">
            <a:off x="467544" y="5589240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1403648" y="5733256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7956376" y="5661248"/>
            <a:ext cx="360040" cy="936104"/>
          </a:xfrm>
          <a:prstGeom prst="rtTriangle">
            <a:avLst/>
          </a:prstGeom>
          <a:solidFill>
            <a:srgbClr val="11F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15616" y="4725144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40352" y="4653136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187624" y="3717032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24328" y="371703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II</a:t>
            </a:r>
            <a:endParaRPr lang="ru-RU" sz="3600" b="1" dirty="0">
              <a:solidFill>
                <a:schemeClr val="bg1"/>
              </a:solidFill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680012" y="3320988"/>
            <a:ext cx="144016" cy="720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6" name="Рисунок 35" descr="Gagarin.jpg"/>
          <p:cNvPicPr>
            <a:picLocks noChangeAspect="1"/>
          </p:cNvPicPr>
          <p:nvPr/>
        </p:nvPicPr>
        <p:blipFill>
          <a:blip r:embed="rId3" cstate="print"/>
          <a:srcRect r="60631" b="14300"/>
          <a:stretch>
            <a:fillRect/>
          </a:stretch>
        </p:blipFill>
        <p:spPr>
          <a:xfrm>
            <a:off x="971600" y="260648"/>
            <a:ext cx="1751856" cy="2145092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38" name="TextBox 37"/>
          <p:cNvSpPr txBox="1"/>
          <p:nvPr/>
        </p:nvSpPr>
        <p:spPr>
          <a:xfrm>
            <a:off x="971600" y="2420888"/>
            <a:ext cx="352839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913AD2"/>
                </a:solidFill>
              </a:rPr>
              <a:t>Юрий Алексеевич Гагарин</a:t>
            </a:r>
            <a:endParaRPr lang="ru-RU" sz="2800" dirty="0">
              <a:solidFill>
                <a:srgbClr val="913AD2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115616" y="5229200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740352" y="5157192"/>
            <a:ext cx="432048" cy="4320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F:\Новая папка (4)\distant-galaxy-cluster-07062006-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76256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1988840"/>
          <a:ext cx="6984780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65"/>
                <a:gridCol w="582065"/>
                <a:gridCol w="492054"/>
                <a:gridCol w="672076"/>
                <a:gridCol w="552060"/>
                <a:gridCol w="612070"/>
                <a:gridCol w="582065"/>
                <a:gridCol w="582065"/>
                <a:gridCol w="582065"/>
                <a:gridCol w="582065"/>
                <a:gridCol w="582065"/>
                <a:gridCol w="582065"/>
              </a:tblGrid>
              <a:tr h="907301">
                <a:tc gridSpan="3"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          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</a:tr>
              <a:tr h="907301">
                <a:tc gridSpan="2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B w="12700" cmpd="sng"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</a:tr>
              <a:tr h="907301">
                <a:tc gridSpan="3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980728"/>
            <a:ext cx="713907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1. Первая  в мире женщина - космонавт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541</Words>
  <Application>Microsoft Office PowerPoint</Application>
  <PresentationFormat>Экран (4:3)</PresentationFormat>
  <Paragraphs>264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Карточка № 1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105</cp:revision>
  <dcterms:created xsi:type="dcterms:W3CDTF">2011-04-08T18:28:21Z</dcterms:created>
  <dcterms:modified xsi:type="dcterms:W3CDTF">2011-04-10T19:55:12Z</dcterms:modified>
</cp:coreProperties>
</file>