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6" r:id="rId2"/>
    <p:sldMasterId id="2147483698" r:id="rId3"/>
  </p:sldMasterIdLst>
  <p:sldIdLst>
    <p:sldId id="256" r:id="rId4"/>
    <p:sldId id="258" r:id="rId5"/>
    <p:sldId id="259" r:id="rId6"/>
    <p:sldId id="260" r:id="rId7"/>
    <p:sldId id="261" r:id="rId8"/>
    <p:sldId id="257" r:id="rId9"/>
    <p:sldId id="262" r:id="rId10"/>
    <p:sldId id="263" r:id="rId11"/>
    <p:sldId id="264" r:id="rId12"/>
    <p:sldId id="270" r:id="rId13"/>
    <p:sldId id="267" r:id="rId14"/>
    <p:sldId id="268" r:id="rId15"/>
    <p:sldId id="269" r:id="rId16"/>
    <p:sldId id="266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8" descr="crayon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5129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0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1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5133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4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5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6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7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18" descr="crayon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5139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0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1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5143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4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5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6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7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148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9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4402167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855916"/>
      </p:ext>
    </p:extLst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5579336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4769294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0675623"/>
      </p:ext>
    </p:extLst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572262"/>
      </p:ext>
    </p:extLst>
  </p:cSld>
  <p:clrMapOvr>
    <a:masterClrMapping/>
  </p:clrMapOvr>
  <p:transition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7679073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5873787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7167188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136373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8546943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753797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7EAF463A-BC7C-46EE-9F1E-7F377CCA4891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104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5" name="Freeform 9" descr="crayon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0" descr="crayons"/>
          <p:cNvGrpSpPr>
            <a:grpSpLocks/>
          </p:cNvGrpSpPr>
          <p:nvPr/>
        </p:nvGrpSpPr>
        <p:grpSpPr bwMode="auto">
          <a:xfrm>
            <a:off x="7938" y="5867400"/>
            <a:ext cx="1287462" cy="919163"/>
            <a:chOff x="5" y="3490"/>
            <a:chExt cx="1124" cy="785"/>
          </a:xfrm>
        </p:grpSpPr>
        <p:sp>
          <p:nvSpPr>
            <p:cNvPr id="410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411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2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412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4134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5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8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413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414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414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ransition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EAF463A-BC7C-46EE-9F1E-7F377CCA4891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>
    <p:wipe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0A5C6C"/>
          </a:solidFill>
          <a:effectLst>
            <a:glow rad="63500">
              <a:srgbClr val="FDE8D7"/>
            </a:glo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A5C6C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A5C6C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A5C6C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A5C6C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A5C6C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A5C6C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A5C6C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A5C6C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rgbClr val="08684E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800" kern="1200">
          <a:solidFill>
            <a:srgbClr val="08684E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rgbClr val="08684E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 kern="1200">
          <a:solidFill>
            <a:srgbClr val="08684E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000" kern="1200">
          <a:solidFill>
            <a:srgbClr val="08684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14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6.xml"/><Relationship Id="rId4" Type="http://schemas.openxmlformats.org/officeDocument/2006/relationships/slide" Target="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6.xml"/><Relationship Id="rId4" Type="http://schemas.openxmlformats.org/officeDocument/2006/relationships/slide" Target="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6.xml"/><Relationship Id="rId4" Type="http://schemas.openxmlformats.org/officeDocument/2006/relationships/slide" Target="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6.xml"/><Relationship Id="rId4" Type="http://schemas.openxmlformats.org/officeDocument/2006/relationships/slide" Target="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slide" Target="slide11.xml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3.jpeg"/><Relationship Id="rId17" Type="http://schemas.openxmlformats.org/officeDocument/2006/relationships/slide" Target="slide10.xml"/><Relationship Id="rId2" Type="http://schemas.openxmlformats.org/officeDocument/2006/relationships/image" Target="../media/image16.jpeg"/><Relationship Id="rId16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slide" Target="slide9.xml"/><Relationship Id="rId5" Type="http://schemas.openxmlformats.org/officeDocument/2006/relationships/image" Target="../media/image19.jpeg"/><Relationship Id="rId15" Type="http://schemas.openxmlformats.org/officeDocument/2006/relationships/slide" Target="slide13.xml"/><Relationship Id="rId10" Type="http://schemas.openxmlformats.org/officeDocument/2006/relationships/slide" Target="slide8.xml"/><Relationship Id="rId4" Type="http://schemas.openxmlformats.org/officeDocument/2006/relationships/image" Target="../media/image18.jpeg"/><Relationship Id="rId9" Type="http://schemas.openxmlformats.org/officeDocument/2006/relationships/slide" Target="slide7.xml"/><Relationship Id="rId14" Type="http://schemas.openxmlformats.org/officeDocument/2006/relationships/slide" Target="slide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6.xml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6.xml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2286000"/>
            <a:ext cx="7315200" cy="1727200"/>
          </a:xfrm>
        </p:spPr>
        <p:txBody>
          <a:bodyPr/>
          <a:lstStyle/>
          <a:p>
            <a:r>
              <a:rPr lang="ru-RU" dirty="0" smtClean="0"/>
              <a:t>Конкурс инсценировок</a:t>
            </a:r>
            <a:br>
              <a:rPr lang="ru-RU" dirty="0" smtClean="0"/>
            </a:br>
            <a:r>
              <a:rPr lang="ru-RU" dirty="0" smtClean="0"/>
              <a:t>по </a:t>
            </a:r>
            <a:r>
              <a:rPr lang="ru-RU" dirty="0" smtClean="0"/>
              <a:t>басням </a:t>
            </a:r>
            <a:br>
              <a:rPr lang="ru-RU" dirty="0" smtClean="0"/>
            </a:br>
            <a:r>
              <a:rPr lang="ru-RU" dirty="0" smtClean="0"/>
              <a:t>И. А. Крылова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191000"/>
            <a:ext cx="6032500" cy="762000"/>
          </a:xfrm>
        </p:spPr>
        <p:txBody>
          <a:bodyPr/>
          <a:lstStyle/>
          <a:p>
            <a:r>
              <a:rPr lang="ru-RU" dirty="0" smtClean="0"/>
              <a:t>Посвящается 245–</a:t>
            </a:r>
            <a:r>
              <a:rPr lang="ru-RU" dirty="0" err="1" smtClean="0"/>
              <a:t>летию</a:t>
            </a:r>
            <a:endParaRPr lang="ru-RU" dirty="0" smtClean="0"/>
          </a:p>
          <a:p>
            <a:r>
              <a:rPr lang="ru-RU" dirty="0" smtClean="0"/>
              <a:t> со дня рождения И.А. Крылова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ЛЕБЕДЬ, ЩУКА И РАК</a:t>
            </a:r>
            <a:endParaRPr lang="ru-RU" dirty="0"/>
          </a:p>
        </p:txBody>
      </p:sp>
      <p:pic>
        <p:nvPicPr>
          <p:cNvPr id="4" name="Содержимое 3" descr="800x600_I4tA24N2xxjnJ44Or3s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4704" y="1447800"/>
            <a:ext cx="6360142" cy="4800600"/>
          </a:xfrm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7620000" y="5943600"/>
            <a:ext cx="11430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/>
              <a:t>КВАРТЕТ</a:t>
            </a:r>
            <a:endParaRPr lang="ru-RU" sz="5400" dirty="0"/>
          </a:p>
        </p:txBody>
      </p:sp>
      <p:pic>
        <p:nvPicPr>
          <p:cNvPr id="38916" name="Picture 4" descr="кварт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219200"/>
            <a:ext cx="2819400" cy="4495800"/>
          </a:xfrm>
          <a:prstGeom prst="rect">
            <a:avLst/>
          </a:prstGeom>
          <a:noFill/>
        </p:spPr>
      </p:pic>
      <p:pic>
        <p:nvPicPr>
          <p:cNvPr id="38917" name="Picture 5" descr="квартет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209800"/>
            <a:ext cx="3133725" cy="4267200"/>
          </a:xfrm>
          <a:prstGeom prst="rect">
            <a:avLst/>
          </a:prstGeom>
          <a:noFill/>
        </p:spPr>
      </p:pic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7620000" y="5943600"/>
            <a:ext cx="11430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КУКУШКА </a:t>
            </a:r>
            <a:r>
              <a:rPr lang="ru-RU" dirty="0"/>
              <a:t>И </a:t>
            </a:r>
            <a:r>
              <a:rPr lang="ru-RU" dirty="0" smtClean="0"/>
              <a:t>ПЕТУХ</a:t>
            </a:r>
            <a:endParaRPr lang="ru-RU" dirty="0"/>
          </a:p>
        </p:txBody>
      </p:sp>
      <p:pic>
        <p:nvPicPr>
          <p:cNvPr id="78852" name="Picture 4" descr="кукушка и пету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295400"/>
            <a:ext cx="3048000" cy="44958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2057400"/>
            <a:ext cx="32956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7620000" y="5943600"/>
            <a:ext cx="11430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/>
              <a:t>ВОРОНА </a:t>
            </a:r>
            <a:r>
              <a:rPr lang="ru-RU" sz="5400" dirty="0"/>
              <a:t>И </a:t>
            </a:r>
            <a:r>
              <a:rPr lang="ru-RU" sz="5400" dirty="0" smtClean="0"/>
              <a:t>ЛИСИЦА</a:t>
            </a:r>
            <a:endParaRPr lang="ru-RU" sz="5400" dirty="0"/>
          </a:p>
        </p:txBody>
      </p:sp>
      <p:pic>
        <p:nvPicPr>
          <p:cNvPr id="34820" name="Picture 4" descr="5697d9d1c8f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371600"/>
            <a:ext cx="3048000" cy="3886200"/>
          </a:xfrm>
          <a:prstGeom prst="rect">
            <a:avLst/>
          </a:prstGeom>
          <a:noFill/>
        </p:spPr>
      </p:pic>
      <p:pic>
        <p:nvPicPr>
          <p:cNvPr id="34821" name="Picture 5" descr="0010-011-Konets-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133600"/>
            <a:ext cx="3730625" cy="3962400"/>
          </a:xfrm>
          <a:prstGeom prst="rect">
            <a:avLst/>
          </a:prstGeom>
          <a:noFill/>
        </p:spPr>
      </p:pic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7620000" y="5943600"/>
            <a:ext cx="11430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ЗЕРКАЛО И ОБЕЗЬЯНА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81400" y="3505200"/>
            <a:ext cx="527124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295400"/>
            <a:ext cx="2844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7620000" y="5943600"/>
            <a:ext cx="11430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866888" cy="292576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СПАСИБО</a:t>
            </a:r>
            <a:br>
              <a:rPr lang="ru-RU" dirty="0" smtClean="0"/>
            </a:br>
            <a:r>
              <a:rPr lang="ru-RU" dirty="0" smtClean="0"/>
              <a:t>ЗА </a:t>
            </a:r>
            <a:br>
              <a:rPr lang="ru-RU" dirty="0" smtClean="0"/>
            </a:br>
            <a:r>
              <a:rPr lang="ru-RU" dirty="0" smtClean="0"/>
              <a:t>ВНИМАНИЕ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4648200"/>
            <a:ext cx="4572000" cy="2209800"/>
          </a:xfrm>
        </p:spPr>
        <p:txBody>
          <a:bodyPr>
            <a:normAutofit fontScale="55000" lnSpcReduction="20000"/>
          </a:bodyPr>
          <a:lstStyle/>
          <a:p>
            <a:pPr lvl="4" algn="ctr">
              <a:buFont typeface="Wingdings" pitchFamily="2" charset="2"/>
              <a:buNone/>
            </a:pPr>
            <a:r>
              <a:rPr lang="ru-RU" sz="4800" b="1" i="1" dirty="0" smtClean="0">
                <a:solidFill>
                  <a:schemeClr val="tx2"/>
                </a:solidFill>
                <a:latin typeface="Monotype Corsiva" pitchFamily="66" charset="0"/>
              </a:rPr>
              <a:t>«КРЫЛОВ- ИСТИННО  НАРОДНЫЙ ПОЭТ»</a:t>
            </a:r>
          </a:p>
          <a:p>
            <a:pPr algn="ctr">
              <a:buFont typeface="Wingdings" pitchFamily="2" charset="2"/>
              <a:buNone/>
            </a:pPr>
            <a:r>
              <a:rPr lang="ru-RU" sz="4800" b="1" i="1" dirty="0" smtClean="0">
                <a:solidFill>
                  <a:schemeClr val="tx2"/>
                </a:solidFill>
                <a:latin typeface="Monotype Corsiva" pitchFamily="66" charset="0"/>
              </a:rPr>
              <a:t>                        А.С. ПУШКИН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-228600" y="304800"/>
            <a:ext cx="8364537" cy="1787525"/>
          </a:xfrm>
        </p:spPr>
        <p:txBody>
          <a:bodyPr/>
          <a:lstStyle/>
          <a:p>
            <a:r>
              <a:rPr lang="ru-RU" b="1" dirty="0"/>
              <a:t>ИВАН АНДРЕЕВИЧ КРЫЛОВ</a:t>
            </a:r>
            <a:br>
              <a:rPr lang="ru-RU" b="1" dirty="0"/>
            </a:br>
            <a:r>
              <a:rPr lang="ru-RU" b="1" dirty="0"/>
              <a:t>(1769 - 1844)</a:t>
            </a:r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1981200"/>
            <a:ext cx="3840162" cy="4141788"/>
          </a:xfrm>
          <a:noFill/>
          <a:ln w="38100" cmpd="dbl">
            <a:solidFill>
              <a:schemeClr val="tx1"/>
            </a:solidFill>
          </a:ln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6227763" y="4745038"/>
            <a:ext cx="27368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1200"/>
          </a:p>
        </p:txBody>
      </p:sp>
      <p:sp>
        <p:nvSpPr>
          <p:cNvPr id="5" name="TextBox 4"/>
          <p:cNvSpPr txBox="1"/>
          <p:nvPr/>
        </p:nvSpPr>
        <p:spPr>
          <a:xfrm>
            <a:off x="5105400" y="2590800"/>
            <a:ext cx="3505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  Его басни дойдут до потомства и никогда не потеряют в нём своей силы и свежести, ибо они </a:t>
            </a:r>
            <a:br>
              <a:rPr lang="ru-RU" dirty="0" smtClean="0"/>
            </a:br>
            <a:r>
              <a:rPr lang="ru-RU" dirty="0" smtClean="0"/>
              <a:t>обратились в народные пословицы, а народные пословицы живут с народом и их переживают.</a:t>
            </a:r>
            <a:br>
              <a:rPr lang="ru-RU" dirty="0" smtClean="0"/>
            </a:br>
            <a:r>
              <a:rPr lang="ru-RU" i="1" dirty="0" smtClean="0"/>
              <a:t>В.А.Жуковский </a:t>
            </a:r>
            <a:br>
              <a:rPr lang="ru-RU" i="1" dirty="0" smtClean="0"/>
            </a:br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3500438"/>
            <a:ext cx="8229600" cy="305435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4800" b="1" dirty="0" smtClean="0">
                <a:solidFill>
                  <a:srgbClr val="C00000"/>
                </a:solidFill>
                <a:latin typeface="Monotype Corsiva" pitchFamily="66" charset="0"/>
              </a:rPr>
              <a:t>          БАСНЯ</a:t>
            </a:r>
          </a:p>
          <a:p>
            <a:pPr algn="ctr">
              <a:buFont typeface="Arial" charset="0"/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</a:rPr>
              <a:t>–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</a:rPr>
              <a:t>это короткий комический рассказ в стихах</a:t>
            </a:r>
          </a:p>
          <a:p>
            <a:pPr algn="ctr">
              <a:buFont typeface="Arial" charset="0"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</a:rPr>
              <a:t> или прозе с прямым моральным выводом,</a:t>
            </a:r>
          </a:p>
          <a:p>
            <a:pPr algn="ctr">
              <a:buFont typeface="Arial" charset="0"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</a:rPr>
              <a:t>придающим рассказу аллегорический смысл.</a:t>
            </a:r>
          </a:p>
          <a:p>
            <a:endParaRPr lang="ru-RU" dirty="0" smtClean="0"/>
          </a:p>
        </p:txBody>
      </p:sp>
      <p:pic>
        <p:nvPicPr>
          <p:cNvPr id="7170" name="Picture 2" descr="C:\Documents and Settings\Ольга\Рабочий стол\картинки\Крылов\3128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14313"/>
            <a:ext cx="2335212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басн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357188"/>
            <a:ext cx="212725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Ольга\Рабочий стол\картинки\Крылов\p97982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72250" y="357188"/>
            <a:ext cx="2143125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6934200" cy="1600200"/>
          </a:xfrm>
        </p:spPr>
        <p:txBody>
          <a:bodyPr/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Персонажи басен чаще всего — животные, птицы, рыбы, растения. Человек и зверь живут у писателя в одном прекрасном мире сказки, разговаривают на одном языке, хорошо понимают друг друга, одинаково думают, хитрят, обманывают; они вызывают наше сочувствие, жалость, смех.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Documents and Settings\Ольга\Рабочий стол\картинки\Крылов\6949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9200" y="1981200"/>
            <a:ext cx="1928812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C:\Documents and Settings\Ольга\Рабочий стол\картинки\Крылов\25131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05200" y="1981200"/>
            <a:ext cx="1938338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C:\Documents and Settings\Ольга\Рабочий стол\картинки\Крылов\lebed_rak_schuka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4786312"/>
            <a:ext cx="3071812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C:\Documents and Settings\Ольга\Рабочий стол\картинки\Крылов\5243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67400" y="1981200"/>
            <a:ext cx="183356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C:\Documents and Settings\Ольга\Рабочий стол\картинки\Крылов\d6ad471ff08908958ef8edf40d5d4a1d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24400" y="4786312"/>
            <a:ext cx="357187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6870700" cy="381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Басни И. А. Крылова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410200"/>
          </a:xfrm>
        </p:spPr>
        <p:txBody>
          <a:bodyPr numCol="3"/>
          <a:lstStyle/>
          <a:p>
            <a:r>
              <a:rPr lang="ru-RU" sz="1800" dirty="0" smtClean="0"/>
              <a:t>Белка</a:t>
            </a:r>
          </a:p>
          <a:p>
            <a:r>
              <a:rPr lang="ru-RU" sz="1800" dirty="0" smtClean="0"/>
              <a:t>Булат</a:t>
            </a:r>
          </a:p>
          <a:p>
            <a:r>
              <a:rPr lang="ru-RU" sz="1800" dirty="0" smtClean="0"/>
              <a:t>Волк и Журавль</a:t>
            </a:r>
          </a:p>
          <a:p>
            <a:r>
              <a:rPr lang="ru-RU" sz="1800" dirty="0" smtClean="0"/>
              <a:t>Волк и Ягнёнок</a:t>
            </a:r>
          </a:p>
          <a:p>
            <a:r>
              <a:rPr lang="ru-RU" sz="1800" dirty="0" smtClean="0"/>
              <a:t>Волк на псарне</a:t>
            </a:r>
          </a:p>
          <a:p>
            <a:r>
              <a:rPr lang="ru-RU" sz="1800" dirty="0" smtClean="0"/>
              <a:t>Ворона и Лисица</a:t>
            </a:r>
          </a:p>
          <a:p>
            <a:r>
              <a:rPr lang="ru-RU" sz="1800" dirty="0" smtClean="0"/>
              <a:t>Гуси</a:t>
            </a:r>
          </a:p>
          <a:p>
            <a:r>
              <a:rPr lang="ru-RU" sz="1800" dirty="0" smtClean="0"/>
              <a:t>Две Бочки</a:t>
            </a:r>
          </a:p>
          <a:p>
            <a:r>
              <a:rPr lang="ru-RU" sz="1800" dirty="0" smtClean="0"/>
              <a:t>Две собаки</a:t>
            </a:r>
          </a:p>
          <a:p>
            <a:r>
              <a:rPr lang="ru-RU" sz="1800" dirty="0" smtClean="0"/>
              <a:t>Демьянова уха</a:t>
            </a:r>
          </a:p>
          <a:p>
            <a:r>
              <a:rPr lang="ru-RU" sz="1800" dirty="0" smtClean="0"/>
              <a:t>Дерево</a:t>
            </a:r>
          </a:p>
          <a:p>
            <a:r>
              <a:rPr lang="ru-RU" sz="1800" dirty="0" smtClean="0"/>
              <a:t>Зеркало и Обезьяна </a:t>
            </a:r>
          </a:p>
          <a:p>
            <a:r>
              <a:rPr lang="ru-RU" sz="1800" dirty="0" smtClean="0"/>
              <a:t>Камень и Червяк</a:t>
            </a:r>
          </a:p>
          <a:p>
            <a:r>
              <a:rPr lang="ru-RU" sz="1800" dirty="0" smtClean="0"/>
              <a:t>Квартет</a:t>
            </a:r>
          </a:p>
          <a:p>
            <a:r>
              <a:rPr lang="ru-RU" sz="1800" dirty="0" smtClean="0"/>
              <a:t>Кот и Повар</a:t>
            </a:r>
          </a:p>
          <a:p>
            <a:r>
              <a:rPr lang="ru-RU" sz="1800" dirty="0" smtClean="0"/>
              <a:t>Кошка и Соловей</a:t>
            </a:r>
          </a:p>
          <a:p>
            <a:r>
              <a:rPr lang="ru-RU" sz="1800" dirty="0" smtClean="0"/>
              <a:t>Крестьянин и работник</a:t>
            </a:r>
          </a:p>
          <a:p>
            <a:r>
              <a:rPr lang="ru-RU" sz="1800" dirty="0" smtClean="0"/>
              <a:t>Кукушка и Петух</a:t>
            </a:r>
          </a:p>
          <a:p>
            <a:r>
              <a:rPr lang="ru-RU" sz="1800" dirty="0" smtClean="0"/>
              <a:t>Ларчик</a:t>
            </a:r>
          </a:p>
          <a:p>
            <a:r>
              <a:rPr lang="ru-RU" sz="1800" dirty="0" smtClean="0"/>
              <a:t>Лебедь, Щука и Рак</a:t>
            </a:r>
          </a:p>
          <a:p>
            <a:r>
              <a:rPr lang="ru-RU" sz="1800" dirty="0" smtClean="0"/>
              <a:t>Лев и Комар</a:t>
            </a:r>
          </a:p>
          <a:p>
            <a:r>
              <a:rPr lang="ru-RU" sz="1800" dirty="0" smtClean="0"/>
              <a:t>Лев на ловле</a:t>
            </a:r>
          </a:p>
          <a:p>
            <a:r>
              <a:rPr lang="ru-RU" sz="1800" dirty="0" smtClean="0"/>
              <a:t>Лжец</a:t>
            </a:r>
          </a:p>
          <a:p>
            <a:r>
              <a:rPr lang="ru-RU" sz="1800" dirty="0" smtClean="0"/>
              <a:t>Лисица и виноград</a:t>
            </a:r>
          </a:p>
          <a:p>
            <a:r>
              <a:rPr lang="ru-RU" sz="1800" dirty="0" smtClean="0"/>
              <a:t>Лисица и Сурок</a:t>
            </a:r>
          </a:p>
          <a:p>
            <a:r>
              <a:rPr lang="ru-RU" sz="1800" dirty="0" smtClean="0"/>
              <a:t>Листы и Корни</a:t>
            </a:r>
          </a:p>
          <a:p>
            <a:r>
              <a:rPr lang="ru-RU" sz="1800" dirty="0" smtClean="0"/>
              <a:t>Любопытный</a:t>
            </a:r>
          </a:p>
          <a:p>
            <a:r>
              <a:rPr lang="ru-RU" sz="1800" dirty="0" smtClean="0"/>
              <a:t>Лягушка и Вол</a:t>
            </a:r>
          </a:p>
          <a:p>
            <a:r>
              <a:rPr lang="ru-RU" sz="1800" dirty="0" smtClean="0"/>
              <a:t>Мартышка и Очки</a:t>
            </a:r>
          </a:p>
          <a:p>
            <a:r>
              <a:rPr lang="ru-RU" sz="1800" dirty="0" smtClean="0"/>
              <a:t>Муравей</a:t>
            </a:r>
          </a:p>
          <a:p>
            <a:r>
              <a:rPr lang="ru-RU" sz="1800" dirty="0" smtClean="0"/>
              <a:t>Мышь и Крыса</a:t>
            </a:r>
          </a:p>
          <a:p>
            <a:r>
              <a:rPr lang="ru-RU" sz="1800" dirty="0" smtClean="0"/>
              <a:t>Обоз</a:t>
            </a:r>
          </a:p>
          <a:p>
            <a:r>
              <a:rPr lang="ru-RU" sz="1800" dirty="0" smtClean="0"/>
              <a:t>Орел и Пчела</a:t>
            </a:r>
          </a:p>
          <a:p>
            <a:r>
              <a:rPr lang="ru-RU" sz="1800" dirty="0" smtClean="0"/>
              <a:t>Осёл и Соловей</a:t>
            </a:r>
          </a:p>
          <a:p>
            <a:r>
              <a:rPr lang="ru-RU" sz="1800" dirty="0" smtClean="0"/>
              <a:t>Петух и Жемчужное Зерно</a:t>
            </a:r>
          </a:p>
          <a:p>
            <a:r>
              <a:rPr lang="ru-RU" sz="1800" dirty="0" smtClean="0"/>
              <a:t>Пушки и Паруса</a:t>
            </a:r>
          </a:p>
          <a:p>
            <a:r>
              <a:rPr lang="ru-RU" sz="1800" dirty="0" smtClean="0"/>
              <a:t>Рыбья пляска</a:t>
            </a:r>
          </a:p>
          <a:p>
            <a:r>
              <a:rPr lang="ru-RU" sz="1800" dirty="0" smtClean="0"/>
              <a:t>Свинья под Дубом</a:t>
            </a:r>
          </a:p>
          <a:p>
            <a:r>
              <a:rPr lang="ru-RU" sz="1800" dirty="0" smtClean="0"/>
              <a:t>Синица</a:t>
            </a:r>
          </a:p>
          <a:p>
            <a:r>
              <a:rPr lang="ru-RU" sz="1800" dirty="0" smtClean="0"/>
              <a:t>Скворец</a:t>
            </a:r>
          </a:p>
          <a:p>
            <a:r>
              <a:rPr lang="ru-RU" sz="1800" dirty="0" smtClean="0"/>
              <a:t>Слон и Моська</a:t>
            </a:r>
          </a:p>
          <a:p>
            <a:r>
              <a:rPr lang="ru-RU" sz="1800" dirty="0" smtClean="0"/>
              <a:t>Слон на воеводстве</a:t>
            </a:r>
          </a:p>
          <a:p>
            <a:r>
              <a:rPr lang="ru-RU" sz="1800" dirty="0" smtClean="0"/>
              <a:t>Собачья дружба</a:t>
            </a:r>
          </a:p>
          <a:p>
            <a:r>
              <a:rPr lang="ru-RU" sz="1800" dirty="0" smtClean="0"/>
              <a:t>Стрекоза и  Муравей</a:t>
            </a:r>
          </a:p>
          <a:p>
            <a:r>
              <a:rPr lang="ru-RU" sz="1800" dirty="0" smtClean="0"/>
              <a:t>Трудолюбивый Медведь</a:t>
            </a:r>
          </a:p>
          <a:p>
            <a:r>
              <a:rPr lang="ru-RU" sz="1800" dirty="0" smtClean="0"/>
              <a:t>Щука и Кот</a:t>
            </a:r>
            <a:endParaRPr lang="ru-RU" sz="1800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7556500" cy="914400"/>
          </a:xfrm>
        </p:spPr>
        <p:txBody>
          <a:bodyPr/>
          <a:lstStyle/>
          <a:p>
            <a:r>
              <a:rPr lang="ru-RU" sz="3200" dirty="0" smtClean="0"/>
              <a:t>Инсценировки по басням </a:t>
            </a:r>
            <a:br>
              <a:rPr lang="ru-RU" sz="3200" dirty="0" smtClean="0"/>
            </a:br>
            <a:r>
              <a:rPr lang="ru-RU" sz="3200" dirty="0" smtClean="0"/>
              <a:t>И. А. Крылова</a:t>
            </a:r>
            <a:endParaRPr lang="ru-RU" sz="3200" dirty="0"/>
          </a:p>
        </p:txBody>
      </p:sp>
      <p:pic>
        <p:nvPicPr>
          <p:cNvPr id="4" name="Picture 5" descr="сканирование0005"/>
          <p:cNvPicPr>
            <a:picLocks noGrp="1" noChangeAspect="1" noChangeArrowheads="1"/>
          </p:cNvPicPr>
          <p:nvPr>
            <p:ph/>
          </p:nvPr>
        </p:nvPicPr>
        <p:blipFill>
          <a:blip r:embed="rId2" cstate="email">
            <a:lum bright="-14000" contrast="22000"/>
          </a:blip>
          <a:srcRect/>
          <a:stretch>
            <a:fillRect/>
          </a:stretch>
        </p:blipFill>
        <p:spPr>
          <a:xfrm>
            <a:off x="228600" y="1371600"/>
            <a:ext cx="2133600" cy="1580444"/>
          </a:xfrm>
          <a:noFill/>
          <a:ln/>
        </p:spPr>
      </p:pic>
      <p:pic>
        <p:nvPicPr>
          <p:cNvPr id="5" name="Picture 5" descr="сканирование0003"/>
          <p:cNvPicPr>
            <a:picLocks noGrp="1" noChangeAspect="1" noChangeArrowheads="1"/>
          </p:cNvPicPr>
          <p:nvPr>
            <p:ph/>
          </p:nvPr>
        </p:nvPicPr>
        <p:blipFill>
          <a:blip r:embed="rId3" cstate="print">
            <a:lum bright="-14000" contrast="22000"/>
          </a:blip>
          <a:srcRect/>
          <a:stretch>
            <a:fillRect/>
          </a:stretch>
        </p:blipFill>
        <p:spPr>
          <a:xfrm>
            <a:off x="533400" y="3429000"/>
            <a:ext cx="2146139" cy="1541318"/>
          </a:xfrm>
          <a:noFill/>
          <a:ln/>
        </p:spPr>
      </p:pic>
      <p:pic>
        <p:nvPicPr>
          <p:cNvPr id="6" name="Picture 5" descr="сканирование0007"/>
          <p:cNvPicPr>
            <a:picLocks noGrp="1" noChangeAspect="1" noChangeArrowheads="1"/>
          </p:cNvPicPr>
          <p:nvPr>
            <p:ph/>
          </p:nvPr>
        </p:nvPicPr>
        <p:blipFill>
          <a:blip r:embed="rId4" cstate="print">
            <a:lum contrast="22000"/>
          </a:blip>
          <a:srcRect/>
          <a:stretch>
            <a:fillRect/>
          </a:stretch>
        </p:blipFill>
        <p:spPr>
          <a:xfrm>
            <a:off x="3352800" y="3581400"/>
            <a:ext cx="2057400" cy="1499787"/>
          </a:xfrm>
          <a:noFill/>
          <a:ln/>
        </p:spPr>
      </p:pic>
      <p:pic>
        <p:nvPicPr>
          <p:cNvPr id="7" name="Picture 5" descr="сканирование0008"/>
          <p:cNvPicPr>
            <a:picLocks noGrp="1" noChangeAspect="1" noChangeArrowheads="1"/>
          </p:cNvPicPr>
          <p:nvPr>
            <p:ph/>
          </p:nvPr>
        </p:nvPicPr>
        <p:blipFill>
          <a:blip r:embed="rId5" cstate="print">
            <a:lum bright="-14000" contrast="22000"/>
          </a:blip>
          <a:srcRect/>
          <a:stretch>
            <a:fillRect/>
          </a:stretch>
        </p:blipFill>
        <p:spPr>
          <a:xfrm>
            <a:off x="5486400" y="1371600"/>
            <a:ext cx="2133600" cy="1526796"/>
          </a:xfrm>
          <a:noFill/>
          <a:ln/>
        </p:spPr>
      </p:pic>
      <p:pic>
        <p:nvPicPr>
          <p:cNvPr id="8" name="Picture 5" descr="сканирование0012"/>
          <p:cNvPicPr>
            <a:picLocks noGrp="1" noChangeAspect="1" noChangeArrowheads="1"/>
          </p:cNvPicPr>
          <p:nvPr>
            <p:ph/>
          </p:nvPr>
        </p:nvPicPr>
        <p:blipFill>
          <a:blip r:embed="rId6" cstate="print">
            <a:lum bright="-14000" contrast="22000"/>
          </a:blip>
          <a:srcRect/>
          <a:stretch>
            <a:fillRect/>
          </a:stretch>
        </p:blipFill>
        <p:spPr>
          <a:xfrm>
            <a:off x="1600200" y="5105400"/>
            <a:ext cx="2153356" cy="1600200"/>
          </a:xfrm>
          <a:noFill/>
          <a:ln/>
        </p:spPr>
      </p:pic>
      <p:pic>
        <p:nvPicPr>
          <p:cNvPr id="10" name="Picture 3" descr="C:\Documents and Settings\Ольга\Рабочий стол\картинки\Крылов\im0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19400" y="1447800"/>
            <a:ext cx="2286000" cy="1589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62600" y="3352800"/>
            <a:ext cx="1905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838200" y="914400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9" action="ppaction://hlinksldjump"/>
              </a:rPr>
              <a:t>2 «А»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276600" y="106680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0" action="ppaction://hlinksldjump"/>
              </a:rPr>
              <a:t>2 «Б»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248400" y="914400"/>
            <a:ext cx="806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11" action="ppaction://hlinksldjump"/>
              </a:rPr>
              <a:t>2 «В»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495800" y="5105400"/>
            <a:ext cx="251011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3581400" y="312420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3" action="ppaction://hlinksldjump"/>
              </a:rPr>
              <a:t>3 «Б»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096000" y="3048000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4" action="ppaction://hlinksldjump"/>
              </a:rPr>
              <a:t>3 «В»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838200" y="5257800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5" action="ppaction://hlinksldjump"/>
              </a:rPr>
              <a:t>4 «А»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7162800" y="548640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6" action="ppaction://hlinksldjump"/>
              </a:rPr>
              <a:t>4 «Б»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600200" y="3048000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7" action="ppaction://hlinksldjump"/>
              </a:rPr>
              <a:t>3 «А» 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6489700" cy="1066800"/>
          </a:xfrm>
        </p:spPr>
        <p:txBody>
          <a:bodyPr/>
          <a:lstStyle/>
          <a:p>
            <a:r>
              <a:rPr lang="ru-RU" dirty="0" smtClean="0"/>
              <a:t>ДВЕ СОБАКИ</a:t>
            </a:r>
            <a:endParaRPr lang="ru-RU" dirty="0"/>
          </a:p>
        </p:txBody>
      </p:sp>
      <p:pic>
        <p:nvPicPr>
          <p:cNvPr id="4" name="Picture 5" descr="сканирование000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-14000" contrast="22000"/>
          </a:blip>
          <a:stretch>
            <a:fillRect/>
          </a:stretch>
        </p:blipFill>
        <p:spPr>
          <a:xfrm>
            <a:off x="1371600" y="1143000"/>
            <a:ext cx="7391400" cy="5475112"/>
          </a:xfrm>
          <a:noFill/>
          <a:ln/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7620000" y="5943600"/>
            <a:ext cx="11430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МАРТЫШКА И ОЧКИ</a:t>
            </a:r>
            <a:endParaRPr lang="ru-RU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09600" y="21336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мартышка и очки 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600200"/>
            <a:ext cx="2743200" cy="3886200"/>
          </a:xfrm>
          <a:prstGeom prst="rect">
            <a:avLst/>
          </a:prstGeom>
          <a:noFill/>
        </p:spPr>
      </p:pic>
      <p:pic>
        <p:nvPicPr>
          <p:cNvPr id="6" name="Picture 5" descr="мартышка и оч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1600200"/>
            <a:ext cx="4419600" cy="3962400"/>
          </a:xfrm>
          <a:prstGeom prst="rect">
            <a:avLst/>
          </a:prstGeom>
          <a:noFill/>
        </p:spPr>
      </p:pic>
      <p:sp>
        <p:nvSpPr>
          <p:cNvPr id="7" name="Стрелка вправо 6">
            <a:hlinkClick r:id="rId4" action="ppaction://hlinksldjump"/>
          </p:cNvPr>
          <p:cNvSpPr/>
          <p:nvPr/>
        </p:nvSpPr>
        <p:spPr>
          <a:xfrm>
            <a:off x="7620000" y="5943600"/>
            <a:ext cx="11430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СТРЕКОЗА И МУРАВЕЙ</a:t>
            </a:r>
            <a:endParaRPr lang="ru-RU" dirty="0"/>
          </a:p>
        </p:txBody>
      </p:sp>
      <p:pic>
        <p:nvPicPr>
          <p:cNvPr id="4" name="Picture 4" descr="стрекоз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00200"/>
            <a:ext cx="2971800" cy="4343400"/>
          </a:xfrm>
          <a:prstGeom prst="rect">
            <a:avLst/>
          </a:prstGeom>
          <a:noFill/>
        </p:spPr>
      </p:pic>
      <p:pic>
        <p:nvPicPr>
          <p:cNvPr id="6" name="Picture 5" descr="сканирование0008"/>
          <p:cNvPicPr>
            <a:picLocks noGrp="1" noChangeAspect="1" noChangeArrowheads="1"/>
          </p:cNvPicPr>
          <p:nvPr>
            <p:ph/>
          </p:nvPr>
        </p:nvPicPr>
        <p:blipFill>
          <a:blip r:embed="rId3" cstate="print">
            <a:lum bright="-14000" contrast="22000"/>
          </a:blip>
          <a:srcRect/>
          <a:stretch>
            <a:fillRect/>
          </a:stretch>
        </p:blipFill>
        <p:spPr>
          <a:xfrm>
            <a:off x="3810000" y="1905000"/>
            <a:ext cx="4898293" cy="3505200"/>
          </a:xfrm>
          <a:noFill/>
          <a:ln/>
        </p:spPr>
      </p:pic>
      <p:sp>
        <p:nvSpPr>
          <p:cNvPr id="7" name="Стрелка вправо 6">
            <a:hlinkClick r:id="rId4" action="ppaction://hlinksldjump"/>
          </p:cNvPr>
          <p:cNvSpPr/>
          <p:nvPr/>
        </p:nvSpPr>
        <p:spPr>
          <a:xfrm>
            <a:off x="7620000" y="5943600"/>
            <a:ext cx="11430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Тема13">
  <a:themeElements>
    <a:clrScheme name="Class Rules for Third Grade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lass Rules for Third Grad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lass Rules for Third Grade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Rules for Third Grade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Rules for Third Grade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Rules for Third Grade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16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Тема16</Template>
  <TotalTime>100</TotalTime>
  <Words>292</Words>
  <PresentationFormat>Экран (4:3)</PresentationFormat>
  <Paragraphs>77</Paragraphs>
  <Slides>15</Slides>
  <Notes>0</Notes>
  <HiddenSlides>8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Тема13</vt:lpstr>
      <vt:lpstr>Тема16</vt:lpstr>
      <vt:lpstr>Солнцестояние</vt:lpstr>
      <vt:lpstr>Конкурс инсценировок по басням  И. А. Крылова</vt:lpstr>
      <vt:lpstr>ИВАН АНДРЕЕВИЧ КРЫЛОВ (1769 - 1844)</vt:lpstr>
      <vt:lpstr>Слайд 3</vt:lpstr>
      <vt:lpstr>Персонажи басен чаще всего — животные, птицы, рыбы, растения. Человек и зверь живут у писателя в одном прекрасном мире сказки, разговаривают на одном языке, хорошо понимают друг друга, одинаково думают, хитрят, обманывают; они вызывают наше сочувствие, жалость, смех.</vt:lpstr>
      <vt:lpstr>Басни И. А. Крылова</vt:lpstr>
      <vt:lpstr>Инсценировки по басням  И. А. Крылова</vt:lpstr>
      <vt:lpstr>ДВЕ СОБАКИ</vt:lpstr>
      <vt:lpstr>МАРТЫШКА И ОЧКИ</vt:lpstr>
      <vt:lpstr>СТРЕКОЗА И МУРАВЕЙ</vt:lpstr>
      <vt:lpstr>ЛЕБЕДЬ, ЩУКА И РАК</vt:lpstr>
      <vt:lpstr>КВАРТЕТ</vt:lpstr>
      <vt:lpstr>КУКУШКА И ПЕТУХ</vt:lpstr>
      <vt:lpstr>ВОРОНА И ЛИСИЦА</vt:lpstr>
      <vt:lpstr>ЗЕРКАЛО И ОБЕЗЬЯНА</vt:lpstr>
      <vt:lpstr>СПАСИБО ЗА 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Инсценировка по басням  И. А. Крылова</dc:title>
  <dc:creator>Андрей</dc:creator>
  <cp:lastModifiedBy>Андрей</cp:lastModifiedBy>
  <cp:revision>14</cp:revision>
  <dcterms:created xsi:type="dcterms:W3CDTF">2014-03-09T08:44:45Z</dcterms:created>
  <dcterms:modified xsi:type="dcterms:W3CDTF">2014-03-10T13:38:41Z</dcterms:modified>
</cp:coreProperties>
</file>