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2" r:id="rId5"/>
    <p:sldId id="260" r:id="rId6"/>
    <p:sldId id="258" r:id="rId7"/>
    <p:sldId id="261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88" r:id="rId16"/>
    <p:sldId id="289" r:id="rId17"/>
    <p:sldId id="290" r:id="rId18"/>
    <p:sldId id="291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7" r:id="rId27"/>
    <p:sldId id="286" r:id="rId28"/>
    <p:sldId id="292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1CD"/>
    <a:srgbClr val="FAFBC7"/>
    <a:srgbClr val="FFD8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7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72BE4-7E1E-4883-8DE8-BDEE5E7E95E1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537CD-64F7-4A91-9D7C-F041F1B0A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A0103-D546-4BD7-B3F1-50EEA34827F3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BAF49-5E16-4C08-BF23-173C93378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25A88-2784-4866-9114-12BCD9BEE10B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A3FC0-8406-46FA-BABE-A9DF24EC3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5558D-9403-486A-A1E5-AE3B66FC6A10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88F06-B692-4252-9443-BE509C6DC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7ACD6-5008-4CF4-A0F8-A83AE05B8DE4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3AA28-B41A-4121-BA98-50278EEE9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27FDB-4292-4262-95DF-B63B0CEA4122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A2CED-6676-461B-A8C8-BF3165663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97F4E-F536-4A3A-B3BE-FCF76C415175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38631-B7F9-4304-828A-995C49CFC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97952-29D8-45E2-AF14-3A1CDF1BA238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F97DE-B0F7-49C8-9442-DC657A1EB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9D257-8AF3-4334-80B2-FA4CF7490208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CCA99-970A-4703-AF85-CB1205B02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B5FC2-4D61-4C2E-A776-342329351E1D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3D437-1955-4419-A8C4-761AAB664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F252F-189D-4DEB-8AF1-DAE635EC082D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B9C57-9234-45F2-AB32-AFF799C6C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AFB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36BF1F-F1F7-4BA6-9033-9C7CCDAE20FF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405BC5-265C-49EB-8C49-F26EC5248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nkj.ru/archive/articles/918/" TargetMode="External"/><Relationship Id="rId3" Type="http://schemas.openxmlformats.org/officeDocument/2006/relationships/hyperlink" Target="http://uglichkukla.narod.ru/Teh_Izonit.htm" TargetMode="External"/><Relationship Id="rId7" Type="http://schemas.openxmlformats.org/officeDocument/2006/relationships/hyperlink" Target="http://tehnologiya.narod.ru/rukodelie/rukodelie5.htm" TargetMode="External"/><Relationship Id="rId2" Type="http://schemas.openxmlformats.org/officeDocument/2006/relationships/hyperlink" Target="http://igrushka.kz/vip51/izonit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eeting-cards.ru/izonit/index.php" TargetMode="External"/><Relationship Id="rId5" Type="http://schemas.openxmlformats.org/officeDocument/2006/relationships/hyperlink" Target="http://foto.rambler.ru/users/technolog/izonit/" TargetMode="External"/><Relationship Id="rId10" Type="http://schemas.openxmlformats.org/officeDocument/2006/relationships/hyperlink" Target="http://www.lobzik.pri.ee/modules/newbb/viewtopic.php?topic_id=59&amp;forum=3" TargetMode="External"/><Relationship Id="rId4" Type="http://schemas.openxmlformats.org/officeDocument/2006/relationships/hyperlink" Target="http://igrushka.forever.kz/vip54/izonit.php" TargetMode="External"/><Relationship Id="rId9" Type="http://schemas.openxmlformats.org/officeDocument/2006/relationships/hyperlink" Target="http://nauka.relis.ru/50/0412/50412116.html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16146" y="4970441"/>
            <a:ext cx="4460003" cy="1323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0" b="1" spc="50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ED1CD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Изонить</a:t>
            </a:r>
            <a:endParaRPr lang="ru-RU" sz="8000" b="1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ED1CD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5651500" y="1125538"/>
            <a:ext cx="32416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Педагог дополнительного образования </a:t>
            </a:r>
            <a:r>
              <a:rPr lang="ru-RU" dirty="0" err="1" smtClean="0"/>
              <a:t>Барсукова</a:t>
            </a:r>
            <a:r>
              <a:rPr lang="ru-RU" dirty="0" smtClean="0"/>
              <a:t> Надежда Валентиновна.</a:t>
            </a:r>
            <a:endParaRPr lang="ru-RU" dirty="0"/>
          </a:p>
        </p:txBody>
      </p:sp>
      <p:sp>
        <p:nvSpPr>
          <p:cNvPr id="2052" name="WordArt 8"/>
          <p:cNvSpPr>
            <a:spLocks noChangeArrowheads="1" noChangeShapeType="1" noTextEdit="1"/>
          </p:cNvSpPr>
          <p:nvPr/>
        </p:nvSpPr>
        <p:spPr bwMode="auto">
          <a:xfrm>
            <a:off x="1835150" y="4076700"/>
            <a:ext cx="5329238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Мастер-класс по теме:</a:t>
            </a:r>
          </a:p>
        </p:txBody>
      </p:sp>
      <p:pic>
        <p:nvPicPr>
          <p:cNvPr id="6" name="Рисунок 5" descr="DSCN0712.jpg"/>
          <p:cNvPicPr>
            <a:picLocks noChangeAspect="1"/>
          </p:cNvPicPr>
          <p:nvPr/>
        </p:nvPicPr>
        <p:blipFill>
          <a:blip r:embed="rId2" cstate="print">
            <a:lum/>
          </a:blip>
          <a:srcRect l="-1898" t="1" r="22152"/>
          <a:stretch>
            <a:fillRect/>
          </a:stretch>
        </p:blipFill>
        <p:spPr>
          <a:xfrm>
            <a:off x="683568" y="332656"/>
            <a:ext cx="3528392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8291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u="sng" smtClean="0"/>
              <a:t>Заполнение угла</a:t>
            </a:r>
          </a:p>
          <a:p>
            <a:pPr eaLnBrk="1" hangingPunct="1"/>
            <a:r>
              <a:rPr lang="ru-RU" sz="2000" smtClean="0"/>
              <a:t>Чертится угол. </a:t>
            </a:r>
          </a:p>
          <a:p>
            <a:pPr eaLnBrk="1" hangingPunct="1"/>
            <a:r>
              <a:rPr lang="ru-RU" sz="2000" smtClean="0"/>
              <a:t>Каждая сторона разбивается на равные отрезки. Количество отрезков на каждой из сторон угла должно быть одинаковым. </a:t>
            </a:r>
          </a:p>
          <a:p>
            <a:pPr eaLnBrk="1" hangingPunct="1"/>
            <a:r>
              <a:rPr lang="ru-RU" sz="2000" smtClean="0"/>
              <a:t>Игла с ниткой вводится в т. 1 с изнаночной стороны и опускается в т. 26, находящуюся на другой стороне угла.</a:t>
            </a:r>
          </a:p>
          <a:p>
            <a:pPr eaLnBrk="1" hangingPunct="1"/>
            <a:r>
              <a:rPr lang="ru-RU" sz="2000" smtClean="0"/>
              <a:t>лицевая сторона</a:t>
            </a:r>
          </a:p>
          <a:p>
            <a:pPr eaLnBrk="1" hangingPunct="1"/>
            <a:r>
              <a:rPr lang="ru-RU" sz="2000" smtClean="0"/>
              <a:t>Далее:</a:t>
            </a:r>
          </a:p>
          <a:p>
            <a:pPr eaLnBrk="1" hangingPunct="1"/>
            <a:r>
              <a:rPr lang="ru-RU" sz="2000" smtClean="0"/>
              <a:t>из т. 26 в т. 25; </a:t>
            </a:r>
          </a:p>
          <a:p>
            <a:pPr eaLnBrk="1" hangingPunct="1"/>
            <a:r>
              <a:rPr lang="ru-RU" sz="2000" smtClean="0"/>
              <a:t>из т. 25 в т. 2; </a:t>
            </a:r>
          </a:p>
          <a:p>
            <a:pPr eaLnBrk="1" hangingPunct="1"/>
            <a:r>
              <a:rPr lang="ru-RU" sz="2000" smtClean="0"/>
              <a:t>из т. 2 в т. 3; </a:t>
            </a:r>
          </a:p>
          <a:p>
            <a:pPr eaLnBrk="1" hangingPunct="1"/>
            <a:r>
              <a:rPr lang="ru-RU" sz="2000" smtClean="0"/>
              <a:t>из т.3 в т. 24 и так далее... </a:t>
            </a:r>
          </a:p>
          <a:p>
            <a:pPr eaLnBrk="1" hangingPunct="1"/>
            <a:r>
              <a:rPr lang="ru-RU" sz="2000" b="1" smtClean="0"/>
              <a:t>На пересечении сторон угла отверстие не делается! (в т. 27)</a:t>
            </a:r>
            <a:endParaRPr lang="ru-RU" sz="2000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11267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z="2400" b="1" smtClean="0"/>
              <a:t>В технике "изонить" всего два приема: </a:t>
            </a:r>
            <a:br>
              <a:rPr lang="ru-RU" sz="2400" b="1" smtClean="0"/>
            </a:br>
            <a:r>
              <a:rPr lang="ru-RU" sz="2400" b="1" smtClean="0"/>
              <a:t>заполнение угла и заполнение окружности.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11268" name="Рисунок 4" descr="izo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75" y="3357563"/>
            <a:ext cx="21764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Содержимое 3" descr="izo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285750"/>
            <a:ext cx="3867150" cy="6072188"/>
          </a:xfrm>
        </p:spPr>
      </p:pic>
      <p:pic>
        <p:nvPicPr>
          <p:cNvPr id="12291" name="Рисунок 4" descr="izo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428625"/>
            <a:ext cx="3405188" cy="591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Заполнение окружности</a:t>
            </a:r>
            <a:r>
              <a:rPr lang="ru-RU" smtClean="0"/>
              <a:t> 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5143500" cy="5286375"/>
          </a:xfrm>
        </p:spPr>
        <p:txBody>
          <a:bodyPr/>
          <a:lstStyle/>
          <a:p>
            <a:pPr eaLnBrk="1" hangingPunct="1"/>
            <a:r>
              <a:rPr lang="ru-RU" sz="2400" smtClean="0"/>
              <a:t>Окружность делится на равные части (их должно быть четное количество). </a:t>
            </a:r>
          </a:p>
          <a:p>
            <a:pPr eaLnBrk="1" hangingPunct="1"/>
            <a:r>
              <a:rPr lang="ru-RU" sz="2400" smtClean="0"/>
              <a:t>Выбирается любая хорда в окружности. Например, 9-24. </a:t>
            </a:r>
          </a:p>
          <a:p>
            <a:pPr eaLnBrk="1" hangingPunct="1"/>
            <a:r>
              <a:rPr lang="ru-RU" sz="2400" smtClean="0"/>
              <a:t>Иголка с ниткой вставляется в т. 9 (с изнаночной стороны), опускается в т.24, затем из т. 24 в т.1. </a:t>
            </a:r>
          </a:p>
          <a:p>
            <a:pPr eaLnBrk="1" hangingPunct="1"/>
            <a:r>
              <a:rPr lang="ru-RU" sz="2400" smtClean="0"/>
              <a:t>Далее из т. 1 в т. 10, из т. 10 в т. 11 и так далее по окружности. Эта хорда должна "совершить" целых два круга.</a:t>
            </a:r>
          </a:p>
        </p:txBody>
      </p:sp>
      <p:pic>
        <p:nvPicPr>
          <p:cNvPr id="13316" name="Рисунок 3" descr="izo5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1428750"/>
            <a:ext cx="24384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Содержимое 3" descr="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28625" y="214313"/>
            <a:ext cx="8229600" cy="11985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</a:t>
            </a:r>
            <a:r>
              <a:rPr lang="ru-RU" sz="2000" b="1" smtClean="0"/>
              <a:t>Результат работы в технике "изонить" завораживает детей красотой. А где красота - там и радость, и праздник. И всегда хорошее настроение.</a:t>
            </a:r>
          </a:p>
        </p:txBody>
      </p:sp>
      <p:pic>
        <p:nvPicPr>
          <p:cNvPr id="15363" name="Picture 5" descr="Вышивание на бумаге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84313"/>
            <a:ext cx="2827337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Вышивание на бум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557338"/>
            <a:ext cx="2843213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Вышивание на бумаге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1557338"/>
            <a:ext cx="280828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Наши работы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Содержимое 3" descr="bb5d06d7e7b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7920880" cy="540059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Лебеди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SA40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656"/>
          <a:stretch>
            <a:fillRect/>
          </a:stretch>
        </p:blipFill>
        <p:spPr>
          <a:xfrm>
            <a:off x="395536" y="1600200"/>
            <a:ext cx="8424935" cy="492514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Сова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Содержимое 5" descr="SA400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743" t="4658" r="6987" b="9149"/>
          <a:stretch>
            <a:fillRect/>
          </a:stretch>
        </p:blipFill>
        <p:spPr>
          <a:xfrm rot="5400000">
            <a:off x="1799691" y="1160749"/>
            <a:ext cx="5760642" cy="525658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Сегодня выполним</a:t>
            </a:r>
            <a:endParaRPr lang="ru-RU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Содержимое 3" descr="sam_20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7848872" cy="504056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Выполним рисунок</a:t>
            </a:r>
            <a:endParaRPr lang="ru-RU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Содержимое 3" descr="sp_a2247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7087"/>
          <a:stretch>
            <a:fillRect/>
          </a:stretch>
        </p:blipFill>
        <p:spPr>
          <a:xfrm>
            <a:off x="467544" y="1700808"/>
            <a:ext cx="8136904" cy="453650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Цели и задачи: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В процессе занятий дети познакомятся с основными геометрическими понятиями; научатся ориентироваться на листе бумаги, потренируются в развитии чертежных навыков, научатся владеть иглой, ножницами, фигурными трафаретами. Занятия изонитью требуют системности в работе с детьми.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Сделаем отверстия иглой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Содержимое 3" descr="sp_a22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8208912" cy="475252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Получился такой рисунок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Содержимое 3" descr="sp_a22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7087"/>
          <a:stretch>
            <a:fillRect/>
          </a:stretch>
        </p:blipFill>
        <p:spPr>
          <a:xfrm>
            <a:off x="395536" y="1772816"/>
            <a:ext cx="8208912" cy="460851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Используем нитки данного цвета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Содержимое 3" descr="sp_a22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7087"/>
          <a:stretch>
            <a:fillRect/>
          </a:stretch>
        </p:blipFill>
        <p:spPr>
          <a:xfrm>
            <a:off x="395536" y="1700808"/>
            <a:ext cx="8352928" cy="475252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Заполняем окружность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Содержимое 3" descr="sp_a22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7087"/>
          <a:stretch>
            <a:fillRect/>
          </a:stretch>
        </p:blipFill>
        <p:spPr>
          <a:xfrm>
            <a:off x="467544" y="1700808"/>
            <a:ext cx="8280920" cy="482453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Окружность заполняем по разному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Содержимое 3" descr="sp_a22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7087"/>
          <a:stretch>
            <a:fillRect/>
          </a:stretch>
        </p:blipFill>
        <p:spPr>
          <a:xfrm>
            <a:off x="179512" y="1556792"/>
            <a:ext cx="8640960" cy="4896544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Заполняем угол</a:t>
            </a:r>
            <a:endParaRPr lang="ru-RU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Содержимое 3" descr="sp_a22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7087"/>
          <a:stretch>
            <a:fillRect/>
          </a:stretch>
        </p:blipFill>
        <p:spPr>
          <a:xfrm>
            <a:off x="467544" y="1772816"/>
            <a:ext cx="8280920" cy="4608512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Вот что получилось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Содержимое 3" descr="sam_20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72816"/>
            <a:ext cx="7344816" cy="4536504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418058"/>
          </a:xfrm>
        </p:spPr>
        <p:txBody>
          <a:bodyPr/>
          <a:lstStyle/>
          <a:p>
            <a:r>
              <a:rPr lang="ru-RU" dirty="0" smtClean="0"/>
              <a:t>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indent="10953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hlinkClick r:id="rId2"/>
              </a:rPr>
              <a:t>http://igrushka.kz/vip51/izonit.php</a:t>
            </a:r>
            <a:endParaRPr lang="ru-RU" sz="2800" dirty="0" smtClean="0">
              <a:hlinkClick r:id="rId3"/>
            </a:endParaRPr>
          </a:p>
          <a:p>
            <a:pPr indent="10953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hlinkClick r:id="rId3"/>
              </a:rPr>
              <a:t>http://uglichkukla.narod.ru/Teh_Izonit.htm</a:t>
            </a:r>
            <a:endParaRPr lang="ru-RU" sz="2800" dirty="0" smtClean="0">
              <a:hlinkClick r:id="rId4"/>
            </a:endParaRPr>
          </a:p>
          <a:p>
            <a:pPr indent="10953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hlinkClick r:id="rId4"/>
              </a:rPr>
              <a:t>http://igrushka.forever.kz/vip54/izonit.php</a:t>
            </a:r>
            <a:endParaRPr lang="ru-RU" sz="2800" dirty="0" smtClean="0">
              <a:hlinkClick r:id="rId5"/>
            </a:endParaRPr>
          </a:p>
          <a:p>
            <a:pPr indent="10953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hlinkClick r:id="rId5"/>
              </a:rPr>
              <a:t>http://foto.rambler.ru/users/technolog/izonit/</a:t>
            </a:r>
            <a:endParaRPr lang="ru-RU" sz="2800" dirty="0" smtClean="0">
              <a:hlinkClick r:id="rId6"/>
            </a:endParaRPr>
          </a:p>
          <a:p>
            <a:pPr indent="10953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hlinkClick r:id="rId6"/>
              </a:rPr>
              <a:t>http://www.greeting-cards.ru/izonit/index.php</a:t>
            </a:r>
            <a:endParaRPr lang="ru-RU" sz="2800" dirty="0" smtClean="0">
              <a:hlinkClick r:id="rId7"/>
            </a:endParaRPr>
          </a:p>
          <a:p>
            <a:pPr indent="10953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hlinkClick r:id="rId7"/>
              </a:rPr>
              <a:t>http://tehnologiya.narod.ru/rukodelie/rukodelie5.htm</a:t>
            </a:r>
            <a:endParaRPr lang="ru-RU" sz="2800" dirty="0" smtClean="0">
              <a:hlinkClick r:id="rId8"/>
            </a:endParaRPr>
          </a:p>
          <a:p>
            <a:pPr indent="10953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hlinkClick r:id="rId8"/>
              </a:rPr>
              <a:t>http://nkj.ru/archive/articles/918/</a:t>
            </a:r>
            <a:endParaRPr lang="ru-RU" sz="2800" dirty="0" smtClean="0">
              <a:hlinkClick r:id="rId9"/>
            </a:endParaRPr>
          </a:p>
          <a:p>
            <a:pPr indent="10953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hlinkClick r:id="rId9"/>
              </a:rPr>
              <a:t>http://nauka.relis.ru/50/0412/50412116.html</a:t>
            </a:r>
            <a:endParaRPr lang="ru-RU" sz="2800" dirty="0" smtClean="0">
              <a:hlinkClick r:id="rId10"/>
            </a:endParaRPr>
          </a:p>
          <a:p>
            <a:pPr indent="10953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hlinkClick r:id="rId10"/>
              </a:rPr>
              <a:t>http://www.lobzik.pri.ee/modules/newbb/viewtopic.php?topic_id=59&amp;forum=3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СПАСИБО!</a:t>
            </a: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Содержимое 3" descr="bestgif.narod.ru_2117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7920880" cy="511256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428625" y="785813"/>
            <a:ext cx="4643438" cy="5572125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Мелкой моторики пальцев рук, что оказывает положительное влияние на речевые зоны коры головного мозга; 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Сенсорного восприятия; 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Глазомера; 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Логического мышления; 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Воображения; 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Волевых качеств (усидчивости, терпения, умения доводить работу до конца и т.п.) 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4099" name="Рисунок 3" descr="3253585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765175"/>
            <a:ext cx="3590925" cy="543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571500" y="214313"/>
            <a:ext cx="8286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Занятия изонитью способствуют развитию у ребенка: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214313" y="214313"/>
            <a:ext cx="4786312" cy="66436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smtClean="0"/>
              <a:t>     Каждый ребенок любит рисовать. Дети рисуют карандашами, красками, палочкой на снегу и пальцем на замерзшем окне, мелом на асфальте и угольком на случайной дощечке, стеклышком на песке и многими другими инструментами и материалами. Оказывается, их можно научить рисовать и нитью. Изонить, - так называется этот вид деятельности.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5123" name="Рисунок 3" descr="PICT397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857250"/>
            <a:ext cx="3629025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285750" y="357188"/>
            <a:ext cx="8643938" cy="23574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smtClean="0"/>
              <a:t>    Изонить - изображение нитью, ниточный дизайн.</a:t>
            </a:r>
          </a:p>
          <a:p>
            <a:pPr eaLnBrk="1" hangingPunct="1">
              <a:buFont typeface="Arial" charset="0"/>
              <a:buNone/>
            </a:pPr>
            <a:r>
              <a:rPr lang="ru-RU" sz="2400" b="1" smtClean="0"/>
              <a:t>     </a:t>
            </a:r>
            <a:r>
              <a:rPr lang="ru-RU" sz="2400" smtClean="0"/>
              <a:t>Изонить или нитяная графика - это графический рисунок, выполненный нитями, натянутыми в определенном порядке на твердой основе. Используя эту технологию, можно создать великолепные открытки на память, обложки для рукописных книг, закладки, декоративные панно.</a:t>
            </a:r>
            <a:br>
              <a:rPr lang="ru-RU" sz="2400" smtClean="0"/>
            </a:br>
            <a:endParaRPr lang="ru-RU" sz="2400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6147" name="Рисунок 3" descr="DSC00125-we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2928938"/>
            <a:ext cx="3071813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4" descr="1191972995_00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2857500"/>
            <a:ext cx="3643313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a_567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1214438"/>
            <a:ext cx="3571875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3071813" y="214313"/>
            <a:ext cx="3071812" cy="714375"/>
          </a:xfrm>
        </p:spPr>
        <p:txBody>
          <a:bodyPr/>
          <a:lstStyle/>
          <a:p>
            <a:pPr eaLnBrk="1" hangingPunct="1"/>
            <a:r>
              <a:rPr lang="ru-RU" smtClean="0"/>
              <a:t>История</a:t>
            </a:r>
          </a:p>
        </p:txBody>
      </p:sp>
      <p:sp>
        <p:nvSpPr>
          <p:cNvPr id="7172" name="Содержимое 2"/>
          <p:cNvSpPr>
            <a:spLocks noGrp="1"/>
          </p:cNvSpPr>
          <p:nvPr>
            <p:ph idx="1"/>
          </p:nvPr>
        </p:nvSpPr>
        <p:spPr>
          <a:xfrm>
            <a:off x="214313" y="928688"/>
            <a:ext cx="4857750" cy="5715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/>
              <a:t>       </a:t>
            </a:r>
            <a:r>
              <a:rPr lang="ru-RU" sz="2200" smtClean="0"/>
              <a:t>Нитяная графика как вид искусства впервые появилась в Англии. Английские ткачи придумали особый способ переплетения ниток. Они вбивали в дощечки гвозди и в определённой последовательности натягивали на них нити. В результате получались ажурные кружевные изделия, которые использовались для украшения жилища. В настоящее время искусство нитяной графики находит широкое применение для украшения изделий и предметов быта, для оформления интерьера, для выполнения подарков и сувениров.</a:t>
            </a:r>
          </a:p>
          <a:p>
            <a:pPr eaLnBrk="1" hangingPunct="1">
              <a:buFont typeface="Arial" charset="0"/>
              <a:buNone/>
            </a:pPr>
            <a:endParaRPr lang="ru-RU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395288" y="3284538"/>
            <a:ext cx="8229600" cy="32146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/>
              <a:t>     На первом этапе у детей возникают трудности в работе с иголкой: сложно вдеть нитку в иглу, сделать узелок. Бывает, что нитка путается. Все эти технические неполадки могут отразиться на интересе детей к выполняемой работе. Здесь обязательно должен прийти на помощь воспитатель. На начальном этапе овладения техникой изонити лучше заранее приготовить для детей иголки с нитками и сделать разметку будущего рисунка на картоне.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8195" name="Рисунок 3" descr="DSC00127-we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214313"/>
            <a:ext cx="4802188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214313" y="642938"/>
            <a:ext cx="4286250" cy="5715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smtClean="0"/>
              <a:t>   Длина нити на занятиях по нитяной графике имеет большое значение: ее должно хватить на заполнение одного угла. В качестве вспомогательного материала детям лучше предлагать бусины или бисер, но отверстия в нем должны быть достаточно большими</a:t>
            </a:r>
            <a:r>
              <a:rPr lang="ru-RU" smtClean="0"/>
              <a:t>.</a:t>
            </a:r>
          </a:p>
        </p:txBody>
      </p:sp>
      <p:pic>
        <p:nvPicPr>
          <p:cNvPr id="9219" name="Рисунок 4" descr="DSC0209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4313"/>
            <a:ext cx="4357688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71500" y="357188"/>
            <a:ext cx="8358188" cy="785812"/>
          </a:xfrm>
        </p:spPr>
        <p:txBody>
          <a:bodyPr/>
          <a:lstStyle/>
          <a:p>
            <a:pPr eaLnBrk="1" hangingPunct="1"/>
            <a:r>
              <a:rPr lang="ru-RU" b="1" smtClean="0"/>
              <a:t>Для работы понадобятся: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68313" y="765175"/>
            <a:ext cx="4432300" cy="5643563"/>
          </a:xfrm>
        </p:spPr>
        <p:txBody>
          <a:bodyPr/>
          <a:lstStyle/>
          <a:p>
            <a:pPr eaLnBrk="1" hangingPunct="1"/>
            <a:r>
              <a:rPr lang="ru-RU" sz="2400" b="1" smtClean="0"/>
              <a:t>плотный картон или бархатная бумага; </a:t>
            </a:r>
          </a:p>
          <a:p>
            <a:pPr eaLnBrk="1" hangingPunct="1"/>
            <a:r>
              <a:rPr lang="ru-RU" sz="2400" b="1" smtClean="0"/>
              <a:t>ножницы; </a:t>
            </a:r>
          </a:p>
          <a:p>
            <a:pPr eaLnBrk="1" hangingPunct="1"/>
            <a:r>
              <a:rPr lang="ru-RU" sz="2400" b="1" smtClean="0"/>
              <a:t>игла; </a:t>
            </a:r>
          </a:p>
          <a:p>
            <a:pPr eaLnBrk="1" hangingPunct="1"/>
            <a:r>
              <a:rPr lang="ru-RU" sz="2400" b="1" smtClean="0"/>
              <a:t>шелковые нитки разных цветов; </a:t>
            </a:r>
          </a:p>
          <a:p>
            <a:pPr eaLnBrk="1" hangingPunct="1"/>
            <a:r>
              <a:rPr lang="ru-RU" sz="2400" b="1" smtClean="0"/>
              <a:t>клей ПВА; </a:t>
            </a:r>
          </a:p>
          <a:p>
            <a:pPr eaLnBrk="1" hangingPunct="1"/>
            <a:r>
              <a:rPr lang="ru-RU" sz="2400" b="1" smtClean="0"/>
              <a:t>линейка, циркуль, резинка, цветные и простые карандаши; </a:t>
            </a:r>
          </a:p>
          <a:p>
            <a:pPr eaLnBrk="1" hangingPunct="1"/>
            <a:r>
              <a:rPr lang="ru-RU" sz="2400" b="1" smtClean="0"/>
              <a:t>копировальная бумага, калька; </a:t>
            </a:r>
          </a:p>
          <a:p>
            <a:pPr eaLnBrk="1" hangingPunct="1"/>
            <a:r>
              <a:rPr lang="ru-RU" sz="2400" b="1" smtClean="0"/>
              <a:t>ткань, клеевая ткань; </a:t>
            </a:r>
          </a:p>
          <a:p>
            <a:pPr eaLnBrk="1" hangingPunct="1"/>
            <a:r>
              <a:rPr lang="ru-RU" sz="2400" b="1" smtClean="0"/>
              <a:t>рамка.</a:t>
            </a:r>
          </a:p>
          <a:p>
            <a:pPr eaLnBrk="1" hangingPunct="1"/>
            <a:endParaRPr lang="ru-RU" sz="2400" b="1" smtClean="0"/>
          </a:p>
        </p:txBody>
      </p:sp>
      <p:pic>
        <p:nvPicPr>
          <p:cNvPr id="10244" name="Picture 5" descr="Вышивание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5175"/>
            <a:ext cx="43561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Вышивание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437063"/>
            <a:ext cx="43211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728</Words>
  <Application>Microsoft Office PowerPoint</Application>
  <PresentationFormat>Экран (4:3)</PresentationFormat>
  <Paragraphs>70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Цели и задачи:</vt:lpstr>
      <vt:lpstr>Слайд 3</vt:lpstr>
      <vt:lpstr>Слайд 4</vt:lpstr>
      <vt:lpstr>Слайд 5</vt:lpstr>
      <vt:lpstr>История</vt:lpstr>
      <vt:lpstr>Слайд 7</vt:lpstr>
      <vt:lpstr>Слайд 8</vt:lpstr>
      <vt:lpstr>Для работы понадобятся: </vt:lpstr>
      <vt:lpstr>В технике "изонить" всего два приема:  заполнение угла и заполнение окружности. </vt:lpstr>
      <vt:lpstr>Слайд 11</vt:lpstr>
      <vt:lpstr>Заполнение окружности </vt:lpstr>
      <vt:lpstr>Слайд 13</vt:lpstr>
      <vt:lpstr>Слайд 14</vt:lpstr>
      <vt:lpstr>Наши работы</vt:lpstr>
      <vt:lpstr>Лебеди</vt:lpstr>
      <vt:lpstr>Сова</vt:lpstr>
      <vt:lpstr>Сегодня выполним</vt:lpstr>
      <vt:lpstr>Выполним рисунок</vt:lpstr>
      <vt:lpstr>Сделаем отверстия иглой</vt:lpstr>
      <vt:lpstr>Получился такой рисунок</vt:lpstr>
      <vt:lpstr>Используем нитки данного цвета</vt:lpstr>
      <vt:lpstr>Заполняем окружность</vt:lpstr>
      <vt:lpstr>Окружность заполняем по разному</vt:lpstr>
      <vt:lpstr>Заполняем угол</vt:lpstr>
      <vt:lpstr>Вот что получилось</vt:lpstr>
      <vt:lpstr>Ресурсы:</vt:lpstr>
      <vt:lpstr>СПАСИБО!</vt:lpstr>
    </vt:vector>
  </TitlesOfParts>
  <Company>11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Изонить</dc:title>
  <dc:creator>1</dc:creator>
  <cp:lastModifiedBy>Admin</cp:lastModifiedBy>
  <cp:revision>38</cp:revision>
  <dcterms:created xsi:type="dcterms:W3CDTF">2009-11-25T07:48:18Z</dcterms:created>
  <dcterms:modified xsi:type="dcterms:W3CDTF">2011-04-21T15:54:35Z</dcterms:modified>
</cp:coreProperties>
</file>