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7" r:id="rId8"/>
    <p:sldId id="268" r:id="rId9"/>
    <p:sldId id="269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 varScale="1">
        <p:scale>
          <a:sx n="75" d="100"/>
          <a:sy n="75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B470E1-D083-4242-80D9-971EB29E9A12}" type="datetimeFigureOut">
              <a:rPr lang="ru-RU" smtClean="0"/>
              <a:pPr/>
              <a:t>09.02.2009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E5DBB86-FE23-415B-B45E-AD763F166A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80%20&#1063;&#1077;&#1084;&#1091;%20&#1091;&#1095;&#1072;&#1090;%20&#1074;%20&#1096;&#1082;&#1086;&#1083;&#1077;.mp3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hyperlink" Target="&#1044;&#1080;&#1076;&#1072;&#1082;&#1090;&#1080;&#1095;&#1077;&#1089;&#1082;&#1080;&#1081;%20&#1084;&#1072;&#1090;&#1077;&#1088;&#1080;&#1072;&#1083;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gi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55;&#1077;&#1089;&#1085;&#1080;\075%20&#1059;&#1083;&#1099;&#1073;&#1082;&#1072;.mp3" TargetMode="External"/><Relationship Id="rId5" Type="http://schemas.openxmlformats.org/officeDocument/2006/relationships/image" Target="../media/image24.jpeg"/><Relationship Id="rId4" Type="http://schemas.openxmlformats.org/officeDocument/2006/relationships/image" Target="../media/image2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42976" y="357166"/>
            <a:ext cx="696085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С детства дружбой дорожить учат в школе…</a:t>
            </a:r>
            <a:endParaRPr lang="ru-RU" sz="44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9" name="080 Чему учат в школ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572000" y="2357430"/>
            <a:ext cx="304800" cy="304800"/>
          </a:xfrm>
          <a:prstGeom prst="rect">
            <a:avLst/>
          </a:prstGeom>
        </p:spPr>
      </p:pic>
      <p:pic>
        <p:nvPicPr>
          <p:cNvPr id="8" name="Picture 5" descr="iz068_top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357562"/>
            <a:ext cx="8643998" cy="3167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86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i="1" dirty="0" smtClean="0">
                <a:solidFill>
                  <a:srgbClr val="00B050"/>
                </a:solidFill>
              </a:rPr>
              <a:t>Могут ли руки помочь  подружиться?</a:t>
            </a:r>
            <a:endParaRPr lang="ru-RU" sz="4400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686800" cy="5026029"/>
          </a:xfrm>
        </p:spPr>
        <p:txBody>
          <a:bodyPr/>
          <a:lstStyle/>
          <a:p>
            <a:r>
              <a:rPr lang="ru-RU" dirty="0" smtClean="0"/>
              <a:t>- </a:t>
            </a:r>
            <a:r>
              <a:rPr lang="ru-RU" sz="3500" b="1" i="1" dirty="0" smtClean="0">
                <a:solidFill>
                  <a:srgbClr val="7030A0"/>
                </a:solidFill>
              </a:rPr>
              <a:t>Потрогайте руки друг друга. </a:t>
            </a:r>
          </a:p>
          <a:p>
            <a:r>
              <a:rPr lang="ru-RU" sz="3500" b="1" i="1" dirty="0" smtClean="0"/>
              <a:t>  Что можно о них сказать?</a:t>
            </a:r>
          </a:p>
          <a:p>
            <a:r>
              <a:rPr lang="ru-RU" sz="3500" b="1" i="1" dirty="0" smtClean="0"/>
              <a:t>- </a:t>
            </a:r>
            <a:r>
              <a:rPr lang="ru-RU" sz="3500" b="1" i="1" dirty="0" smtClean="0">
                <a:solidFill>
                  <a:srgbClr val="00B050"/>
                </a:solidFill>
              </a:rPr>
              <a:t>Пожмите дружески руки друг другу. </a:t>
            </a:r>
          </a:p>
          <a:p>
            <a:r>
              <a:rPr lang="ru-RU" sz="3500" b="1" i="1" dirty="0" smtClean="0"/>
              <a:t>  Что вы чувствуете?</a:t>
            </a:r>
            <a:endParaRPr lang="ru-RU" sz="3500" b="1" i="1" dirty="0"/>
          </a:p>
        </p:txBody>
      </p:sp>
      <p:pic>
        <p:nvPicPr>
          <p:cNvPr id="5" name="Рисунок 4" descr="F:\CLIPART8\J0343309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857628"/>
            <a:ext cx="214314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7\J0324618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785794"/>
            <a:ext cx="179070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85794"/>
            <a:ext cx="8280400" cy="5592784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b="1" dirty="0" smtClean="0"/>
              <a:t>1. Один за всех и все за одного.</a:t>
            </a:r>
          </a:p>
          <a:p>
            <a:pPr>
              <a:buNone/>
            </a:pPr>
            <a:r>
              <a:rPr lang="ru-RU" b="1" dirty="0" smtClean="0"/>
              <a:t>2. Уважайте друг друга и помогайте друг другу.</a:t>
            </a:r>
          </a:p>
          <a:p>
            <a:pPr>
              <a:buNone/>
            </a:pPr>
            <a:r>
              <a:rPr lang="ru-RU" b="1" dirty="0" smtClean="0"/>
              <a:t>3. Радуйтесь вместе с друзьями.</a:t>
            </a:r>
          </a:p>
          <a:p>
            <a:pPr>
              <a:buNone/>
            </a:pPr>
            <a:r>
              <a:rPr lang="ru-RU" b="1" dirty="0" smtClean="0"/>
              <a:t>4. Не обижайте друзей и всех, кто вас окружает.</a:t>
            </a:r>
          </a:p>
          <a:p>
            <a:pPr>
              <a:buNone/>
            </a:pPr>
            <a:r>
              <a:rPr lang="ru-RU" b="1" dirty="0" smtClean="0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>
              <a:buNone/>
            </a:pPr>
            <a:r>
              <a:rPr lang="ru-RU" b="1" dirty="0" smtClean="0"/>
              <a:t>6. Берегите друзей, ведь друга потерять </a:t>
            </a:r>
          </a:p>
          <a:p>
            <a:pPr>
              <a:buNone/>
            </a:pPr>
            <a:r>
              <a:rPr lang="ru-RU" b="1" dirty="0" smtClean="0"/>
              <a:t>легко. Старый друг лучше новых двух.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52228" name="WordArt 4"/>
          <p:cNvSpPr>
            <a:spLocks noChangeArrowheads="1" noChangeShapeType="1" noTextEdit="1"/>
          </p:cNvSpPr>
          <p:nvPr/>
        </p:nvSpPr>
        <p:spPr bwMode="auto">
          <a:xfrm>
            <a:off x="1857356" y="214290"/>
            <a:ext cx="4786346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Основные законы дружбы:</a:t>
            </a:r>
            <a:endParaRPr lang="ru-RU" b="1" i="1" kern="10" dirty="0">
              <a:ln w="9525">
                <a:noFill/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pic>
        <p:nvPicPr>
          <p:cNvPr id="5" name="Picture 2" descr="H:\кАРТИНКИ\Из мультфильмов\POOHP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000504"/>
            <a:ext cx="1714512" cy="2640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8287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785926"/>
            <a:ext cx="721523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Ребята, давайте жить дружно!</a:t>
            </a:r>
            <a:endParaRPr lang="ru-RU" sz="8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Администратор\Рабочий стол\Анимации\анимашки\Cartoon Animals\AN018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86512" y="0"/>
            <a:ext cx="2357454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786058"/>
            <a:ext cx="8640763" cy="321471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«</a:t>
            </a:r>
            <a:r>
              <a:rPr lang="ru-RU" b="1" i="1" dirty="0">
                <a:solidFill>
                  <a:srgbClr val="663300"/>
                </a:solidFill>
                <a:latin typeface="Garamond" pitchFamily="18" charset="0"/>
              </a:rPr>
              <a:t>Товарищ </a:t>
            </a: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- человек, близкий кому-нибудь по общности взглядов, деятельности, условий жизни…»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 «</a:t>
            </a:r>
            <a:r>
              <a:rPr lang="ru-RU" b="1" i="1" dirty="0">
                <a:solidFill>
                  <a:srgbClr val="663300"/>
                </a:solidFill>
                <a:latin typeface="Garamond" pitchFamily="18" charset="0"/>
              </a:rPr>
              <a:t>Друг</a:t>
            </a:r>
            <a:r>
              <a:rPr lang="ru-RU" b="1" i="1" dirty="0">
                <a:solidFill>
                  <a:schemeClr val="accent2"/>
                </a:solidFill>
                <a:latin typeface="Garamond" pitchFamily="18" charset="0"/>
              </a:rPr>
              <a:t> </a:t>
            </a: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- тот, кто связан с кем-нибудь дружбой»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                                                    С.И. Ожегов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827088" y="476250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093" name="WordArt 21"/>
          <p:cNvSpPr>
            <a:spLocks noChangeArrowheads="1" noChangeShapeType="1" noTextEdit="1"/>
          </p:cNvSpPr>
          <p:nvPr/>
        </p:nvSpPr>
        <p:spPr bwMode="auto">
          <a:xfrm>
            <a:off x="500034" y="404813"/>
            <a:ext cx="5943629" cy="1031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Друг, товарищ. Это кто?</a:t>
            </a:r>
          </a:p>
        </p:txBody>
      </p:sp>
      <p:pic>
        <p:nvPicPr>
          <p:cNvPr id="9" name="Рисунок 8" descr="F:\CLIPART8\J0343319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714356"/>
            <a:ext cx="2428892" cy="1733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113" y="0"/>
            <a:ext cx="5689600" cy="144145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rgbClr val="663300"/>
                </a:solidFill>
              </a:rPr>
              <a:t/>
            </a:r>
            <a:br>
              <a:rPr lang="ru-RU" sz="4000" b="1" i="1" dirty="0">
                <a:solidFill>
                  <a:srgbClr val="663300"/>
                </a:solidFill>
              </a:rPr>
            </a:br>
            <a:endParaRPr lang="ru-RU" sz="6600" b="1" i="1" dirty="0">
              <a:solidFill>
                <a:srgbClr val="6633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8991" y="500042"/>
            <a:ext cx="5357851" cy="438626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dirty="0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 dirty="0">
                <a:solidFill>
                  <a:srgbClr val="CC330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интересов».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3167062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Дружба</a:t>
            </a:r>
          </a:p>
        </p:txBody>
      </p:sp>
      <p:pic>
        <p:nvPicPr>
          <p:cNvPr id="6" name="Picture 2" descr="C:\Documents and Settings\Администратор\Рабочий стол\Анимации\анимашки\KIDS\AN13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571876"/>
            <a:ext cx="2071702" cy="2914837"/>
          </a:xfrm>
          <a:prstGeom prst="rect">
            <a:avLst/>
          </a:prstGeom>
          <a:noFill/>
        </p:spPr>
      </p:pic>
      <p:pic>
        <p:nvPicPr>
          <p:cNvPr id="7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28662" y="3571876"/>
            <a:ext cx="2824190" cy="25669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57158" y="642918"/>
            <a:ext cx="79216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latin typeface="Garamond" pitchFamily="18" charset="0"/>
              </a:rPr>
              <a:t>Ребята, оцените себя! В каждом утверждении вместо слов </a:t>
            </a:r>
            <a:r>
              <a:rPr lang="ru-RU" sz="2400" b="1" dirty="0">
                <a:solidFill>
                  <a:srgbClr val="FF3300"/>
                </a:solidFill>
                <a:latin typeface="Garamond" pitchFamily="18" charset="0"/>
              </a:rPr>
              <a:t>НАСТОЯЩИЙ ДРУГ</a:t>
            </a:r>
            <a:r>
              <a:rPr lang="ru-RU" sz="2400" b="1" dirty="0">
                <a:latin typeface="Garamond" pitchFamily="18" charset="0"/>
              </a:rPr>
              <a:t> поставьте короткое слово </a:t>
            </a:r>
            <a:r>
              <a:rPr lang="ru-RU" sz="2400" b="1" dirty="0">
                <a:solidFill>
                  <a:srgbClr val="FF3300"/>
                </a:solidFill>
                <a:latin typeface="Garamond" pitchFamily="18" charset="0"/>
              </a:rPr>
              <a:t>Я</a:t>
            </a:r>
            <a:r>
              <a:rPr lang="ru-RU" sz="2400" b="1" dirty="0">
                <a:latin typeface="Garamond" pitchFamily="18" charset="0"/>
              </a:rPr>
              <a:t>. Ну как, получается? Прочитайте нам …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428596" y="2071687"/>
            <a:ext cx="8351837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FF3300"/>
                </a:solidFill>
              </a:rPr>
              <a:t>Настоящий друг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FF3300"/>
                </a:solidFill>
              </a:rPr>
              <a:t>–</a:t>
            </a:r>
            <a:r>
              <a:rPr lang="ru-RU" sz="2000" b="1" dirty="0"/>
              <a:t>  </a:t>
            </a:r>
            <a:r>
              <a:rPr lang="ru-RU" sz="2000" b="1" dirty="0">
                <a:solidFill>
                  <a:schemeClr val="accent2"/>
                </a:solidFill>
              </a:rPr>
              <a:t>это тот, кто никогда не обманывает своего друга.</a:t>
            </a:r>
          </a:p>
          <a:p>
            <a:endParaRPr lang="ru-RU" sz="2000" b="1" dirty="0">
              <a:solidFill>
                <a:schemeClr val="accent2"/>
              </a:solidFill>
            </a:endParaRPr>
          </a:p>
          <a:p>
            <a:r>
              <a:rPr lang="ru-RU" sz="2000" b="1" dirty="0"/>
              <a:t> </a:t>
            </a:r>
            <a:r>
              <a:rPr lang="ru-RU" sz="2000" b="1" dirty="0">
                <a:solidFill>
                  <a:srgbClr val="FF3300"/>
                </a:solidFill>
              </a:rPr>
              <a:t>Настоящий друг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FF3300"/>
                </a:solidFill>
              </a:rPr>
              <a:t>–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0070C0"/>
                </a:solidFill>
              </a:rPr>
              <a:t>это тот, кто не пожалеет поделиться  со своим другом всем, что сам имеет.</a:t>
            </a:r>
          </a:p>
          <a:p>
            <a:endParaRPr lang="ru-RU" sz="2000" b="1" dirty="0">
              <a:solidFill>
                <a:schemeClr val="hlink"/>
              </a:solidFill>
            </a:endParaRPr>
          </a:p>
          <a:p>
            <a:r>
              <a:rPr lang="ru-RU" sz="2000" b="1" dirty="0">
                <a:solidFill>
                  <a:srgbClr val="FF3300"/>
                </a:solidFill>
              </a:rPr>
              <a:t>Настоящий друг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FF3300"/>
                </a:solidFill>
              </a:rPr>
              <a:t>–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chemeClr val="tx2"/>
                </a:solidFill>
              </a:rPr>
              <a:t>это тот, кто не станет смеяться над бедой или неудачей своего друга.</a:t>
            </a:r>
          </a:p>
          <a:p>
            <a:endParaRPr lang="ru-RU" sz="2000" b="1" dirty="0">
              <a:solidFill>
                <a:schemeClr val="tx2"/>
              </a:solidFill>
            </a:endParaRPr>
          </a:p>
          <a:p>
            <a:r>
              <a:rPr lang="ru-RU" sz="2000" b="1" dirty="0">
                <a:solidFill>
                  <a:srgbClr val="FF3300"/>
                </a:solidFill>
              </a:rPr>
              <a:t>Настоящий друг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FF3300"/>
                </a:solidFill>
              </a:rPr>
              <a:t>–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0070C0"/>
                </a:solidFill>
              </a:rPr>
              <a:t>это тот, с кем всегда интересно и никогда не скучно.</a:t>
            </a:r>
          </a:p>
          <a:p>
            <a:endParaRPr lang="ru-RU" sz="2000" b="1" dirty="0">
              <a:solidFill>
                <a:schemeClr val="hlink"/>
              </a:solidFill>
            </a:endParaRPr>
          </a:p>
          <a:p>
            <a:r>
              <a:rPr lang="ru-RU" sz="2000" b="1" dirty="0">
                <a:solidFill>
                  <a:srgbClr val="FF3300"/>
                </a:solidFill>
              </a:rPr>
              <a:t>Настоящий друг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FF3300"/>
                </a:solidFill>
              </a:rPr>
              <a:t>–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chemeClr val="accent2"/>
                </a:solidFill>
              </a:rPr>
              <a:t>это тот, кто постарается защитить от обидчика.</a:t>
            </a:r>
            <a:r>
              <a:rPr lang="ru-RU" sz="2000" dirty="0"/>
              <a:t> </a:t>
            </a:r>
          </a:p>
          <a:p>
            <a:endParaRPr lang="ru-RU" sz="2800" dirty="0"/>
          </a:p>
        </p:txBody>
      </p:sp>
      <p:pic>
        <p:nvPicPr>
          <p:cNvPr id="4" name="Рисунок 3" descr="F:\CLIPART8\J0343395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4857760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7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34325" y="571480"/>
            <a:ext cx="12096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WordArt 3"/>
          <p:cNvSpPr>
            <a:spLocks noChangeArrowheads="1" noChangeShapeType="1" noTextEdit="1"/>
          </p:cNvSpPr>
          <p:nvPr/>
        </p:nvSpPr>
        <p:spPr bwMode="auto">
          <a:xfrm>
            <a:off x="285720" y="2143116"/>
            <a:ext cx="8566150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Какие пословицы о дружбе вы знаете?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85852" y="4286256"/>
            <a:ext cx="47863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i="1" dirty="0">
                <a:hlinkClick r:id="rId2" action="ppaction://hlinkfile"/>
              </a:rPr>
              <a:t>Объясни пословицу</a:t>
            </a:r>
            <a:endParaRPr lang="ru-RU" sz="1200" b="1" i="1" dirty="0"/>
          </a:p>
        </p:txBody>
      </p:sp>
      <p:pic>
        <p:nvPicPr>
          <p:cNvPr id="5" name="Рисунок 4" descr="F:\CLIPART8\J0343363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8604"/>
            <a:ext cx="2071702" cy="172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61.WM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214818"/>
            <a:ext cx="264320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29.WM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143380"/>
            <a:ext cx="25717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397.WM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285728"/>
            <a:ext cx="207170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85784" y="1357298"/>
            <a:ext cx="750099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Нет друга – ищи, а нашёл- …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642974" y="2143116"/>
            <a:ext cx="7572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Друзья познаются в …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928726" y="4500570"/>
            <a:ext cx="81439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имей сто рублей, а …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428660" y="2928934"/>
            <a:ext cx="635798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Старый друг лучше…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214290"/>
            <a:ext cx="771530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Закончи пословицу: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357222" y="3786189"/>
            <a:ext cx="721523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Человек без друзей, что …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86388"/>
            <a:ext cx="650082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Дружба не гриб, в лесу…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:\кАРТИНКИ\Картинки из интернета\Рисунок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7" y="3929066"/>
            <a:ext cx="2535220" cy="2143140"/>
          </a:xfrm>
          <a:prstGeom prst="rect">
            <a:avLst/>
          </a:prstGeom>
          <a:noFill/>
        </p:spPr>
      </p:pic>
      <p:pic>
        <p:nvPicPr>
          <p:cNvPr id="1027" name="Picture 3" descr="H:\кАРТИНКИ\Картинки из интернета\Рисунок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285860"/>
            <a:ext cx="2000264" cy="1997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Autofit/>
          </a:bodyPr>
          <a:lstStyle/>
          <a:p>
            <a:r>
              <a:rPr lang="ru-RU" sz="4400" dirty="0" smtClean="0"/>
              <a:t>А С КЕМ ВЫ ДРУЖИТЕ?!</a:t>
            </a:r>
            <a:endParaRPr lang="ru-RU" sz="4400" dirty="0"/>
          </a:p>
        </p:txBody>
      </p:sp>
      <p:pic>
        <p:nvPicPr>
          <p:cNvPr id="4" name="Рисунок 3" descr="F:\CLIPART6\J0297523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857364"/>
            <a:ext cx="1928826" cy="2033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F:\CLIPART6\J0297555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00174"/>
            <a:ext cx="2143140" cy="2095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F:\CLIPART8\J0343321.WM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1571612"/>
            <a:ext cx="2000264" cy="183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:\CLIPART8\J0343317.WM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572008"/>
            <a:ext cx="2024064" cy="172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F:\CLIPART8\J0343401.WM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3857628"/>
            <a:ext cx="2190753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C:\Documents and Settings\Администратор\Рабочий стол\Анимации\анимашки\KIDS\AN087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7" y="4572008"/>
            <a:ext cx="1734890" cy="2017753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928662" y="1357298"/>
            <a:ext cx="7602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1500174"/>
            <a:ext cx="764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5008" y="1000108"/>
            <a:ext cx="764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596" y="4143380"/>
            <a:ext cx="764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57620" y="4214818"/>
            <a:ext cx="764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5.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72198" y="3429000"/>
            <a:ext cx="7649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6.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143008"/>
          </a:xfrm>
        </p:spPr>
        <p:txBody>
          <a:bodyPr>
            <a:noAutofit/>
          </a:bodyPr>
          <a:lstStyle/>
          <a:p>
            <a:r>
              <a:rPr lang="ru-RU" sz="4400" dirty="0" smtClean="0"/>
              <a:t>С ЧЕГО НАЧИНАЕТСЯ ДРУЖБА?</a:t>
            </a:r>
            <a:endParaRPr lang="ru-RU" sz="4400" dirty="0"/>
          </a:p>
        </p:txBody>
      </p:sp>
      <p:pic>
        <p:nvPicPr>
          <p:cNvPr id="10" name="075 Улыбка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57697" y="3000372"/>
            <a:ext cx="304800" cy="304800"/>
          </a:xfrm>
          <a:prstGeom prst="rect">
            <a:avLst/>
          </a:prstGeom>
        </p:spPr>
      </p:pic>
      <p:pic>
        <p:nvPicPr>
          <p:cNvPr id="2050" name="Picture 2" descr="H:\кАРТИНКИ\Новое\wapos_ru_3486g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071678"/>
            <a:ext cx="3352800" cy="3962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51" name="Picture 3" descr="H:\кАРТИНКИ\Из мультфильмов\ELFSQU_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928802"/>
            <a:ext cx="3286148" cy="4081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11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     </a:t>
            </a:r>
            <a:r>
              <a:rPr lang="ru-RU" sz="4400" b="1" normalizeH="1" dirty="0" smtClean="0"/>
              <a:t>Мимическая   гимнастика</a:t>
            </a:r>
            <a:endParaRPr lang="ru-RU" sz="4400" b="1" normalizeH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3578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</a:t>
            </a:r>
            <a:r>
              <a:rPr lang="ru-RU" sz="4020" b="1" i="1" dirty="0" smtClean="0">
                <a:solidFill>
                  <a:srgbClr val="0070C0"/>
                </a:solidFill>
              </a:rPr>
              <a:t>Улыбнитесь друг другу</a:t>
            </a: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rgbClr val="00B050"/>
                </a:solidFill>
              </a:rPr>
              <a:t>примите такое выражение лица, какое должно быть у дружелюбно настроенного человека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какое выражение лица бывает у враждебно настроенного человека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173" name="Picture 5" descr="F:\CLIPART8\J034319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286388"/>
            <a:ext cx="1643074" cy="1357322"/>
          </a:xfrm>
          <a:prstGeom prst="rect">
            <a:avLst/>
          </a:prstGeom>
          <a:noFill/>
        </p:spPr>
      </p:pic>
      <p:pic>
        <p:nvPicPr>
          <p:cNvPr id="7175" name="Picture 7" descr="F:\CLIPART8\J034319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3000372"/>
            <a:ext cx="1714512" cy="142876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281</TotalTime>
  <Words>382</Words>
  <Application>Microsoft Office PowerPoint</Application>
  <PresentationFormat>Экран (4:3)</PresentationFormat>
  <Paragraphs>56</Paragraphs>
  <Slides>12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 </vt:lpstr>
      <vt:lpstr>Слайд 4</vt:lpstr>
      <vt:lpstr>Слайд 5</vt:lpstr>
      <vt:lpstr>Слайд 6</vt:lpstr>
      <vt:lpstr>А С КЕМ ВЫ ДРУЖИТЕ?!</vt:lpstr>
      <vt:lpstr>С ЧЕГО НАЧИНАЕТСЯ ДРУЖБА?</vt:lpstr>
      <vt:lpstr>      Мимическая   гимнастика</vt:lpstr>
      <vt:lpstr>Могут ли руки помочь  подружиться?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34</cp:revision>
  <dcterms:created xsi:type="dcterms:W3CDTF">2009-01-11T07:29:29Z</dcterms:created>
  <dcterms:modified xsi:type="dcterms:W3CDTF">2009-02-09T06:14:50Z</dcterms:modified>
</cp:coreProperties>
</file>