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81" r:id="rId14"/>
    <p:sldId id="272" r:id="rId15"/>
    <p:sldId id="278" r:id="rId16"/>
    <p:sldId id="277" r:id="rId17"/>
    <p:sldId id="276" r:id="rId18"/>
    <p:sldId id="273" r:id="rId19"/>
    <p:sldId id="274" r:id="rId20"/>
    <p:sldId id="275" r:id="rId21"/>
    <p:sldId id="279" r:id="rId22"/>
    <p:sldId id="280" r:id="rId23"/>
    <p:sldId id="26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Марат\Desktop\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442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Сегодня 8 марта уже не воспринимается как политический праздник. Его отмечают почти во всех странах</a:t>
            </a:r>
            <a:r>
              <a:rPr lang="ru-RU" dirty="0"/>
              <a:t> </a:t>
            </a:r>
          </a:p>
        </p:txBody>
      </p:sp>
      <p:pic>
        <p:nvPicPr>
          <p:cNvPr id="9218" name="Picture 2" descr="C:\Users\Марат\Desktop\124180_2010021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798786"/>
            <a:ext cx="6696744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89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рат\Desktop\th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92" y="0"/>
            <a:ext cx="91541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55" y="298769"/>
            <a:ext cx="8670001" cy="31302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Узбекистане же стал называться Днем матери. В Армении его перенесли на 7-е апреля и называют Днем материнства и красоты</a:t>
            </a:r>
          </a:p>
        </p:txBody>
      </p:sp>
    </p:spTree>
    <p:extLst>
      <p:ext uri="{BB962C8B-B14F-4D97-AF65-F5344CB8AC3E}">
        <p14:creationId xmlns:p14="http://schemas.microsoft.com/office/powerpoint/2010/main" val="35796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77217" cy="3212976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4000" dirty="0">
                <a:solidFill>
                  <a:schemeClr val="tx1"/>
                </a:solidFill>
              </a:rPr>
              <a:t>И в каждой стране этого праздника ждут все, чтобы рассказать о своих чувствах заботливым мамам, младшим и старшим сестричкам, 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бабушкам.</a:t>
            </a:r>
            <a:endParaRPr lang="ru-RU" dirty="0"/>
          </a:p>
        </p:txBody>
      </p:sp>
      <p:pic>
        <p:nvPicPr>
          <p:cNvPr id="11267" name="Picture 3" descr="C:\Users\Марат\Desktop\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4032448" cy="316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sweetsdetki.ru/images/stories/otkritki/otkritka_dlya_mam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6" b="99437" l="2570" r="97095">
                        <a14:foregroundMark x1="31173" y1="63636" x2="30503" y2="73130"/>
                        <a14:foregroundMark x1="28715" y1="20998" x2="31173" y2="23894"/>
                        <a14:foregroundMark x1="20670" y1="13757" x2="24693" y2="37973"/>
                        <a14:foregroundMark x1="41899" y1="8850" x2="5251" y2="53258"/>
                        <a14:foregroundMark x1="41229" y1="24859" x2="39553" y2="62671"/>
                        <a14:foregroundMark x1="12291" y1="37007" x2="38547" y2="68946"/>
                        <a14:foregroundMark x1="28380" y1="35559" x2="29385" y2="62188"/>
                        <a14:foregroundMark x1="34860" y1="37007" x2="36872" y2="60981"/>
                        <a14:foregroundMark x1="7263" y1="53500" x2="50615" y2="49799"/>
                        <a14:foregroundMark x1="24358" y1="61706" x2="29050" y2="75302"/>
                        <a14:foregroundMark x1="18659" y1="12068" x2="9944" y2="36283"/>
                        <a14:foregroundMark x1="17318" y1="9574" x2="5251" y2="26790"/>
                        <a14:foregroundMark x1="4916" y1="24377" x2="7933" y2="47385"/>
                        <a14:foregroundMark x1="15642" y1="9091" x2="41564" y2="26307"/>
                        <a14:foregroundMark x1="18324" y1="19308" x2="20000" y2="28238"/>
                        <a14:foregroundMark x1="10279" y1="55672" x2="25363" y2="61706"/>
                        <a14:foregroundMark x1="32849" y1="53500" x2="35866" y2="59292"/>
                        <a14:foregroundMark x1="46257" y1="48592" x2="46592" y2="54465"/>
                        <a14:foregroundMark x1="28715" y1="11344" x2="35196" y2="20756"/>
                        <a14:foregroundMark x1="10950" y1="12550" x2="37207" y2="9332"/>
                        <a14:foregroundMark x1="22682" y1="58327" x2="27039" y2="74095"/>
                        <a14:foregroundMark x1="28715" y1="84714" x2="34190" y2="82542"/>
                        <a14:foregroundMark x1="34860" y1="81818" x2="63128" y2="70233"/>
                        <a14:foregroundMark x1="93743" y1="47144" x2="94749" y2="67257"/>
                        <a14:foregroundMark x1="16983" y1="58809" x2="23017" y2="77957"/>
                        <a14:foregroundMark x1="7598" y1="53500" x2="18994" y2="73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756"/>
            <a:ext cx="5004048" cy="69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ic4you.ru/allimage/y2011/08-07/12216/10969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692696"/>
            <a:ext cx="5395023" cy="616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5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От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каждой команды 2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участника рассказывают стихотворения про весну, про маму, про бабушку. 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Критерии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оценивания: </a:t>
            </a: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800" b="1" u="sng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</a:t>
            </a:r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оответствие тематике</a:t>
            </a:r>
            <a:r>
              <a:rPr lang="ru-RU" sz="2800" b="1" u="sng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(1 балл)</a:t>
            </a:r>
          </a:p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800" b="1" u="sng" dirty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равильность (1 балл)</a:t>
            </a:r>
          </a:p>
          <a:p>
            <a:pPr marL="457200" lvl="0" indent="-457200" algn="just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Выразительность (1 балл)</a:t>
            </a:r>
            <a:endParaRPr lang="ru-RU" sz="2800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atin typeface="Times New Roman"/>
                <a:ea typeface="Calibri"/>
                <a:cs typeface="Times New Roman"/>
              </a:rPr>
              <a:t>Конкурс </a:t>
            </a:r>
            <a:r>
              <a:rPr lang="ru-RU" sz="4800" b="1" dirty="0" smtClean="0">
                <a:latin typeface="Times New Roman"/>
                <a:ea typeface="Calibri"/>
                <a:cs typeface="Times New Roman"/>
              </a:rPr>
              <a:t>стихотворений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9623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Хозяюшки</a:t>
            </a:r>
            <a:endParaRPr lang="ru-RU" sz="72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254671" cy="488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Марат\Desktop\th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691167"/>
            <a:ext cx="4104456" cy="39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Комплименты</a:t>
            </a:r>
            <a:endParaRPr lang="ru-RU" sz="6000" dirty="0"/>
          </a:p>
        </p:txBody>
      </p:sp>
      <p:pic>
        <p:nvPicPr>
          <p:cNvPr id="13314" name="Picture 2" descr="C:\Users\Марат\Desktop\th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6480720" cy="40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4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арат\Desktop\tour_8m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687" y="908720"/>
            <a:ext cx="6976285" cy="3600400"/>
          </a:xfrm>
        </p:spPr>
        <p:txBody>
          <a:bodyPr>
            <a:noAutofit/>
          </a:bodyPr>
          <a:lstStyle/>
          <a:p>
            <a:pPr marL="2286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Каждая </a:t>
            </a:r>
            <a:r>
              <a:rPr lang="ru-RU" sz="36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команда придумывает и записывает на лист слова на тему «Весна». Побеждает та команда, которая подберёт больше слов </a:t>
            </a:r>
            <a:endParaRPr lang="ru-RU" sz="2800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1580"/>
            <a:ext cx="8229600" cy="1252728"/>
          </a:xfrm>
        </p:spPr>
        <p:txBody>
          <a:bodyPr/>
          <a:lstStyle/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Слова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тему «Весна»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6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9"/>
            <a:ext cx="8496944" cy="367240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Segoe Print" panose="02000600000000000000" pitchFamily="2" charset="0"/>
                <a:ea typeface="Calibri"/>
              </a:rPr>
              <a:t>С</a:t>
            </a:r>
            <a:r>
              <a:rPr lang="ru-RU" sz="3200" dirty="0">
                <a:solidFill>
                  <a:schemeClr val="tx1"/>
                </a:solidFill>
                <a:latin typeface="Segoe Print" panose="02000600000000000000" pitchFamily="2" charset="0"/>
                <a:ea typeface="Times New Roman"/>
              </a:rPr>
              <a:t> давних времён люди замечали изменения в природе, делились своими открытиями друг с другом, записывали их в краткие, содержащие глубокий смысл, изречения. </a:t>
            </a:r>
            <a:endParaRPr lang="ru-RU" sz="3200" dirty="0" smtClean="0">
              <a:solidFill>
                <a:schemeClr val="tx1"/>
              </a:solidFill>
              <a:latin typeface="Segoe Print" panose="02000600000000000000" pitchFamily="2" charset="0"/>
              <a:ea typeface="Times New Roman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Segoe Print" panose="02000600000000000000" pitchFamily="2" charset="0"/>
                <a:ea typeface="Times New Roman"/>
              </a:rPr>
              <a:t>Как </a:t>
            </a:r>
            <a:r>
              <a:rPr lang="ru-RU" sz="3200" dirty="0">
                <a:solidFill>
                  <a:schemeClr val="tx1"/>
                </a:solidFill>
                <a:latin typeface="Segoe Print" panose="02000600000000000000" pitchFamily="2" charset="0"/>
                <a:ea typeface="Times New Roman"/>
              </a:rPr>
              <a:t>мы их называем? </a:t>
            </a:r>
            <a:endParaRPr lang="ru-RU" sz="32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354494">
            <a:off x="2717959" y="4037490"/>
            <a:ext cx="568456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Segoe Print" panose="02000600000000000000" pitchFamily="2" charset="0"/>
                <a:ea typeface="Times New Roman"/>
              </a:rPr>
              <a:t>пословицы и поговорки</a:t>
            </a:r>
            <a:endParaRPr lang="ru-RU" sz="36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3074" name="Picture 2" descr="http://animashki.ucoz.com/_ph/77/2/4134489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43" y="3746635"/>
            <a:ext cx="42862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21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8242" y="1951773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Arial"/>
              </a:rPr>
              <a:t>Апрель с </a:t>
            </a:r>
            <a:r>
              <a:rPr lang="ru-RU" sz="2400" b="1" dirty="0" smtClean="0">
                <a:solidFill>
                  <a:prstClr val="black"/>
                </a:solidFill>
                <a:latin typeface="Arial"/>
              </a:rPr>
              <a:t>водою — </a:t>
            </a:r>
            <a:endParaRPr lang="ru-RU" sz="24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1502561"/>
            <a:ext cx="2340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/>
              </a:rPr>
              <a:t>май </a:t>
            </a:r>
            <a:r>
              <a:rPr lang="ru-RU" sz="2400" b="1" dirty="0">
                <a:latin typeface="Arial"/>
              </a:rPr>
              <a:t>с травою.</a:t>
            </a:r>
            <a:endParaRPr lang="ru-RU" sz="2400" b="1" i="0" dirty="0">
              <a:effectLst/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08871" y="2778230"/>
            <a:ext cx="2494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/>
              </a:rPr>
              <a:t>Матушка </a:t>
            </a:r>
            <a:r>
              <a:rPr lang="ru-RU" sz="2400" b="1" dirty="0" smtClean="0">
                <a:latin typeface="Arial"/>
              </a:rPr>
              <a:t>весна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6558" y="3558207"/>
            <a:ext cx="3123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Arial"/>
              </a:rPr>
              <a:t>всем красна.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110112"/>
            <a:ext cx="3832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/>
              </a:rPr>
              <a:t>Май холодный — </a:t>
            </a:r>
            <a:endParaRPr lang="ru-RU" sz="3200" b="1" i="0" dirty="0">
              <a:effectLst/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01406" y="5954960"/>
            <a:ext cx="3886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/>
              </a:rPr>
              <a:t>год </a:t>
            </a:r>
            <a:r>
              <a:rPr lang="ru-RU" sz="3200" b="1" dirty="0">
                <a:latin typeface="Arial"/>
              </a:rPr>
              <a:t>хлебородный</a:t>
            </a:r>
            <a:r>
              <a:rPr lang="ru-RU" sz="2800" dirty="0">
                <a:latin typeface="Arial"/>
              </a:rPr>
              <a:t>.</a:t>
            </a:r>
            <a:endParaRPr lang="ru-RU" sz="2800" b="0" i="0" dirty="0">
              <a:effectLst/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1406" y="545118"/>
            <a:ext cx="3718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333333"/>
                </a:solidFill>
                <a:latin typeface="Arial"/>
              </a:rPr>
              <a:t>Весна да </a:t>
            </a:r>
            <a:r>
              <a:rPr lang="ru-RU" sz="3600" b="1" dirty="0" smtClean="0">
                <a:solidFill>
                  <a:srgbClr val="333333"/>
                </a:solidFill>
                <a:latin typeface="Arial"/>
              </a:rPr>
              <a:t>осень</a:t>
            </a:r>
            <a:endParaRPr lang="ru-RU" sz="3600" b="1" i="0" dirty="0">
              <a:solidFill>
                <a:srgbClr val="333333"/>
              </a:solidFill>
              <a:effectLst/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0695" y="4606407"/>
            <a:ext cx="3920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latin typeface="Arial"/>
              </a:rPr>
              <a:t>— </a:t>
            </a:r>
            <a:r>
              <a:rPr lang="ru-RU" sz="2400" b="1" dirty="0">
                <a:latin typeface="Arial"/>
              </a:rPr>
              <a:t>на дню погод восемь</a:t>
            </a:r>
            <a:r>
              <a:rPr lang="ru-RU" sz="2400" b="1" dirty="0">
                <a:solidFill>
                  <a:srgbClr val="333333"/>
                </a:solidFill>
                <a:latin typeface="Arial"/>
              </a:rPr>
              <a:t>.</a:t>
            </a:r>
          </a:p>
        </p:txBody>
      </p:sp>
      <p:pic>
        <p:nvPicPr>
          <p:cNvPr id="15362" name="Picture 2" descr="C:\Users\Марат\Desktop\th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5634" y="3389847"/>
            <a:ext cx="2428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2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3"/>
            <a:ext cx="8712968" cy="216024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verdana"/>
              </a:rPr>
              <a:t>Почему Международный женский день празднуется именно </a:t>
            </a:r>
            <a:r>
              <a:rPr lang="ru-RU" b="1" i="1" dirty="0" smtClean="0">
                <a:solidFill>
                  <a:srgbClr val="FF0000"/>
                </a:solidFill>
                <a:latin typeface="verdana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verdana"/>
              </a:rPr>
            </a:br>
            <a:r>
              <a:rPr lang="ru-RU" b="1" i="1" dirty="0" smtClean="0">
                <a:solidFill>
                  <a:srgbClr val="FF0000"/>
                </a:solidFill>
                <a:latin typeface="verdana"/>
              </a:rPr>
              <a:t>8 </a:t>
            </a:r>
            <a:r>
              <a:rPr lang="ru-RU" b="1" i="1" dirty="0">
                <a:solidFill>
                  <a:srgbClr val="FF0000"/>
                </a:solidFill>
                <a:latin typeface="verdana"/>
              </a:rPr>
              <a:t>марта?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Марат\Desktop\th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4399954" cy="348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7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арат\Desktop\th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657332"/>
            <a:ext cx="2857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7138"/>
            <a:ext cx="8229600" cy="125272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Проверяем!</a:t>
            </a:r>
            <a:endParaRPr lang="ru-RU" sz="7200" b="1" dirty="0">
              <a:ln w="11430"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141" y="2034426"/>
            <a:ext cx="6191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/>
              </a:rPr>
              <a:t>Апрель с водою — май с травою.</a:t>
            </a:r>
            <a:endParaRPr lang="ru-RU" sz="2800" b="1" i="0" dirty="0">
              <a:effectLst/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163" y="3786665"/>
            <a:ext cx="527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/>
              </a:rPr>
              <a:t>Матушка весна всем красна.</a:t>
            </a:r>
            <a:endParaRPr lang="ru-RU" sz="2800" b="1" i="0" dirty="0">
              <a:effectLst/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163" y="2852937"/>
            <a:ext cx="7397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Весна да осень — на дню погод восемь.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141" y="4895582"/>
            <a:ext cx="6630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/>
              </a:rPr>
              <a:t>Май холодный — год хлебородный.</a:t>
            </a:r>
            <a:endParaRPr lang="ru-RU" sz="2800" b="1" i="0" dirty="0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1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дальше дунет</a:t>
            </a:r>
            <a:endParaRPr lang="ru-RU" dirty="0"/>
          </a:p>
        </p:txBody>
      </p:sp>
      <p:pic>
        <p:nvPicPr>
          <p:cNvPr id="17410" name="Picture 2" descr="C:\Users\Марат\Desktop\th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002527"/>
            <a:ext cx="7272808" cy="466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5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арат\Desktop\th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400658"/>
            <a:ext cx="2428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Приглашаются 5 человек. Сидящие за партами внимательно смотрят и запоминают их одежду. Приглашенные выходят за дверь и меняют что-то в одежде, причёске. Задача учеников определить что изменилось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изменилось?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3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Users\Марат\Desktop\Otk_8marta-23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901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381642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/>
              </a:rPr>
              <a:t>Из истории известно, что возник он в связи с борьбой женщин за свои права. </a:t>
            </a:r>
            <a:r>
              <a:rPr lang="ru-RU" dirty="0" smtClean="0">
                <a:solidFill>
                  <a:schemeClr val="tx1"/>
                </a:solidFill>
                <a:latin typeface="Arial"/>
              </a:rPr>
              <a:t>Впервые собрались работницы фабрик именно 8 марта. А </a:t>
            </a:r>
            <a:r>
              <a:rPr lang="ru-RU" dirty="0">
                <a:solidFill>
                  <a:schemeClr val="tx1"/>
                </a:solidFill>
                <a:latin typeface="Arial"/>
              </a:rPr>
              <a:t>произошло это в 1857 </a:t>
            </a:r>
            <a:r>
              <a:rPr lang="ru-RU" dirty="0" smtClean="0">
                <a:solidFill>
                  <a:schemeClr val="tx1"/>
                </a:solidFill>
                <a:latin typeface="Arial"/>
              </a:rPr>
              <a:t>году в Нью-Йорке, </a:t>
            </a:r>
            <a:r>
              <a:rPr lang="ru-RU" dirty="0">
                <a:solidFill>
                  <a:schemeClr val="tx1"/>
                </a:solidFill>
                <a:latin typeface="Arial"/>
              </a:rPr>
              <a:t>когда условия труда женщин были чрезвычайно тяжелыми: работали они по 16 часов, при этом тяжелейший труд оценивался очень </a:t>
            </a:r>
            <a:r>
              <a:rPr lang="ru-RU" dirty="0" smtClean="0">
                <a:solidFill>
                  <a:schemeClr val="tx1"/>
                </a:solidFill>
                <a:latin typeface="Arial"/>
              </a:rPr>
              <a:t>низко.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8" name="Picture 6" descr="http://rus.uk.itvnet.lv/article/novosti/233997_506x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6779" y="2612124"/>
            <a:ext cx="5777219" cy="42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Марат\Desktop\feminism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20993"/>
            <a:ext cx="3366779" cy="427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рат\Desktop\th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238" y="2636912"/>
            <a:ext cx="637998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История праздника 8 марта в </a:t>
            </a:r>
            <a:r>
              <a:rPr lang="ru-RU" b="1" dirty="0" smtClean="0"/>
              <a:t>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1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7408333" cy="44973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95 лет назад Клара Цеткин </a:t>
            </a:r>
            <a:r>
              <a:rPr lang="ru-RU" sz="2800" b="1" dirty="0">
                <a:solidFill>
                  <a:srgbClr val="002060"/>
                </a:solidFill>
              </a:rPr>
              <a:t>предложила праздновать 8-е марта как  женский день на международном уровне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Призыв Клары Цеткин привел к тому, что во многих странах женщины начали борьбу против нищенского существования</a:t>
            </a:r>
          </a:p>
        </p:txBody>
      </p:sp>
      <p:pic>
        <p:nvPicPr>
          <p:cNvPr id="5122" name="Picture 2" descr="C:\Users\Марат\Desktop\a15eb65b40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985743"/>
            <a:ext cx="2520280" cy="365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8640"/>
            <a:ext cx="7408333" cy="6408712"/>
          </a:xfrm>
        </p:spPr>
        <p:txBody>
          <a:bodyPr>
            <a:noAutofit/>
          </a:bodyPr>
          <a:lstStyle/>
          <a:p>
            <a:r>
              <a:rPr lang="ru-RU" sz="2800" dirty="0"/>
              <a:t>С </a:t>
            </a:r>
            <a:r>
              <a:rPr lang="ru-RU" sz="3200" b="1" dirty="0"/>
              <a:t>1911</a:t>
            </a:r>
            <a:r>
              <a:rPr lang="ru-RU" sz="2800" dirty="0"/>
              <a:t> года 8 марта празднуют </a:t>
            </a:r>
            <a:endParaRPr lang="ru-RU" sz="2800" dirty="0" smtClean="0"/>
          </a:p>
          <a:p>
            <a:endParaRPr lang="ru-RU" sz="4000" dirty="0" smtClean="0"/>
          </a:p>
          <a:p>
            <a:r>
              <a:rPr lang="ru-RU" sz="3600" b="1" u="sng" dirty="0" smtClean="0"/>
              <a:t>в </a:t>
            </a:r>
            <a:r>
              <a:rPr lang="ru-RU" sz="3600" b="1" u="sng" dirty="0"/>
              <a:t>Дании</a:t>
            </a:r>
            <a:r>
              <a:rPr lang="ru-RU" sz="2800" dirty="0"/>
              <a:t>, 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r>
              <a:rPr lang="ru-RU" sz="3200" b="1" dirty="0" smtClean="0"/>
              <a:t>             </a:t>
            </a:r>
            <a:r>
              <a:rPr lang="ru-RU" sz="3200" b="1" u="sng" dirty="0" smtClean="0"/>
              <a:t>Германии</a:t>
            </a:r>
            <a:r>
              <a:rPr lang="ru-RU" sz="3200" b="1" u="sng" dirty="0"/>
              <a:t>, </a:t>
            </a:r>
            <a:endParaRPr lang="ru-RU" sz="3200" b="1" u="sng" dirty="0" smtClean="0"/>
          </a:p>
          <a:p>
            <a:pPr marL="0" indent="0">
              <a:buNone/>
            </a:pPr>
            <a:endParaRPr lang="ru-RU" sz="3200" b="1" u="sng" dirty="0"/>
          </a:p>
          <a:p>
            <a:r>
              <a:rPr lang="ru-RU" sz="3200" b="1" dirty="0" smtClean="0"/>
              <a:t>                   </a:t>
            </a:r>
            <a:r>
              <a:rPr lang="ru-RU" sz="3200" b="1" u="sng" dirty="0" smtClean="0"/>
              <a:t>Швейцарии</a:t>
            </a:r>
            <a:r>
              <a:rPr lang="ru-RU" sz="3200" b="1" u="sng" dirty="0"/>
              <a:t>, </a:t>
            </a:r>
            <a:endParaRPr lang="ru-RU" sz="3200" b="1" u="sng" dirty="0" smtClean="0"/>
          </a:p>
          <a:p>
            <a:endParaRPr lang="ru-RU" sz="3200" b="1" u="sng" dirty="0" smtClean="0"/>
          </a:p>
          <a:p>
            <a:endParaRPr lang="ru-RU" sz="3200" b="1" u="sng" dirty="0"/>
          </a:p>
          <a:p>
            <a:r>
              <a:rPr lang="ru-RU" sz="3200" b="1" dirty="0" smtClean="0"/>
              <a:t>                                   </a:t>
            </a:r>
            <a:r>
              <a:rPr lang="ru-RU" sz="3200" b="1" u="sng" dirty="0" smtClean="0"/>
              <a:t>Австрии</a:t>
            </a:r>
            <a:r>
              <a:rPr lang="ru-RU" sz="3200" b="1" u="sng" dirty="0"/>
              <a:t>.</a:t>
            </a:r>
          </a:p>
        </p:txBody>
      </p:sp>
      <p:sp>
        <p:nvSpPr>
          <p:cNvPr id="4" name="AutoShape 2" descr="data:image/jpeg;base64,/9j/4AAQSkZJRgABAQAAAQABAAD/2wCEAAkGBhQQERUUDxQVFRUVGRwXFRgYFx0XGRkcHhoZHx4YHB8dHyYfHR0kHBsUHy8hIycpLCwsHB8xNTAqNSYrLCkBCQoKDQsNGQ4OGTUkHiQ1NTU1NTU1NTU1NjI1NTU1NSo1NTQ1NTY1NDQ0LTQ0NCwsNTU0NDEsNCw0NS8sLDQ0NP/AABEIAFAAUAMBIgACEQEDEQH/xAAcAAEBAAMAAwEAAAAAAAAAAAAHBgMEBQECCAD/xAA+EAABAgMDCAYHBgcAAAAAAAABAgMABBEHEjEFBiFRYXGRsRMiMkGh0SMzQlJigcEkcoKSsuEUFjRjg6LC/8QAGgEAAwEBAQEAAAAAAAAAAAAAAwQFBgIBAP/EAC0RAAEEAQEGBAYDAAAAAAAAAAEAAgMEEQUSITFRgbEzYXGhBhMiIzRBFMHw/9oADAMBAAIRAxEAPwBGz8z4OTA0Q10nSlQ7V2l27sNa3vCIibtvePqpdtOj2lKWa69F2N63Tsym93k3BMInTzPa8tBW00nTqs1ZkkjMk558yrtu2CeqK9EfwY7MYtsybSVTyloeaCChN68gkg9YClDp7x3wJCL6ypHWmDqSgcSfKBwSyOkAJTWrafUipvkbGARy9QlxzLrCRVbqEDDrG7zjkZVtHkJYG8+lZHst9cmuqmjxg9tTdow2NbhPBJ8xBjDcs5Y7ZCgUNLZZiEr3H0STnBbJMPkplE9Aj3u04cO/BPfhxiROVXlLDinXCsYKKzeFa4GtRiY5TQjcREyWRzjvK22n04IG4jaArrNq1N+WKUTNXmsNPrBuPfuPGFjIucbE4gLl3Eq1itFDYU4jvj5tXFRZQxfym2fdStWHw0+sMVp35DTvUjW9JrGN07BskDO7geiqLdOzKb3eTcEwhZt07Mpvd5NwTiPLPiFF0T8JnXuVkEI1laPRzB1qQOAUfqIORCXZePszx/uDwSPOOavihE144oO6d1yLVXdDCfvn9Ag9EXdqqvSMj4VfqEQggs/iFI6UMVGde5Ww1G2mPTJ0g48brSFLOpIJ5R1ZvNyZYTedYcSnWUmg3nAQm5pO/C0kEsbSGucM8srluRf2Iy9Zp9enqtAbOsoY/liAdhNsLxm/8X/cGqj7gU3X3FtN/Tuq3PrN5qbDPThRuX6UVTG7XkI4UlmZJopRhJ+8SrmaR2bQc5W5IMl1K1X7926B3XcakaxEI7aokerYJ2qXTwA+sUXvha76uKxdavqM0QEOdn1wO6uP5WlFJoZZn5IAPEaY/SeRGpRKky6SlK1XiKkgGgGiu6Idm1twdqXbI2KUPOKzN/OpE+2tSEKQUEBQJBxrShGOB7hHzJInu+nivbVLUK8RM2dj978jupbPvNt2bW2pq7RKSDU0766o5OSbP0hQMyu98KKgcTp4CLyfWB2iBXCpA5xPT+czDFbzgUfdSbx8h8zHro487TkKG5bMYgh9hvVbkCTQ0kJaSlCdQFOOuKpkaIBZ20OYc0MHoU/DpUd6vKkeJDPmdaNUzDh2LN8cFQF1uNpwAqUXw7bnbtucAfPPuUg54WbMv1XL0Zc7wB6NW8DsnaOEelkeQXpRc0l9NK9HdINQaX8IxZFtRafFybAaX7wqWz9U+I2xW5uuAuLKSCFJBFDUHTiKY4wSNsT3fMYlbkt+vEalnh+s+XIqLt07Mpvd5NwTCFm3Tsym93k3BMISs+IVqNE/CZ17lZBCBZUv+oTsQfFQg/TFxZW56d4a2q8Fp844rnEoTOst2qEnTuFmtUa9E0rUtQ4p/aDSFe01qspXU4k8QRBRB7A+4o+juzUHkT/vdZ2jG2gxpNRuNmEXrV1juXlcWVj+UVIyh0ZV1XG1ihJpUUVoGFdB8YjlR2MwZvospSyta7h0V7QKeZEd1zh4Surx/MqvHkVb26dmU3u8m4JhH0Fn5mOcphoB0N9EVexereu7RSl3xjiylicsn1jzq9GAup06NOB2w7NA98hIWa03Vatao1kh3jO7HmUNiLGy9X2xW1pXNJi+Fjklre/OPKM+RrMmZN8usOLNUlISqhArTvArHMdaRjw4o93W6lis+JuckclOWiorJObCk/7CB8w7Z8ZuPuyjqWm750EBJGmigTT5QZZOsyn31UDBQK0KnCEgbdfAGCWGkv3BJaPPHHWdtuA3/wBBTbUbjcMmbdjkswL00f4hersoG4DSfnwi4l8mNNputtoSnUEgDlA/4bncThOn4ihgOI2l3svmVUZcjOFM0wpJoQ62QfxiHPL9m0pNAlKAyvuU2KD5pwMEuXsyZuQfR1bwK0hpxOlKlV6oNcDXuPjATXfEc8QqLNYrX4y1p2XY4F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wgHBgkIBwgWCgkLDRYZFRYUDRsQEBAWIB0iIhwdHykkKCggJB0xJx8ZLzktNCksLj8uIx8zODMsNzItLisBCgoKDQwNGhAQGjcgHxwwNzc3Ky03NywsKys3ODQsKyssKysrLDQrLDcsLCwsKyw0NywsLCwsNywrKysrKzcrLP/AABEIAMMBAgMBEQACEQEDEQH/xAAaAAEAAwEBAQAAAAAAAAAAAAAAAQQHCAYD/8QAMhABAAACBQ0BAQABBAMAAAAAAAIDAQQFc5MHEhUXNFFUVXGhsbLRMhEGNUFDkRMhMf/EABsBAQACAwEBAAAAAAAAAAAAAAABAwIEBgcF/8QAJhEBAAECBQUBAQEBAQAAAAAAAAEDERMxMlJxFkFhkaEGAgQSUf/aAAwDAQACEQMRAD8A8a1XpAAAAAAAAADWMiWxWtfS/WlbS7uY/Qa6fEtLWueAV7Q2Cs3UfilE5M6WuOXMcH4h6NWMnospSAAAAAAAAAAAAAAAAAAAAAAAAAAANYyJbFa19L9aVtLu5j9Brp8S0ta54BXtDYKzdR+KUTkzpa45cxwfiHo1YyeiylIAAAAAAAAAAAAAAAAAAAAAAAAAAA1jIlsVrX0v1pW0u7mP0GunxLS1rngFe0NgrN1H4pROTOlrjlzHB+IejVjJ6LKUgAAAAAAAAAAAAAAAAAAAAAAAAAADWMiWxWtfS/WlbS7uY/Qa6fEtLWueAV7Q2Cs3UfilE5M6WuOXMcH4h6NWMnospSAAAAAAAAAAAAAAAAAAAAAAAAAAANYyJbFa19L9aVtLu5j9Brp8S0ta54BXtDYKzdR+KUTkzpa45cxwfiHo1YyeiylIAAAAAAAAAAAAAAAAAAAAAAAAAAA1jIlsVrX0v1pW0u7mP0GunxLS1rngFe0NgrN1H4pROTOlrjlzHB+IejVjJ6LKUgAAAAAAAAAAAAAAAAAAAAAAAAAADWMiWxWtfS/WlbS7uY/Qa6fEtLWueAV7Q2Cs3UfilE5M6WuOXMcH4h6NWMnospSAAAAAAAAAAAAAAAAAAAAAAAAAAANYyJbFa19L9aVtLu5j9Brp8S0ta54BXtDYKzdR+KUTkzpa45cxwfiHo1YyeiylIAAAAAAAAAAAAAAAAAAAAAAAAAAA1jIlsVrX0v1pW0u7mP0GunxLS1rngFe0NgrN1H4pROTOlrjlzHB+IejVjJ6LKUgAAAAAAAAAAAAAAAAAAAAAAAAAADWMiWxWtfS/WlbS7uY/Qa6fEtLWueAV7Q2Cs3UfilE5M6WuOXMcH4h6NWMnospSAAAAAAAAAAAAAAAAANa1R1Lm0zDhW4Xly/UFTZH01R1Lm0zDhMLydQVNkfTVHUubTMOEwvJ1BU2R9NUdS5tMw4TC8nUFTZH01R1Lm0zDhMLydQVNkfTVHUubTMOEwvJ1BU2R9NUdS5tMw4TC8nUFTZH01R1Lm0zDhMLydQVNkfTVHUubTMOEwvJ1BU2R9NUdS5tMw4TC8nUFTZH16f8Aw7/FJP8Ai0mtS5FairFFYihppzoaIf5/KP5/sy/n+f8Al87/AHf7/wCv9k/zP9Raz0TNoAPnPl/+aRMlU0/yiOGmjp/aBP8AM/8AMxP/AIzmjJFUqKKKNLTMOFTFK3d9/qCpsj6nVHUubTMOFOF5OoKmyPpqjqXNpmHCYXk6gqbI+mqOpc2mYcJheTqCpsj6ao6lzaZhwmF5OoKmyPpqjqXNpmHCYXk6gqbI+mqOpc2mYcJheTqCpsj6ao6lzaZhwmF5OoKmyPpqjqXNpmHCYXk6gqbI+mqOpc2mYcJheTqCpsj6ao6lzaZhwmF5OoKmyPpqjqXNpmHCYXk6gqbI+mqOpc2mYcJheTqCpsj6ao6lzaZhwmF5OoKmyPpqjqXNpmHCYXk6gqbI+mqOpc2mYcJheTqCpsj6ao6lzaZhwmF5OoKmyPpqjqXNpmHCYXk6gqbI+mqOpc2mYcJheTqCpsj60la58AAAAAAAAAAAAAAAAAAAAAAAAAAAAAAAAAAAAAAAAAAAAAAAAAAAAAAAAAAAAAAAABU0nZ/HS8aH6i8LcGrtn0aTs/jpeND9LwYNXbPo0nZ/HS8aH6Xgwau2fRpOz+Ol40P0vBg1ds+jSdn8dLxofpeDBq7Z9Gk7P46XjQ/S8GDV2z6NJ2fx0vGh+l4MGrtn0aTs/jpeND9LwYNXbPo0nZ/HS8aH6Xgwau2fRpOz+Ol40P0vBg1ds+n2kVmRWaKaavPhm0Q//c2OiL+f9Juw/r+P6/nVFn1GICKaaKKKaaaf5RQCrpSz+Ol40P1F4W4NXbPo0nZ/HS8aH6Xgwau2fRpOz+Ol40P0vBg1ds+jSdn8dLxofpeDBq7Z9Gk7P46XjQ/S8GDV2z6NJ2fx0vGh+l4MGrtn0aTs/jpeND9LwYNXbPo0nZ/HS8aH6Xgwau2fRpOz+Ol40P0vBg1ds+jSdn8dLxofpeDBq7Z9Gk7P46XjQ/S8GDV2z6NJ2fx0vGh+l4MGrtn0aTs/jpeND9LwYNXbPo0nZ/HS8aH6Xgwau2fRpOz+Ol40P0vBg1ds+jSdn8dLxofpeDBq7Z9Gk7P46XjQ/S8GDV2z6NJ2fx0vGh+l4MGrtn0aTs/jpeND9LwYNXbPpzNmw7uzVs9DuZsO7sWLmbDu7Fi5mw7uxYuZsO7sWLmbDu7Fi5mw7uxYuZsO7sWLmbDu7Fi5mw7uxYu1jIlRRRUrW/lH/NL9aVtLu5j9Brp8S0xc54BXtD/T6zdR+KUTkzpa45cxQQ0ZtH/r/bc1IiLPRplObDu7Jsi5mw7uxYuZsO7sWLmbDu7Fi5mw7uxYuZsO7sWLmbDu7Fi5mw7uxYuZsO7sWLmbDu7Fi5mw7uxYuZsO7sWLmbDu7Fi5mw7uxYuZsO7sWLmbDu7Fi5mw7uxYuZsO7sWLpSAAAAAAAAANYyJbFa19L9aVtLu5j9Brp8S0ta54BXtDYKzdR+KUTkzpa45cxwfiHo1YyeiylIAAAAAAAAAAAAAAAAAAAAAAAAAAA1jIlsVrX0v1pW0u7mP0GunxLS1rngFe0NgrN1H4pROTOlrjlzHB+IejVjJ6LKUgAAAAAAAAAAAAAAAAAAAAAAAAAADWMiWxWtfS/WlbS7uY/Qa6fEtLWueAV7Q2Cs3UfilE5M6WuOXMcH4h6NWMnospSAAAAAAAAAAAAAAAAAAAAAAAAAAANYyJbFa19L9aVtLu5j9Brp8S0ta54BXtDYKzdR+KUTkzpa45cxwfiHo1YyeiylIAAAAAAAAAAAAAAAAAAAAAAAAAAA1jIlsVrX0v1pW0u7mP0GunxLS1rngFe0NgrN1H4pROTOlrjlzHB+IejVjJ6LKUgAAAAAAAAAAAAAAAAAAAAAAAAAADWMiWxWtfS/WlbS7uY/Qa6fEtLWueAV7Q2Cs3UfilE5M6WuOXMcH4h6NWMnospSAAAAAAAAAAAAAAAAAAAAAAAAAAANYyJbFa19L9aVtLu5j9Brp8S0ta54BXtDYKzdR+KUTkzpa45cxwfiHo1YyeiylIAAAAAAAAAAAAAAAAAAAAAAAAAAA1jIlsVrX0v1pW0u7mP0GunxLS1rngFe0NgrN1H4pROTOlrjlzHB+IejVjJ6LKUgAAAAAAAAAAAAAAAAAAAAAAAAAADWMiWxWtfS/WlbS7uY/Qa6fEtLWueAV7Q2Cs3UfilE5M6WuOXMcH4h6NWMnospSAAAAAAAAAAAAAAAAAAAAAAAAAAANYyJbFa19L9aVtLu5j9Brp8S0ta54BXtDYKzdR+KUTkzpa45cxwfiHo1YyeiylI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1847993" cy="139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http://future-day.narod.ru/flag/german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1785668" cy="14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9" descr="data:image/jpeg;base64,/9j/4AAQSkZJRgABAQAAAQABAAD/2wCEAAkGBw0NDQwNDAwMDA0MBxYHDQwHDQ8IDA0MFBEZFiARFB8YISkgGBoxJxQfLTEhMSoyLi4yIx8zODMsNygtLisBCgoKDA0MFw8MFiscFB0rNzc4LDc3Li03LCsuKysvKywsKzA3NDQ3LDc0Miw4NywyNysrLC0rKywsLCwwNy0sLP/AABEIAMgAyAMBEQACEQEDEQH/xAAcAAACAwEBAQEAAAAAAAAAAAABAgADBwYEBQj/xABDEAACAQECBg4IBAYDAQAAAAAAAQIDBAcFBhExc9EUFjJRUlNUcXSTlLGz0hIXISVkkZKyEyJhojQ1Q0RVdSRBRSP/xAAaAQEAAwEBAQAAAAAAAAAAAAAAAQIFBAYD/8QALxEBAAECAQwCAgMBAQEBAAAAAAECAwQFFBUzNFFScXKhwdERsTKRITFTExYSBv/aAAwDAQACEQMRAD8A3ECAQCAQCAQCAQCAQCAQCAQCAQCAQCAQCAQCAQCAcrjnjcsF/gPY7r/jylD8lRUfQ9FL9Hl3R8rt2LcfNTrweDrxVc0UTETEfP8ALl3eyuQT7RHynwz23uloaCxHHT39B62VyCfaI+UZ7b3SaCxHHT39J62lyCfaI+UZ7b3SaCxHHT39B62lyCfaI+UZ7b3SjQd/jp7+k9ba5BPtEfKM9t7pNB3+Knv6D1trkE+0R8pOeW90mg7/AB09/Setv4CfaI+UZ5b3SaDv8dPf0nrb+An2iPlGeW90mg7/AB09/Q+tv4CfaI+UjPbe6TQd/ip7+k9bS5BPtEfKM9t7pNB4jjp7+h9bK5BPtEfKM9t7pToLEcdPf0ZXrrkM+vj5SM+t7pToHEcdPf0ZXqrkM+vj5Rn1vdK3/n8Tx09/SO9Vcin18fKM+t7pP/P4jjp7+gd665DPr4+UZ9b3SjQGI46e/ovrYXIZ9fHyk59b3SroHEcdPf0nrY+An2iPlGe290mgsRx09/Setf4CfaI+UZ7b3SaCxHHT39GV63wM+vj5SM+t7pNBYjjp7+jK9T4GfXx8oz63ulOgcRx09/SO9Rcin18fKM+t7p7E5BxHHT39OhxRxwWEvxv/AIOh+DKMfzVFW9L0sv6LJmOi1di5HzDNxeErw1cUVzEzMfP8Osi8p9XKjAye99/weln3ROPG6uObbyDtFfT5hm5lvUgSgAgCUIAAhACEiAUQsZIhaIOkQvEHKrlbJVmSsspMgSogQZIJPFELRBn7At/SuUi0Q+Uy7m62bUrR+tWPczSwf4TzeWy3r6enzLYKW5XMdjGMwMmvfz2TSz7onHjdXHNt5C2ivp8wzgzHqAABKACECAAgBCRRCTpELwZIhaIWIq+kFbJVmSllJkCVZlAqZIJPFELRB8xC39K5SLRD5zKmUiz5TLu7rN3aNLHuZpYP8J5vM5a19PT5lsdHcrmOtjmYGTXv57JpZ90Tjxurjm28hbRX0+YZuZj1ABAEoQABCAEJFEJMiFoMkR8rxCxIiZXiEbIJkrZZSZKWUmUCopBJ0iEwsRC6uUi0Q+dUqpMs+cyrbLPnMu8uq3Vo0se5mhg/wnm83lnX09PmWy0dyuY62QZgZLfBnseln3ROPG6uObbyFtFXT5hm5mPTgShAAEIAQkQCkQtDVbvMA2K04OpVbRZaNWo7RUi51YelJpVGkaeGtW6rUTMfy8zlXF4i1i5pt1zEfEfTrKeKODP8fZurR9/+FrhhnaQxn+snlipgtf8An2Xq0R/wtcMJ0jjP9Z/aieK2C/8AH2bq0T/wtcMI0jjP9ZcteDgSxWfB1WrZ7LRo1FaKcVOjD0ZJOokz4Ym1bptTNMfy0cl4vEXMVFNyuZj4n6ZcZj0wpBB0iFoOkFoLKQhWZVSkXfKZVNkqTJWyVXfXU7q0aWPczRwn4Tzecyzr6enzLZaO5XMdTIMwMlvgz2PS1O6Jx43VxzbWQ9oq6fMM2M16dAAEIAQIEmRC0GSIWiG1XWRy4Jo9Kq+KzXwmph4/LW21co+nZ5kdLKUVJgeecgOQvLfuut0mn4iOfFaqWpkfbKeU/TIkjJeuMkQk8UQvCSYhEyqlIvD5TKqTJfOZI2SqUlDQLqd1aNNHuNDCfhPN53LOvp6fMtlo7lcx1MgzAyW+HPY9LU7onHjdXHNtZD19XT5hmxmvTgEIAQIEiiEnSIXiDJELRDbbq1kwRRfxVXxWbGE1MPHZb26rlH1DqakzpZLzTkBRJgcreR/K63SafiI58VqpamR9sp5T9MlSMh68yRC0GbyBM/wqlItD5TKqTLPnMq2yVJK2SgANBup3Vo00e40MJ+E83ncs6+np8y2WjuVzHUyDMDJL4c9j0tTuiceN1cc21kPaKunzDNjNemQAgQJFIhJkiFog6RC8QdIheIbPdhL3RR6VV8VmzhNTDxmXNuq5R9Q6WpI6WQ885AIBzN46911ek0/ERzYvVS1Mj7ZTyn6ZKkZL2EGzELK5yJh85lTJl3ymVbZKsyVslUoEITDQrqc9fTR+00MH+E83ncta+np8y2WjuVzHWxzMDJL4c9j0tTuicmM1cc2zkTX1dPmGbGY9OgBCRSISZIhaIOkQvEHSIXiBYJlsF2cvdNHpVXxWbOE1MPF5a22rlH06ScjpZKtsApAc3eRH3VW6TS8RHNi9TLUyNttPKfpkiMh7Ik5ExCkyplItD5TKtsspJGyVSsCEJFBaGhXVZ6+nj9poYP8ACebzmWtfT0+ZbJR3K5jrYxmBkl8Oex6Wp3ROTGauObZyJr6unzDNzMenQJHIQlqWLmJGDrRYrLXq0qrqVbIqs3GvUgnJ/on7DTtYe3VREzDzOLypirWIroomPiJ3Q+vC7rBXE1u0VdZ9M1tbnw01jeKP1C+F22CeJrdpq6yM0s7k6bxvFH6gZXdYIX9Gt2mtrGaWdydOY7ij9Qond7gnia3aKusZpZ3I03jeKP1D6+C8HUbFRjZ7PFxpRm5pTk6jyyeV+1n3ooiiPin+mfiMRcv3JuXZ+apehss+KJAWwiBVhPBNG2UZULRGUqUpKbUJOm8sXlXtRWuimun4q/p9sPfuWLkXLU/FUOeq4hYKWajV7RV1nwzSzud+mcbxR+oeKriPgziqvX1NZOa2tyumMZxR+oeWeJODeKq9fU1jNrW5GlsXxR+oUyxKwdxVTr6msnNrW5GlcXxR+ofPw5inYaNltFanTqKdOzOpFyqzklJfo2UuWLcUTMQ++Gyjibl6miqY+JndDPDPehFELQdIhaGg3V56+nX2mjg9XPN5vLevp6fMtjo7lcx1sYzAyS+HPY9LU7onHjdXHNtZD19XT5hm5mvTikQkyRC0Q3nEyHuywdAibdjVU8nh8obXc5uhpwPq4zylkA885geecgKWwIgHjEC+EQJVnkA8FaqB4qkwPPOQFTYHzMZ/4C2dCkfO7q5dWC2m3zZAjIewg6RC8GSIWhoN1uevp19po4LVzzeay5r6enzLYqO5XMdjFMwMlvhz2PS1O6Jx43VxzbWQ9oq6fMM3SMx6gyRC0QZIiV4h+gMSYe68H/6+JuWNVTyeEyhtlzm+3OWQ+rjeecwPPOQFLYAAsjEC6EQGnLIgPDXqgeKrMDzTkBS2AAPnYzL/AIFs6FI+d7Vy6sFtNvmyFIx3soMkQtEHRC8O/utz19OvtNLBauebzGXNop6fMtio7lcx2MUzAyW+DPY9LPuiceN1cc23kLaKunzDOUjLepiDpELxB0iJXiG+4nSyYLwf/ro9xuWNVTyeCyjtl3m+lOZ9nE885gVNgKA8YgXQgBZKXooDxVqoHhq1APLOQFTYCgGKA8OM0fd9t6FI+d7V1OrA7Vb5sfSMd7SDJFVoMwl3t1mevp19pp4PVzzeYy5r6enzLY6O5XMdbFMwMmveXtsmln3ROPG6uObcyDtFfT5hnaRlPVxB0iF4gWCZaji9j1g2z2GyUKtWqqlGyKjNRoVJpSX6pe01rWJtU24iZ/l5PGZKxdzEV3KIj4md8PZK8LBb/rVez1dR9M6tb3LobGcMfuFbx/wXx1XqKuoZ1a3mh8Zwx+4Db7gvjqvUVNQzq1vND4zhj9waOPuC+Oq9RV1EZ3a3mh8Zwx+4dFgbCFG20Y17PJypym4Jzi6byxeR+xn3oriuPmn+nDfsXLFybd2Pip9CT9FFnxeOvVA8NWoB8vC2E6VlpSrV5ONOMlBuEXUeVvIvYitVUUx8z/T62bNd6v8A+Lf9vgyx3wdxtXqKmo+WcW97s0Vit0fuCbdsHcbV6ipqGcW95orFbo/cCsdcHcbV6ipqGcW95orF8MfuFkcdsG8bV6ipqGc2t6dE4vhj9w8uG8bsH17HaaNOpUdSrZnSgpUakE5P9WvYfO5iLc0TES6MLkzE279FdUR8RO+GdpGa9LByFisDv7q89fTx+008Hq55vL5b19PT5lsdHcrmOtjGYGUXuL22TTT7kcWO1cc27kDaK+nzDPEjKetiBbBMlbJUmQJUmSllRQQZIJMkQtENiu1lkwTR6TV8RmthNTDyGWdtq5R9PvVqx0sp4atQDyzmBy94Evd1XpFPxEfDEauWjkrao5T9MtMx6dAkUQmDJELQdIheIMkQtCMAEod9dXnr6eP2mlg/wnm8xlvX09PmWyUdyuY62MZgZVe1/a6afcjix+rjm3v/AM/tNfT5hneUynrJkrZL5zJSVZkCyopBBkiEmSIWiBbyBLVrvKmTBdLpNTxGa+E1UPHZY2yrlH0+3VqHSy3lnMCmUgOax/fu6r0in4iPhiNXLRyVtUcp+mYGY9OKRCxkiFoMkQtB0iF4FgKwgGSh391Wevp4/aaWD1c83mct6+np8y2SjuVzHWxjMDKb2/7XTT7kcWO1cc27kDaK+nzDOWzLepmQLKzIEqikAyRAdIhaIRvIEzKqUi0Q+cy1C7+fuyl0ip4jNbC6qHkcr7XVyj6fcnM6GYplIBGwOdx+/l1XpFPxEfDEauWjkra45T9MxSMt6kyQWMkQtBkiq0QYLFYQBKoBDQLqs9fTx+00sH+E83msta+np8y2SjuVzHWxjMDKL3M9k0s+6JxY7VxzbmQdor6fMM5M16eZAlApAMkQn4OkQtEJKQJlVKRaIfKZVSkWUmWm4gy920ukVPEZq4bVQ8plXa55R9PvSkfdmkbAiQHwMf17tq9Ip+Ij4YnVy0slbXTyn6ZgkZb1UQZIhaDJELRBiEgwASgrCqEjQLqs9fTx+00cH+E83mcta+np8y2SjuVzHWxzMDJ73c9k0s+6Jx43VxzbeQtoq6fMM5M16cyQDJEJ+DJELfASkETKqUi0Q+cyqlIs+cyrbLKzLQMTMMWWjYadOtaaVOarTk4VJejJJzbNCxcoi3ETLzuUcNeuYmaqKJmPiPp9p4w2DllD6z7f9bfE4MyxP+cosYbByyh9Y/62+JOZYn/OTxxhwfyyz/WP+1viMyxP+cvjY64XslewVKdG00atR14SUKUvSk0pps+OIuUTbmIl35Nwt+3iYqromI+J+meJGa9LEGSIWiDIhINgAIBkoAlABDQLqc9fTR+00cH+E83msta+np8y2WjuVzHWxzMDJ73c9k0s+6Jx438I5trIevq6fMM7SM16gyRCYg6RCxZSJiETKqUi0Q+UyqlIspMq2yVSthUoEISKQSZIhYyQWiDJELRBiEg2AAgCUAEISAENAupz19NH7TRwf4Tzeay1r6enzLZaO5XMdbHMwMovcz2TSz7onHjfwjm2sh7RV0+YZ4kZj1UQchYkpExCkyqlIt8PnMqpSLPnMkbJVK2EFAhCTJBPwKRC3wZIhaIMkQt8GCwNhABAEoAIQkAIQDQLqc9fTR7jRwf4Tzeay1r6enzLZaO5XMdbHMwMpvaXtsmln3ROLHauOfiW3kLaKunzDPsxmPVklImIUmVMpFvh8plXKRZSZI2SqVsABCZCEikFvgyRC3wZIhaIMkQt8CEgwgCUAEAEISAEIBANAup3Vo00ftNHB/hPN5rLWvp6fMtlo7lcx1sczA4jHjF5238J+nKH4UpS/JFS9LKlqPlesxdp+KnXg8ZXha5roiJmY+P5cTPEyfDqfJHPmNvfLQnLuI4Ke/sjxJnw6nyROZUb5V03f4ae/sjxHnxlT6UTmdG+Uaav8NPf2G0WfGVPpiTmlG+UaZv8NPf2G0SfGVPpiM0o3yaYv8NPf2m0OXGVPpiM0o3yjTF/hp7+02hy4yp8ojNKN8p0zf4ae/tNocuMq/KIzSjfJpm/w09/Y7RZcOr8o6iMzo3ynTV/hp7+zLEaXDq/KOoZnRvlOm7/AA09/Y7R3wqv7dQzO3vlOnL/AAU9/abSJcKr+3URmVvfJpzEcFPf2m0eXDq/t1DMre+TTmI4ae/sNo0uHV/bqJzO3vk05f4ae/tNo0uHV+UdQzO3vlGm7/DT39htFlw6vyjqGZ0b5NN3+Gnv7TaLLh1flHUMzo3yabv8NPf2m0WXDq/KOoZnRvlGmr/DT39htFlw6nyjqGZ0b5NNX+Gnv7TaLLh1PlHUMzo3yaav8NPf2O0SXDqfKIzOjfJpq/w09/brcSMWnYnU/PKaqTU/zxUWmlk/6Pvbtxbj4hw4rFV4muKq4iJiPj+Gi01kS5j6OUwFc6SlnAq2FDeAmwobwE2FDeAmwobwE2FDeAmwobwE2FDeAmwobwE2FDeAmwobwE2FDeAmwobwE2FDeAmwobwE2FDeAmwobwE2FDeAmwobwE2FDeAmwobwE2FDeAshQjHMgLQ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data:image/jpeg;base64,/9j/4AAQSkZJRgABAQAAAQABAAD/2wCEAAkGBw0NDQwNDAwMDA0MBxYHDQwHDQ8IDA0MFBEZFiARFB8YISkgGBoxJxQfLTEhMSoyLi4yIx8zODMsNygtLisBCgoKDA0MFw8MFiscFB0rNzc4LDc3Li03LCsuKysvKywsKzA3NDQ3LDc0Miw4NywyNysrLC0rKywsLCwwNy0sLP/AABEIAMgAyAMBEQACEQEDEQH/xAAcAAACAwEBAQEAAAAAAAAAAAABAgADBwYEBQj/xABDEAACAQECBg4IBAYDAQAAAAAAAQIDBAcFBhExc9EUFjJRUlNUcXSTlLGz0hIXISVkkZKyEyJhojQ1Q0RVdSRBRSP/xAAaAQEAAwEBAQAAAAAAAAAAAAAAAQIFBAYD/8QALxEBAAECAQwCAgMBAQEBAAAAAAECAwQFFBUzNFFScXKhwdERsTKRITFTExYSBv/aAAwDAQACEQMRAD8A3ECAQCAQCAQCAQCAQCAQCAQCAQCAQCAQCAQCAQCAcrjnjcsF/gPY7r/jylD8lRUfQ9FL9Hl3R8rt2LcfNTrweDrxVc0UTETEfP8ALl3eyuQT7RHynwz23uloaCxHHT39B62VyCfaI+UZ7b3SaCxHHT39J62lyCfaI+UZ7b3SaCxHHT39B62lyCfaI+UZ7b3SjQd/jp7+k9ba5BPtEfKM9t7pNB3+Knv6D1trkE+0R8pOeW90mg7/AB09/Setv4CfaI+UZ5b3SaDv8dPf0nrb+An2iPlGeW90mg7/AB09/Q+tv4CfaI+UjPbe6TQd/ip7+k9bS5BPtEfKM9t7pNB4jjp7+h9bK5BPtEfKM9t7pToLEcdPf0ZXrrkM+vj5SM+t7pToHEcdPf0ZXqrkM+vj5Rn1vdK3/n8Tx09/SO9Vcin18fKM+t7pP/P4jjp7+gd665DPr4+UZ9b3SjQGI46e/ovrYXIZ9fHyk59b3SroHEcdPf0nrY+An2iPlGe290mgsRx09/Setf4CfaI+UZ7b3SaCxHHT39GV63wM+vj5SM+t7pNBYjjp7+jK9T4GfXx8oz63ulOgcRx09/SO9Rcin18fKM+t7p7E5BxHHT39OhxRxwWEvxv/AIOh+DKMfzVFW9L0sv6LJmOi1di5HzDNxeErw1cUVzEzMfP8Osi8p9XKjAye99/weln3ROPG6uObbyDtFfT5hm5lvUgSgAgCUIAAhACEiAUQsZIhaIOkQvEHKrlbJVmSsspMgSogQZIJPFELRBn7At/SuUi0Q+Uy7m62bUrR+tWPczSwf4TzeWy3r6enzLYKW5XMdjGMwMmvfz2TSz7onHjdXHNt5C2ivp8wzgzHqAABKACECAAgBCRRCTpELwZIhaIWIq+kFbJVmSllJkCVZlAqZIJPFELRB8xC39K5SLRD5zKmUiz5TLu7rN3aNLHuZpYP8J5vM5a19PT5lsdHcrmOtjmYGTXv57JpZ90Tjxurjm28hbRX0+YZuZj1ABAEoQABCAEJFEJMiFoMkR8rxCxIiZXiEbIJkrZZSZKWUmUCopBJ0iEwsRC6uUi0Q+dUqpMs+cyrbLPnMu8uq3Vo0se5mhg/wnm83lnX09PmWy0dyuY62QZgZLfBnseln3ROPG6uObbyFtFXT5hm5mPTgShAAEIAQkQCkQtDVbvMA2K04OpVbRZaNWo7RUi51YelJpVGkaeGtW6rUTMfy8zlXF4i1i5pt1zEfEfTrKeKODP8fZurR9/+FrhhnaQxn+snlipgtf8An2Xq0R/wtcMJ0jjP9Z/aieK2C/8AH2bq0T/wtcMI0jjP9ZcteDgSxWfB1WrZ7LRo1FaKcVOjD0ZJOokz4Ym1bptTNMfy0cl4vEXMVFNyuZj4n6ZcZj0wpBB0iFoOkFoLKQhWZVSkXfKZVNkqTJWyVXfXU7q0aWPczRwn4Tzecyzr6enzLZaO5XMdTIMwMlvgz2PS1O6Jx43VxzbWQ9oq6fMM2M16dAAEIAQIEmRC0GSIWiG1XWRy4Jo9Kq+KzXwmph4/LW21co+nZ5kdLKUVJgeecgOQvLfuut0mn4iOfFaqWpkfbKeU/TIkjJeuMkQk8UQvCSYhEyqlIvD5TKqTJfOZI2SqUlDQLqd1aNNHuNDCfhPN53LOvp6fMtlo7lcx1MgzAyW+HPY9LU7onHjdXHNtZD19XT5hmxmvTgEIAQIEiiEnSIXiDJELRDbbq1kwRRfxVXxWbGE1MPHZb26rlH1DqakzpZLzTkBRJgcreR/K63SafiI58VqpamR9sp5T9MlSMh68yRC0GbyBM/wqlItD5TKqTLPnMq2yVJK2SgANBup3Vo00e40MJ+E83ncs6+np8y2WjuVzHUyDMDJL4c9j0tTuiceN1cc21kPaKunzDNjNemQAgQJFIhJkiFog6RC8QdIheIbPdhL3RR6VV8VmzhNTDxmXNuq5R9Q6WpI6WQ885AIBzN46911ek0/ERzYvVS1Mj7ZTyn6ZKkZL2EGzELK5yJh85lTJl3ymVbZKsyVslUoEITDQrqc9fTR+00MH+E83ncta+np8y2WjuVzHWxzMDJL4c9j0tTuicmM1cc2zkTX1dPmGbGY9OgBCRSISZIhaIOkQvEHSIXiBYJlsF2cvdNHpVXxWbOE1MPF5a22rlH06ScjpZKtsApAc3eRH3VW6TS8RHNi9TLUyNttPKfpkiMh7Ik5ExCkyplItD5TKtsspJGyVSsCEJFBaGhXVZ6+nj9poYP8ACebzmWtfT0+ZbJR3K5jrYxmBkl8Oex6Wp3ROTGauObZyJr6unzDNzMenQJHIQlqWLmJGDrRYrLXq0qrqVbIqs3GvUgnJ/on7DTtYe3VREzDzOLypirWIroomPiJ3Q+vC7rBXE1u0VdZ9M1tbnw01jeKP1C+F22CeJrdpq6yM0s7k6bxvFH6gZXdYIX9Gt2mtrGaWdydOY7ij9Qond7gnia3aKusZpZ3I03jeKP1D6+C8HUbFRjZ7PFxpRm5pTk6jyyeV+1n3ooiiPin+mfiMRcv3JuXZ+apehss+KJAWwiBVhPBNG2UZULRGUqUpKbUJOm8sXlXtRWuimun4q/p9sPfuWLkXLU/FUOeq4hYKWajV7RV1nwzSzud+mcbxR+oeKriPgziqvX1NZOa2tyumMZxR+oeWeJODeKq9fU1jNrW5GlsXxR+oUyxKwdxVTr6msnNrW5GlcXxR+ofPw5inYaNltFanTqKdOzOpFyqzklJfo2UuWLcUTMQ++Gyjibl6miqY+JndDPDPehFELQdIhaGg3V56+nX2mjg9XPN5vLevp6fMtjo7lcx1sYzAyS+HPY9LU7onHjdXHNtZD19XT5hm5mvTikQkyRC0Q3nEyHuywdAibdjVU8nh8obXc5uhpwPq4zylkA885geecgKWwIgHjEC+EQJVnkA8FaqB4qkwPPOQFTYHzMZ/4C2dCkfO7q5dWC2m3zZAjIewg6RC8GSIWhoN1uevp19po4LVzzeay5r6enzLYqO5XMdjFMwMlvhz2PS1O6Jx43VxzbWQ9oq6fMM3SMx6gyRC0QZIiV4h+gMSYe68H/6+JuWNVTyeEyhtlzm+3OWQ+rjeecwPPOQFLYAAsjEC6EQGnLIgPDXqgeKrMDzTkBS2AAPnYzL/AIFs6FI+d7Vy6sFtNvmyFIx3soMkQtEHRC8O/utz19OvtNLBauebzGXNop6fMtio7lcx2MUzAyW+DPY9LPuiceN1cc23kLaKunzDOUjLepiDpELxB0iJXiG+4nSyYLwf/ro9xuWNVTyeCyjtl3m+lOZ9nE885gVNgKA8YgXQgBZKXooDxVqoHhq1APLOQFTYCgGKA8OM0fd9t6FI+d7V1OrA7Vb5sfSMd7SDJFVoMwl3t1mevp19pp4PVzzeYy5r6enzLY6O5XMdbFMwMmveXtsmln3ROPG6uObcyDtFfT5hnaRlPVxB0iF4gWCZaji9j1g2z2GyUKtWqqlGyKjNRoVJpSX6pe01rWJtU24iZ/l5PGZKxdzEV3KIj4md8PZK8LBb/rVez1dR9M6tb3LobGcMfuFbx/wXx1XqKuoZ1a3mh8Zwx+4Db7gvjqvUVNQzq1vND4zhj9waOPuC+Oq9RV1EZ3a3mh8Zwx+4dFgbCFG20Y17PJypym4Jzi6byxeR+xn3oriuPmn+nDfsXLFybd2Pip9CT9FFnxeOvVA8NWoB8vC2E6VlpSrV5ONOMlBuEXUeVvIvYitVUUx8z/T62bNd6v8A+Lf9vgyx3wdxtXqKmo+WcW97s0Vit0fuCbdsHcbV6ipqGcW95orFbo/cCsdcHcbV6ipqGcW95orF8MfuFkcdsG8bV6ipqGc2t6dE4vhj9w8uG8bsH17HaaNOpUdSrZnSgpUakE5P9WvYfO5iLc0TES6MLkzE279FdUR8RO+GdpGa9LByFisDv7q89fTx+008Hq55vL5b19PT5lsdHcrmOtjGYGUXuL22TTT7kcWO1cc27kDaK+nzDPEjKetiBbBMlbJUmQJUmSllRQQZIJMkQtENiu1lkwTR6TV8RmthNTDyGWdtq5R9PvVqx0sp4atQDyzmBy94Evd1XpFPxEfDEauWjkrao5T9MtMx6dAkUQmDJELQdIheIMkQtCMAEod9dXnr6eP2mlg/wnm8xlvX09PmWyUdyuY62MZgZVe1/a6afcjix+rjm3v/AM/tNfT5hneUynrJkrZL5zJSVZkCyopBBkiEmSIWiBbyBLVrvKmTBdLpNTxGa+E1UPHZY2yrlH0+3VqHSy3lnMCmUgOax/fu6r0in4iPhiNXLRyVtUcp+mYGY9OKRCxkiFoMkQtB0iF4FgKwgGSh391Wevp4/aaWD1c83mct6+np8y2SjuVzHWxjMDKb2/7XTT7kcWO1cc27kDaK+nzDOWzLepmQLKzIEqikAyRAdIhaIRvIEzKqUi0Q+cy1C7+fuyl0ip4jNbC6qHkcr7XVyj6fcnM6GYplIBGwOdx+/l1XpFPxEfDEauWjkra45T9MxSMt6kyQWMkQtBkiq0QYLFYQBKoBDQLqs9fTx+00sH+E83msta+np8y2SjuVzHWxjMDKL3M9k0s+6JxY7VxzbmQdor6fMM5M16eZAlApAMkQn4OkQtEJKQJlVKRaIfKZVSkWUmWm4gy920ukVPEZq4bVQ8plXa55R9PvSkfdmkbAiQHwMf17tq9Ip+Ij4YnVy0slbXTyn6ZgkZb1UQZIhaDJELRBiEgwASgrCqEjQLqs9fTx+00cH+E83mcta+np8y2SjuVzHWxzMDJ73c9k0s+6Jx43VxzbeQtoq6fMM5M16cyQDJEJ+DJELfASkETKqUi0Q+cyqlIs+cyrbLKzLQMTMMWWjYadOtaaVOarTk4VJejJJzbNCxcoi3ETLzuUcNeuYmaqKJmPiPp9p4w2DllD6z7f9bfE4MyxP+cosYbByyh9Y/62+JOZYn/OTxxhwfyyz/WP+1viMyxP+cvjY64XslewVKdG00atR14SUKUvSk0pps+OIuUTbmIl35Nwt+3iYqromI+J+meJGa9LEGSIWiDIhINgAIBkoAlABDQLqc9fTR+00cH+E83msta+np8y2WjuVzHWxzMDJ73c9k0s+6Jx438I5trIevq6fMM7SM16gyRCYg6RCxZSJiETKqUi0Q+UyqlIspMq2yVSthUoEISKQSZIhYyQWiDJELRBiEg2AAgCUAEISAENAupz19NH7TRwf4Tzeay1r6enzLZaO5XMdbHMwMovcz2TSz7onHjfwjm2sh7RV0+YZ4kZj1UQchYkpExCkyqlIt8PnMqpSLPnMkbJVK2EFAhCTJBPwKRC3wZIhaIMkQt8GCwNhABAEoAIQkAIQDQLqc9fTR7jRwf4Tzeay1r6enzLZaO5XMdbHMwMpvaXtsmln3ROLHauOfiW3kLaKunzDPsxmPVklImIUmVMpFvh8plXKRZSZI2SqVsABCZCEikFvgyRC3wZIhaIMkQt8CEgwgCUAEAEISAEIBANAup3Vo00ftNHB/hPN5rLWvp6fMtlo7lcx1sczA4jHjF5238J+nKH4UpS/JFS9LKlqPlesxdp+KnXg8ZXha5roiJmY+P5cTPEyfDqfJHPmNvfLQnLuI4Ke/sjxJnw6nyROZUb5V03f4ae/sjxHnxlT6UTmdG+Uaav8NPf2G0WfGVPpiTmlG+UaZv8NPf2G0SfGVPpiM0o3yaYv8NPf2m0OXGVPpiM0o3yjTF/hp7+02hy4yp8ojNKN8p0zf4ae/tNocuMq/KIzSjfJpm/w09/Y7RZcOr8o6iMzo3ynTV/hp7+zLEaXDq/KOoZnRvlOm7/AA09/Y7R3wqv7dQzO3vlOnL/AAU9/abSJcKr+3URmVvfJpzEcFPf2m0eXDq/t1DMre+TTmI4ae/sNo0uHV/bqJzO3vk05f4ae/tNo0uHV+UdQzO3vlGm7/DT39htFlw6vyjqGZ0b5NN3+Gnv7TaLLh1flHUMzo3yabv8NPf2m0WXDq/KOoZnRvlGmr/DT39htFlw6nyjqGZ0b5NNX+Gnv7TaLLh1PlHUMzo3yaav8NPf2O0SXDqfKIzOjfJpq/w09/brcSMWnYnU/PKaqTU/zxUWmlk/6Pvbtxbj4hw4rFV4muKq4iJiPj+Gi01kS5j6OUwFc6SlnAq2FDeAmwobwE2FDeAmwobwE2FDeAmwobwE2FDeAmwobwE2FDeAmwobwE2FDeAmwobwE2FDeAmwobwE2FDeAmwobwE2FDeAmwobwE2FDeAmwobwE2FDeAshQjHMgLQ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128" y="2936641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http://www.flagi-mira.ru/picture/avstriyskiy-flag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005" y="4841641"/>
            <a:ext cx="2592288" cy="17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836712"/>
            <a:ext cx="7408333" cy="345069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/>
              </a:rPr>
              <a:t>А в России праздник отмечался впервые в 1913 году.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Марат\Desktop\th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7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Марат\Desktop\8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4824536" cy="385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8524" y="476672"/>
            <a:ext cx="9144000" cy="256490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Советская власть сразу же признала 8 марта как Международный женский день, объявив его государственным праздником. </a:t>
            </a:r>
          </a:p>
        </p:txBody>
      </p:sp>
    </p:spTree>
    <p:extLst>
      <p:ext uri="{BB962C8B-B14F-4D97-AF65-F5344CB8AC3E}">
        <p14:creationId xmlns:p14="http://schemas.microsoft.com/office/powerpoint/2010/main" val="25993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Выходным этот день стал с 1965 года. Накануне праздника на предприятиях проводили торжественные </a:t>
            </a:r>
            <a:r>
              <a:rPr lang="ru-RU" sz="3600" dirty="0" smtClean="0">
                <a:solidFill>
                  <a:schemeClr val="tx1"/>
                </a:solidFill>
              </a:rPr>
              <a:t>мероприятия.</a:t>
            </a:r>
            <a:endParaRPr lang="ru-RU" dirty="0"/>
          </a:p>
        </p:txBody>
      </p:sp>
      <p:pic>
        <p:nvPicPr>
          <p:cNvPr id="8194" name="Picture 2" descr="C:\Users\Марат\Desktop\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943834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9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352</TotalTime>
  <Words>332</Words>
  <Application>Microsoft Office PowerPoint</Application>
  <PresentationFormat>Экран (4:3)</PresentationFormat>
  <Paragraphs>50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Презентация PowerPoint</vt:lpstr>
      <vt:lpstr>Почему Международный женский день празднуется именно  8 марта?</vt:lpstr>
      <vt:lpstr>Презентация PowerPoint</vt:lpstr>
      <vt:lpstr>История праздника 8 марта в России</vt:lpstr>
      <vt:lpstr>Презентация PowerPoint</vt:lpstr>
      <vt:lpstr>Презентация PowerPoint</vt:lpstr>
      <vt:lpstr>Презентация PowerPoint</vt:lpstr>
      <vt:lpstr>Советская власть сразу же признала 8 марта как Международный женский день, объявив его государственным праздником. </vt:lpstr>
      <vt:lpstr>Выходным этот день стал с 1965 года. Накануне праздника на предприятиях проводили торжественные мероприятия.</vt:lpstr>
      <vt:lpstr>Сегодня 8 марта уже не воспринимается как политический праздник. Его отмечают почти во всех странах </vt:lpstr>
      <vt:lpstr>В Узбекистане же стал называться Днем матери. В Армении его перенесли на 7-е апреля и называют Днем материнства и красоты</vt:lpstr>
      <vt:lpstr> И в каждой стране этого праздника ждут все, чтобы рассказать о своих чувствах заботливым мамам, младшим и старшим сестричкам,  бабушкам.</vt:lpstr>
      <vt:lpstr>Презентация PowerPoint</vt:lpstr>
      <vt:lpstr>Конкурс стихотворений</vt:lpstr>
      <vt:lpstr>Хозяюшки</vt:lpstr>
      <vt:lpstr>Комплименты</vt:lpstr>
      <vt:lpstr>Слова на тему «Весна»</vt:lpstr>
      <vt:lpstr>Презентация PowerPoint</vt:lpstr>
      <vt:lpstr>Презентация PowerPoint</vt:lpstr>
      <vt:lpstr>Проверяем!</vt:lpstr>
      <vt:lpstr>Кто дальше дунет</vt:lpstr>
      <vt:lpstr>Что изменилось?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Марат</cp:lastModifiedBy>
  <cp:revision>33</cp:revision>
  <dcterms:created xsi:type="dcterms:W3CDTF">2014-03-05T19:29:25Z</dcterms:created>
  <dcterms:modified xsi:type="dcterms:W3CDTF">2014-04-13T13:11:28Z</dcterms:modified>
</cp:coreProperties>
</file>