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7" autoAdjust="0"/>
    <p:restoredTop sz="94660"/>
  </p:normalViewPr>
  <p:slideViewPr>
    <p:cSldViewPr>
      <p:cViewPr varScale="1">
        <p:scale>
          <a:sx n="76" d="100"/>
          <a:sy n="76" d="100"/>
        </p:scale>
        <p:origin x="-1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FFC000"/>
                </a:solidFill>
                <a:latin typeface="Arial Black" pitchFamily="34" charset="0"/>
              </a:rPr>
              <a:t>C</a:t>
            </a:r>
            <a:r>
              <a:rPr lang="ru-RU" sz="4400" i="1" dirty="0" err="1" smtClean="0">
                <a:solidFill>
                  <a:srgbClr val="FFC000"/>
                </a:solidFill>
                <a:latin typeface="Arial Black" pitchFamily="34" charset="0"/>
              </a:rPr>
              <a:t>овременное</a:t>
            </a:r>
            <a:r>
              <a:rPr lang="ru-RU" sz="4400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4400" i="1" dirty="0" smtClean="0">
                <a:solidFill>
                  <a:srgbClr val="FFC000"/>
                </a:solidFill>
                <a:latin typeface="Arial Black" pitchFamily="34" charset="0"/>
              </a:rPr>
              <a:t>оружие</a:t>
            </a:r>
            <a:r>
              <a:rPr lang="en-US" sz="4400" i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en-US" sz="4400" i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400" i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4400" i="1" dirty="0" smtClean="0">
                <a:solidFill>
                  <a:srgbClr val="FFC000"/>
                </a:solidFill>
                <a:latin typeface="Arial Black" pitchFamily="34" charset="0"/>
              </a:rPr>
              <a:t>и техника России</a:t>
            </a:r>
            <a:endParaRPr lang="ru-RU" sz="4400" i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78674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Основные характеристики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ЗРК </a:t>
            </a:r>
            <a:r>
              <a:rPr lang="ru-RU" dirty="0" smtClean="0">
                <a:solidFill>
                  <a:srgbClr val="FFC000"/>
                </a:solidFill>
              </a:rPr>
              <a:t>и ЗРС войск войсковой ПВО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34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42966"/>
                <a:gridCol w="1014434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Основные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Характеристики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ЗРК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Оса-АКМ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ЗРК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"Стрела-10"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ЗРК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"Бук-М1"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ЗРС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С-300В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ЗРС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"Тор"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ЗПРК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"Тунгуска"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ПЗРК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"Игла"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 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пораж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., км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Н 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пораж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., км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V целей, м/с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Р 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пораж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 сам. 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Р 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пораж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 БР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Р </a:t>
                      </a:r>
                      <a:r>
                        <a:rPr lang="ru-RU" sz="1400" dirty="0" err="1" smtClean="0">
                          <a:solidFill>
                            <a:srgbClr val="FFC000"/>
                          </a:solidFill>
                        </a:rPr>
                        <a:t>пораж</a:t>
                      </a:r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 КР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1,5-10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0,025-6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500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0,5-0,85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0,2-0,5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0,8-5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0,01-3,5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415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0,3-06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0,1-0,4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3-35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0,015-22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830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0,8-0,95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0,4-0,6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100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0,025-30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3000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0,7-0,9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0,4-0,65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0,5-0,7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1-12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0,01-6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700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0,45-0,8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0,5-0,99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2,5-8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0,015-4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500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0,45-0,7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0,24-0,5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0,5-5,2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0,01-3,5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до 400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0,4-0,6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FFC000"/>
                          </a:solidFill>
                        </a:rPr>
                        <a:t>0,2-0,3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285860"/>
            <a:ext cx="7072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Monotype Corsiva" pitchFamily="66" charset="0"/>
              </a:rPr>
              <a:t>Благодарю </a:t>
            </a:r>
          </a:p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8000" b="1" dirty="0" smtClean="0">
                <a:solidFill>
                  <a:srgbClr val="FFC000"/>
                </a:solidFill>
                <a:latin typeface="Monotype Corsiva" pitchFamily="66" charset="0"/>
              </a:rPr>
              <a:t>внимание</a:t>
            </a:r>
            <a:r>
              <a:rPr lang="ru-RU" sz="8000" b="1" dirty="0" smtClean="0">
                <a:solidFill>
                  <a:srgbClr val="FFC000"/>
                </a:solidFill>
                <a:latin typeface="Monotype Corsiva" pitchFamily="66" charset="0"/>
              </a:rPr>
              <a:t>!</a:t>
            </a:r>
            <a:endParaRPr lang="ru-RU" sz="8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52" y="5572141"/>
            <a:ext cx="5214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C000"/>
                </a:solidFill>
              </a:rPr>
              <a:t>Презентацию 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smtClean="0">
                <a:solidFill>
                  <a:srgbClr val="FFC000"/>
                </a:solidFill>
              </a:rPr>
              <a:t>подготовил </a:t>
            </a:r>
            <a:r>
              <a:rPr lang="ru-RU" b="1" dirty="0" smtClean="0">
                <a:solidFill>
                  <a:srgbClr val="FFC000"/>
                </a:solidFill>
              </a:rPr>
              <a:t>ученик </a:t>
            </a:r>
            <a:r>
              <a:rPr lang="ru-RU" b="1" dirty="0" smtClean="0">
                <a:solidFill>
                  <a:srgbClr val="FFC000"/>
                </a:solidFill>
              </a:rPr>
              <a:t>8 «Д» класса Шакиров Тимур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3008313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C-400 «</a:t>
            </a:r>
            <a:r>
              <a:rPr lang="ru-RU" sz="3200" b="1" dirty="0" smtClean="0">
                <a:solidFill>
                  <a:srgbClr val="FFC000"/>
                </a:solidFill>
              </a:rPr>
              <a:t>Триумф»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524000"/>
            <a:ext cx="3179793" cy="4602163"/>
          </a:xfrm>
        </p:spPr>
        <p:txBody>
          <a:bodyPr>
            <a:noAutofit/>
          </a:bodyPr>
          <a:lstStyle/>
          <a:p>
            <a:pPr algn="just"/>
            <a:r>
              <a:rPr lang="en-US" sz="1300" i="1" dirty="0" smtClean="0">
                <a:solidFill>
                  <a:srgbClr val="FFC000"/>
                </a:solidFill>
              </a:rPr>
              <a:t> </a:t>
            </a:r>
            <a:r>
              <a:rPr lang="en-US" sz="1300" i="1" dirty="0" smtClean="0">
                <a:solidFill>
                  <a:srgbClr val="FFC000"/>
                </a:solidFill>
              </a:rPr>
              <a:t>   </a:t>
            </a:r>
            <a:r>
              <a:rPr lang="ru-RU" sz="1300" i="1" dirty="0" smtClean="0">
                <a:solidFill>
                  <a:srgbClr val="FFC000"/>
                </a:solidFill>
              </a:rPr>
              <a:t>Российская </a:t>
            </a:r>
            <a:r>
              <a:rPr lang="ru-RU" sz="1300" i="1" dirty="0" smtClean="0">
                <a:solidFill>
                  <a:srgbClr val="FFC000"/>
                </a:solidFill>
              </a:rPr>
              <a:t>система ПВО С-400 предназначена для борьбы в воздушными целями нового поколения, например F-22</a:t>
            </a:r>
            <a:r>
              <a:rPr lang="ru-RU" sz="1300" i="1" dirty="0" smtClean="0">
                <a:solidFill>
                  <a:srgbClr val="FFC000"/>
                </a:solidFill>
              </a:rPr>
              <a:t>.</a:t>
            </a:r>
            <a:endParaRPr lang="ru-RU" sz="1300" i="1" dirty="0" smtClean="0">
              <a:solidFill>
                <a:srgbClr val="FFC000"/>
              </a:solidFill>
            </a:endParaRPr>
          </a:p>
          <a:p>
            <a:pPr algn="just"/>
            <a:r>
              <a:rPr lang="en-US" sz="1300" i="1" dirty="0" smtClean="0">
                <a:solidFill>
                  <a:srgbClr val="FFC000"/>
                </a:solidFill>
              </a:rPr>
              <a:t>   </a:t>
            </a:r>
            <a:r>
              <a:rPr lang="ru-RU" sz="1300" i="1" dirty="0" err="1" smtClean="0">
                <a:solidFill>
                  <a:srgbClr val="FFC000"/>
                </a:solidFill>
              </a:rPr>
              <a:t>Tриумф</a:t>
            </a:r>
            <a:r>
              <a:rPr lang="ru-RU" sz="1300" i="1" dirty="0" smtClean="0">
                <a:solidFill>
                  <a:srgbClr val="FFC000"/>
                </a:solidFill>
              </a:rPr>
              <a:t> </a:t>
            </a:r>
            <a:r>
              <a:rPr lang="ru-RU" sz="1300" i="1" dirty="0" smtClean="0">
                <a:solidFill>
                  <a:srgbClr val="FFC000"/>
                </a:solidFill>
              </a:rPr>
              <a:t>– первая в мире система, которая может выборочно работать с использованием нескольких типов ракет, обладающих различной стартовой массой и дальностью пуска. Это позволяет создать эшелонированную оборону – как по высоте, так и по дальности поражения. </a:t>
            </a:r>
            <a:r>
              <a:rPr lang="en-US" sz="1300" i="1" dirty="0" smtClean="0">
                <a:solidFill>
                  <a:srgbClr val="FFC000"/>
                </a:solidFill>
              </a:rPr>
              <a:t>     </a:t>
            </a:r>
            <a:r>
              <a:rPr lang="ru-RU" sz="1300" i="1" dirty="0" smtClean="0">
                <a:solidFill>
                  <a:srgbClr val="FFC000"/>
                </a:solidFill>
              </a:rPr>
              <a:t>На </a:t>
            </a:r>
            <a:r>
              <a:rPr lang="ru-RU" sz="1300" i="1" dirty="0" smtClean="0">
                <a:solidFill>
                  <a:srgbClr val="FFC000"/>
                </a:solidFill>
              </a:rPr>
              <a:t>конечном участке траектории основная зенитная ракета комплекса 9М96 может входить в режим </a:t>
            </a:r>
            <a:r>
              <a:rPr lang="ru-RU" sz="1300" i="1" dirty="0" err="1" smtClean="0">
                <a:solidFill>
                  <a:srgbClr val="FFC000"/>
                </a:solidFill>
              </a:rPr>
              <a:t>сверхманевренности</a:t>
            </a:r>
            <a:r>
              <a:rPr lang="ru-RU" sz="1300" i="1" dirty="0" smtClean="0">
                <a:solidFill>
                  <a:srgbClr val="FFC000"/>
                </a:solidFill>
              </a:rPr>
              <a:t>, когда с помощью газодинамической системы управления можно достичь перегрузок 20 G за 0,025 с. Ракета имеет осколочную боевую часть массой 24 кг с управляемым полем поражения. Она также снабжена системой многоточечного инициирования, которая вызывает детонацию боевого заряда в определенных точках для формирования направленного полета осколков.</a:t>
            </a:r>
            <a:endParaRPr lang="ru-RU" sz="1300" i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9224" y="214290"/>
            <a:ext cx="4970493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F-22 Raptor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71858" cy="49768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1600" i="1" dirty="0" smtClean="0">
                <a:solidFill>
                  <a:srgbClr val="FFC000"/>
                </a:solidFill>
              </a:rPr>
              <a:t>     F22 </a:t>
            </a:r>
            <a:r>
              <a:rPr lang="ru-RU" sz="1600" i="1" dirty="0" smtClean="0">
                <a:solidFill>
                  <a:srgbClr val="FFC000"/>
                </a:solidFill>
              </a:rPr>
              <a:t>стал первым в мире самолетом пятого поколения, соединив в себе три компонента: радиолокационную незаметность, сверхзвуковую крейсерскую скорость и </a:t>
            </a:r>
            <a:r>
              <a:rPr lang="ru-RU" sz="1600" i="1" dirty="0" err="1" smtClean="0">
                <a:solidFill>
                  <a:srgbClr val="FFC000"/>
                </a:solidFill>
              </a:rPr>
              <a:t>сверхманевренность</a:t>
            </a:r>
            <a:r>
              <a:rPr lang="ru-RU" sz="1600" i="1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endParaRPr lang="ru-RU" sz="1600" i="1" dirty="0" smtClean="0">
              <a:solidFill>
                <a:srgbClr val="FFC000"/>
              </a:solidFill>
            </a:endParaRPr>
          </a:p>
          <a:p>
            <a:pPr algn="just"/>
            <a:r>
              <a:rPr lang="ru-RU" sz="1600" i="1" dirty="0" smtClean="0">
                <a:solidFill>
                  <a:srgbClr val="FFC000"/>
                </a:solidFill>
              </a:rPr>
              <a:t>     </a:t>
            </a:r>
            <a:r>
              <a:rPr lang="ru-RU" sz="1600" i="1" dirty="0" err="1" smtClean="0">
                <a:solidFill>
                  <a:srgbClr val="FFC000"/>
                </a:solidFill>
              </a:rPr>
              <a:t>Raptor</a:t>
            </a:r>
            <a:r>
              <a:rPr lang="ru-RU" sz="1600" i="1" dirty="0" smtClean="0">
                <a:solidFill>
                  <a:srgbClr val="FFC000"/>
                </a:solidFill>
              </a:rPr>
              <a:t> </a:t>
            </a:r>
            <a:r>
              <a:rPr lang="ru-RU" sz="1600" i="1" dirty="0" smtClean="0">
                <a:solidFill>
                  <a:srgbClr val="FFC000"/>
                </a:solidFill>
              </a:rPr>
              <a:t>создан с применением технологии «</a:t>
            </a:r>
            <a:r>
              <a:rPr lang="ru-RU" sz="1600" i="1" dirty="0" err="1" smtClean="0">
                <a:solidFill>
                  <a:srgbClr val="FFC000"/>
                </a:solidFill>
              </a:rPr>
              <a:t>стелc</a:t>
            </a:r>
            <a:r>
              <a:rPr lang="ru-RU" sz="1600" i="1" dirty="0" smtClean="0">
                <a:solidFill>
                  <a:srgbClr val="FFC000"/>
                </a:solidFill>
              </a:rPr>
              <a:t>», основанной на преобладании плоских наклонных поверхностей с острыми кромками, и в этом смысле он является развитием F-117. Дальнейший прогресс в этой области позволил ввести в конструкцию «</a:t>
            </a:r>
            <a:r>
              <a:rPr lang="ru-RU" sz="1600" i="1" dirty="0" err="1" smtClean="0">
                <a:solidFill>
                  <a:srgbClr val="FFC000"/>
                </a:solidFill>
              </a:rPr>
              <a:t>Рэптора</a:t>
            </a:r>
            <a:r>
              <a:rPr lang="ru-RU" sz="1600" i="1" dirty="0" smtClean="0">
                <a:solidFill>
                  <a:srgbClr val="FFC000"/>
                </a:solidFill>
              </a:rPr>
              <a:t>» и некоторые криволинейные поверхности. Основное вооружение F-22 состоит из шести ракет «воздух–</a:t>
            </a:r>
            <a:r>
              <a:rPr lang="ru-RU" sz="1600" i="1" dirty="0" err="1" smtClean="0">
                <a:solidFill>
                  <a:srgbClr val="FFC000"/>
                </a:solidFill>
              </a:rPr>
              <a:t>воздух</a:t>
            </a:r>
            <a:r>
              <a:rPr lang="ru-RU" sz="1600" i="1" dirty="0" smtClean="0">
                <a:solidFill>
                  <a:srgbClr val="FFC000"/>
                </a:solidFill>
              </a:rPr>
              <a:t>» средней дальности AIM-120С (AMRAAM) – по три в каждом из двух центральных отсеков на </a:t>
            </a:r>
            <a:r>
              <a:rPr lang="ru-RU" sz="1600" i="1" dirty="0" err="1" smtClean="0">
                <a:solidFill>
                  <a:srgbClr val="FFC000"/>
                </a:solidFill>
              </a:rPr>
              <a:t>пневмо-гидравлических</a:t>
            </a:r>
            <a:r>
              <a:rPr lang="ru-RU" sz="1600" i="1" dirty="0" smtClean="0">
                <a:solidFill>
                  <a:srgbClr val="FFC000"/>
                </a:solidFill>
              </a:rPr>
              <a:t> катапультных установках. В двух боковых отсеках содержится по одной ракете ближнего боя А1М-9Х. Двигатели </a:t>
            </a:r>
            <a:r>
              <a:rPr lang="ru-RU" sz="1600" i="1" dirty="0" err="1" smtClean="0">
                <a:solidFill>
                  <a:srgbClr val="FFC000"/>
                </a:solidFill>
              </a:rPr>
              <a:t>Pratt&amp;Whitney</a:t>
            </a:r>
            <a:r>
              <a:rPr lang="ru-RU" sz="1600" i="1" dirty="0" smtClean="0">
                <a:solidFill>
                  <a:srgbClr val="FFC000"/>
                </a:solidFill>
              </a:rPr>
              <a:t> F119 позволяют поддерживать сверхзвуковую скорость в течение всего полета над вражеской территорией. По продолжительности такого полета он в 3–6 раз превосходит любой истребитель четвертого поколения. Самолет оснащен мощным суперкомпьютером разработки </a:t>
            </a:r>
            <a:r>
              <a:rPr lang="ru-RU" sz="1600" i="1" dirty="0" err="1" smtClean="0">
                <a:solidFill>
                  <a:srgbClr val="FFC000"/>
                </a:solidFill>
              </a:rPr>
              <a:t>GM-Hughes</a:t>
            </a:r>
            <a:r>
              <a:rPr lang="ru-RU" sz="1600" i="1" dirty="0" smtClean="0">
                <a:solidFill>
                  <a:srgbClr val="FFC000"/>
                </a:solidFill>
              </a:rPr>
              <a:t>. </a:t>
            </a:r>
            <a:r>
              <a:rPr lang="ru-RU" sz="1600" i="1" dirty="0" err="1" smtClean="0">
                <a:solidFill>
                  <a:srgbClr val="FFC000"/>
                </a:solidFill>
              </a:rPr>
              <a:t>Raptor</a:t>
            </a:r>
            <a:r>
              <a:rPr lang="ru-RU" sz="1600" i="1" dirty="0" smtClean="0">
                <a:solidFill>
                  <a:srgbClr val="FFC000"/>
                </a:solidFill>
              </a:rPr>
              <a:t> не является мифической невидимкой, однако все его качества в сумме уменьшают дальность обнаружения F-22 до такого расстояния, когда традиционные средства ПВО уже не смогут выполнить перехват быстролетящей цели. А уменьшенная эффективная поверхность рассеивания F-22, особенно в передней полусфере, гарантирует его летчику возможность первым увидеть противника и первым нанести </a:t>
            </a:r>
            <a:r>
              <a:rPr lang="ru-RU" sz="1600" i="1" dirty="0" smtClean="0">
                <a:solidFill>
                  <a:srgbClr val="FFC000"/>
                </a:solidFill>
              </a:rPr>
              <a:t>удар</a:t>
            </a:r>
            <a:endParaRPr lang="ru-RU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674" y="214290"/>
            <a:ext cx="5180043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 Black" pitchFamily="34" charset="0"/>
              </a:rPr>
              <a:t>«</a:t>
            </a:r>
            <a:r>
              <a:rPr lang="ru-RU" sz="4400" b="1" dirty="0" err="1" smtClean="0">
                <a:solidFill>
                  <a:srgbClr val="FFC000"/>
                </a:solidFill>
                <a:latin typeface="Arial Black" pitchFamily="34" charset="0"/>
              </a:rPr>
              <a:t>Ярс</a:t>
            </a:r>
            <a:r>
              <a:rPr lang="ru-RU" sz="4400" b="1" dirty="0" smtClean="0">
                <a:solidFill>
                  <a:srgbClr val="FFC000"/>
                </a:solidFill>
                <a:latin typeface="Arial Black" pitchFamily="34" charset="0"/>
              </a:rPr>
              <a:t>»</a:t>
            </a:r>
            <a:endParaRPr lang="ru-RU" sz="44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      Государственные </a:t>
            </a:r>
            <a:r>
              <a:rPr lang="ru-RU" i="1" dirty="0" smtClean="0">
                <a:solidFill>
                  <a:srgbClr val="FFC000"/>
                </a:solidFill>
              </a:rPr>
              <a:t>испытания новой межконтинентальной баллистической ракеты РС-24 с разделяющейся головной частью планируется завершить до конца года, сообщает агентство Интерфакс. PC-24 «</a:t>
            </a:r>
            <a:r>
              <a:rPr lang="ru-RU" i="1" dirty="0" err="1" smtClean="0">
                <a:solidFill>
                  <a:srgbClr val="FFC000"/>
                </a:solidFill>
              </a:rPr>
              <a:t>Ярс</a:t>
            </a:r>
            <a:r>
              <a:rPr lang="ru-RU" i="1" dirty="0" smtClean="0">
                <a:solidFill>
                  <a:srgbClr val="FFC000"/>
                </a:solidFill>
              </a:rPr>
              <a:t>» (по натовской классификации – SS-27) – российская твердотопливная </a:t>
            </a:r>
            <a:r>
              <a:rPr lang="ru-RU" i="1" dirty="0" smtClean="0">
                <a:solidFill>
                  <a:srgbClr val="FFC000"/>
                </a:solidFill>
              </a:rPr>
              <a:t>межконтинентальная баллистическая </a:t>
            </a:r>
            <a:r>
              <a:rPr lang="ru-RU" i="1" dirty="0" smtClean="0">
                <a:solidFill>
                  <a:srgbClr val="FFC000"/>
                </a:solidFill>
              </a:rPr>
              <a:t>ракета мобильного базирования с разделяющейся головной частью, разработана Московским институтом теплотехники под руководством академика РАН Юрия Соломонова. Фактически она является модернизацией ракеты комплекса «Тополь-М». Более того, ее даже планируется устанавливать на тех же мобильных базах, на которых ставятся «Тополя».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428868"/>
            <a:ext cx="521497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28604"/>
            <a:ext cx="521497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643446"/>
            <a:ext cx="528641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Black" pitchFamily="34" charset="0"/>
              </a:rPr>
              <a:t>ЗРК С-75</a:t>
            </a:r>
            <a:endParaRPr lang="ru-RU" sz="40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1000108"/>
            <a:ext cx="3008313" cy="510222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i="1" dirty="0" smtClean="0">
                <a:solidFill>
                  <a:srgbClr val="FFC000"/>
                </a:solidFill>
              </a:rPr>
              <a:t>    Среди </a:t>
            </a:r>
            <a:r>
              <a:rPr lang="ru-RU" i="1" dirty="0" smtClean="0">
                <a:solidFill>
                  <a:srgbClr val="FFC000"/>
                </a:solidFill>
              </a:rPr>
              <a:t>первых побед ЗРК С-75 "Волга" средней дальности - поражение тайваньского самолета-разведчика RB-57D в районе Пекина (7.10.1959 г.), американских самолетов-разведчиков U-2 "Локхид" под Свердловском (1.05.1961 г.), в Китае (сентябрь 1962 г.) и над Кубой (27.10.1962 г.). Многие из около 500 поставленных в армии 27 зарубежных стран ЗРК С-75 активно использовались в боевых действиях на Ближнем Востоке, в Юго-Восточной Азии и зоне Персидского залива, а также на Балканах. Кроме впечатляющих результатов во Вьетнаме, этим ЗРК были сбиты несколько самолетов в </a:t>
            </a:r>
            <a:r>
              <a:rPr lang="ru-RU" i="1" dirty="0" err="1" smtClean="0">
                <a:solidFill>
                  <a:srgbClr val="FFC000"/>
                </a:solidFill>
              </a:rPr>
              <a:t>индо-пакистанских</a:t>
            </a:r>
            <a:r>
              <a:rPr lang="ru-RU" i="1" dirty="0" smtClean="0">
                <a:solidFill>
                  <a:srgbClr val="FFC000"/>
                </a:solidFill>
              </a:rPr>
              <a:t> конфликтах, разведывательный RB-57F США над Черным морем (декабрь 1965 г.) и более 25 самолетов в ходе арабо-израильских войн. Он применялся в боевых действиях в Ливии (1986 г.), Анголы против ЮАР, в Ираке, для борьбы с самолетами-разведчиками SR-71 над КНДР и Кубой.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14290"/>
            <a:ext cx="5357850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94776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 Black" pitchFamily="34" charset="0"/>
              </a:rPr>
              <a:t>ЗРС С-300</a:t>
            </a:r>
            <a:endParaRPr lang="ru-RU" sz="36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ЗРС С-300 средней дальности и дальнего действия, в зависимости от модификации, способна вести борьбу с различными типами пилотируемых и беспилотных СВН, в т.ч. и крылатыми ракетами. Длительное время С-300 несет боевое дежурство и прикрывает Москву, московский промышленный и другие важные районы России. Новейшая ее модификация С-300ПМУ2 "Фаворит", неоднократно демонстрировавшаяся на многих выставках современных вооружений, высоко оценена за рубежом и закуплена Китаем, Вьетнамом и другими странами.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14290"/>
            <a:ext cx="4929222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ЗРС С-400</a:t>
            </a:r>
            <a:endParaRPr lang="ru-RU" sz="32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    ЗРС </a:t>
            </a:r>
            <a:r>
              <a:rPr lang="ru-RU" i="1" dirty="0" smtClean="0">
                <a:solidFill>
                  <a:srgbClr val="FFC000"/>
                </a:solidFill>
              </a:rPr>
              <a:t>С-400 "Триумф" дальнего действия является дальнейшим развитием ЗРС С-300. Она способна поражать все типы пилотируемых и беспилотных воздушных целей на дальности до 400 км, а также баллистические ракеты с дальностью пуска до 3500 км, гиперзвуковые и другие современные и перспективные средства воздушного нападения. Система С-400, по результатам испытаний конца 2006 г., определена базовой ЗРС для всех видов ВС РФ и поступает на вооружение российской армии. Во взаимодействии с космическими войсками эту ЗРС, также как и С-300ПМУ2, планируется использовать для борьбы с баллистическими целями и ведения нестратегической ПРО.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28"/>
            <a:ext cx="514350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270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  <a:latin typeface="Arial Black" pitchFamily="34" charset="0"/>
              </a:rPr>
              <a:t>Панцирь-С1</a:t>
            </a:r>
            <a:endParaRPr lang="ru-RU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Зенитный ракетно-пушечный комплекс (ЗРПК) "Панцирь-С1" малой дальности предназначен для обороны малоразмерных объектов военно-государственного значения в любой погодно-климатической и радиоэлектронной обстановке днем и ночью. Его боевые возможности обеспечивают эффективную борьбу с любыми типами самолетов, вертолетов, в том числе КР и авиационным бортовым высокоточным оружием. В настоящее время ЗРПК прошел государственные испытания и на его поставку заключены контракты с ОАЭ и Сирией.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00108"/>
            <a:ext cx="4786346" cy="50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Основные характеристики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ЗРК </a:t>
            </a:r>
            <a:r>
              <a:rPr lang="ru-RU" dirty="0" smtClean="0">
                <a:solidFill>
                  <a:srgbClr val="FFC000"/>
                </a:solidFill>
              </a:rPr>
              <a:t>и ЗРС ЗРВ ВВС</a:t>
            </a:r>
            <a:endParaRPr lang="ru-RU" dirty="0">
              <a:solidFill>
                <a:srgbClr val="FFC000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84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Основные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характеристики</a:t>
                      </a:r>
                      <a:endParaRPr lang="ru-RU" sz="11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С-300ПМУ-2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"Фаворит"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С-200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"Вега"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С-125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"Печора"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С-75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"Волга"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ЗРПК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"Панцирь-С1"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 </a:t>
                      </a:r>
                      <a:r>
                        <a:rPr lang="ru-RU" sz="16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пораж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., км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Н </a:t>
                      </a:r>
                      <a:r>
                        <a:rPr lang="ru-RU" sz="16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пораж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., км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V целей, м/с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 </a:t>
                      </a:r>
                      <a:r>
                        <a:rPr lang="ru-RU" sz="16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пораж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 сам. 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 </a:t>
                      </a:r>
                      <a:r>
                        <a:rPr lang="ru-RU" sz="16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пораж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 БР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Р </a:t>
                      </a:r>
                      <a:r>
                        <a:rPr lang="ru-RU" sz="160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пораж</a:t>
                      </a:r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 КР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3-200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0,01-27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2800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0,8-0,95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0,8-0,97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0,95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17-300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0,3-40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свыше 1200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0,7-0,99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2,5-22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0,02-14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560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0,4-0,7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7-43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3-30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450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0,6-0,8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0,2</a:t>
                      </a:r>
                      <a:endParaRPr lang="ru-RU" sz="16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1-20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0,005-15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1000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0,6-0,9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.</a:t>
                      </a:r>
                    </a:p>
                    <a:p>
                      <a:pPr algn="ctr"/>
                      <a:endParaRPr lang="ru-RU" sz="16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до 0,9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EAEAEA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1030</Words>
  <PresentationFormat>Экран (4:3)</PresentationFormat>
  <Paragraphs>260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Cовременное оружие  и техника России</vt:lpstr>
      <vt:lpstr>C-400 «Триумф»</vt:lpstr>
      <vt:lpstr>F-22 Raptor</vt:lpstr>
      <vt:lpstr>«Ярс»</vt:lpstr>
      <vt:lpstr>ЗРК С-75</vt:lpstr>
      <vt:lpstr>ЗРС С-300</vt:lpstr>
      <vt:lpstr>ЗРС С-400</vt:lpstr>
      <vt:lpstr>Панцирь-С1</vt:lpstr>
      <vt:lpstr>Основные характеристики  ЗРК и ЗРС ЗРВ ВВС</vt:lpstr>
      <vt:lpstr>Основные характеристики  ЗРК и ЗРС войск войсковой ПВО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Cовременное оружие России</dc:title>
  <cp:lastModifiedBy>Тима</cp:lastModifiedBy>
  <cp:revision>10</cp:revision>
  <dcterms:modified xsi:type="dcterms:W3CDTF">2010-02-03T13:50:16Z</dcterms:modified>
</cp:coreProperties>
</file>