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04" r:id="rId2"/>
    <p:sldId id="257" r:id="rId3"/>
    <p:sldId id="281" r:id="rId4"/>
    <p:sldId id="283" r:id="rId5"/>
    <p:sldId id="305" r:id="rId6"/>
    <p:sldId id="306" r:id="rId7"/>
    <p:sldId id="309" r:id="rId8"/>
    <p:sldId id="284" r:id="rId9"/>
    <p:sldId id="292" r:id="rId10"/>
    <p:sldId id="293" r:id="rId11"/>
    <p:sldId id="294" r:id="rId12"/>
    <p:sldId id="313" r:id="rId13"/>
    <p:sldId id="298" r:id="rId14"/>
    <p:sldId id="301" r:id="rId15"/>
    <p:sldId id="272" r:id="rId16"/>
    <p:sldId id="300" r:id="rId17"/>
    <p:sldId id="307" r:id="rId18"/>
    <p:sldId id="291" r:id="rId19"/>
    <p:sldId id="288" r:id="rId20"/>
    <p:sldId id="296" r:id="rId21"/>
    <p:sldId id="310" r:id="rId22"/>
    <p:sldId id="315" r:id="rId23"/>
    <p:sldId id="316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64" autoAdjust="0"/>
    <p:restoredTop sz="94660"/>
  </p:normalViewPr>
  <p:slideViewPr>
    <p:cSldViewPr>
      <p:cViewPr varScale="1">
        <p:scale>
          <a:sx n="88" d="100"/>
          <a:sy n="88" d="100"/>
        </p:scale>
        <p:origin x="-112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8179E3A-92C2-4542-9FB4-B652B5F5C061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0717A35-7ED9-49BC-B915-AF91EC5833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728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1896F8-60D9-4A0E-96A3-A2E2BFA9778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>
              <a:cs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4D8692-AB9C-4700-AA7B-89C0D0CD9F0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>
              <a:cs typeface="Arial" charset="0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Математика. 6 класс.  Виленкин Н.Я. и др.     № 335.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8EB061-9EB5-41A2-9988-741B235A113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>
              <a:cs typeface="Arial" charset="0"/>
            </a:endParaRPr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D4B3D5-3391-4324-AE75-93BCC509EE7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>
              <a:cs typeface="Arial" charset="0"/>
            </a:endParaRPr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Саврасова С.М., Ястребинецкий Г.А. «Упражнения по планиметрии на готовых чертежах»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9DE829-0128-4116-90DE-C585606D488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>
              <a:cs typeface="Arial" charset="0"/>
            </a:endParaRPr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862E8B4E-9EE5-476E-A996-5B4552263000}" type="slidenum">
              <a:rPr lang="ru-RU" sz="1200">
                <a:latin typeface="+mn-lt"/>
              </a:rPr>
              <a:pPr algn="r">
                <a:defRPr/>
              </a:pPr>
              <a:t>12</a:t>
            </a:fld>
            <a:endParaRPr lang="ru-RU" sz="1200">
              <a:latin typeface="+mn-lt"/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F9A862-AF16-4432-B610-B2429CD98FB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>
              <a:cs typeface="Arial" charset="0"/>
            </a:endParaRPr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 userDrawn="1"/>
        </p:nvSpPr>
        <p:spPr>
          <a:xfrm>
            <a:off x="3214688" y="0"/>
            <a:ext cx="25717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Математика</a:t>
            </a:r>
            <a:endParaRPr lang="en-US" sz="36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54770-EB83-4F32-A196-CA632D87D173}" type="datetimeFigureOut">
              <a:rPr lang="en-US"/>
              <a:pPr>
                <a:defRPr/>
              </a:pPr>
              <a:t>1/27/2014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38FE6-CC12-4893-8D04-B652FFCCB1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12CF2-4FE8-44F7-B5F8-12C97FD275CC}" type="datetimeFigureOut">
              <a:rPr lang="en-US"/>
              <a:pPr>
                <a:defRPr/>
              </a:pPr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749B0-AA97-45DF-90DF-1D46255C52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93766-112A-4C3B-B117-D3286FA93583}" type="datetimeFigureOut">
              <a:rPr lang="en-US"/>
              <a:pPr>
                <a:defRPr/>
              </a:pPr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4753D-9142-4E53-B985-04E9FA8A7B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F1D15-01E9-4C48-A418-2BD554E0D4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431D4-0DF3-4F93-90AE-D1DAC4BB51B4}" type="datetimeFigureOut">
              <a:rPr lang="en-US"/>
              <a:pPr>
                <a:defRPr/>
              </a:pPr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519F9-DE38-450C-83E9-81D397338E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028BF-F375-4C3E-A198-9E9339C2B91C}" type="datetimeFigureOut">
              <a:rPr lang="en-US"/>
              <a:pPr>
                <a:defRPr/>
              </a:pPr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BB420-FE7F-4FD5-8C25-B14AD7DEBC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62512-8353-40FC-8907-5F5B58A15E66}" type="datetimeFigureOut">
              <a:rPr lang="en-US"/>
              <a:pPr>
                <a:defRPr/>
              </a:pPr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6839F-9EE9-4490-BE98-1C0AF2F90E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1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D48DC-7E72-4920-B611-426306965216}" type="datetimeFigureOut">
              <a:rPr lang="en-US"/>
              <a:pPr>
                <a:defRPr/>
              </a:pPr>
              <a:t>1/27/2014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89279-81DB-46A7-BE25-3F03AE5D89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788974"/>
            <a:ext cx="38544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10" y="1500174"/>
            <a:ext cx="3854478" cy="46656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788974"/>
            <a:ext cx="378462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3784627" cy="46259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CCCDD-EF39-47BD-A249-3B893F6FA353}" type="datetimeFigureOut">
              <a:rPr lang="en-US"/>
              <a:pPr>
                <a:defRPr/>
              </a:pPr>
              <a:t>1/27/2014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61091-8989-4CC6-B777-5198885958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F0718-2477-43C4-8B46-7A8D4FADE5BE}" type="datetimeFigureOut">
              <a:rPr lang="en-US"/>
              <a:pPr>
                <a:defRPr/>
              </a:pPr>
              <a:t>1/27/2014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B1190-B01C-4537-8673-FF297133F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C8C60-0696-4D8B-8003-DB32B5423056}" type="datetimeFigureOut">
              <a:rPr lang="en-US"/>
              <a:pPr>
                <a:defRPr/>
              </a:pPr>
              <a:t>1/27/2014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ADC54-7660-4AF6-8884-5F22ABCE5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2751165" cy="64930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85794"/>
            <a:ext cx="4854602" cy="53403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1435100"/>
            <a:ext cx="275116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404AD-C4D0-4E4D-A54E-6C761BE3CD44}" type="datetimeFigureOut">
              <a:rPr lang="en-US"/>
              <a:pPr>
                <a:defRPr/>
              </a:pPr>
              <a:t>1/27/2014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782E9-FD70-4FE3-9EF2-FC3E86906C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14355"/>
            <a:ext cx="5486400" cy="401321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73D64-25BA-48B6-B605-146CC562EAAB}" type="datetimeFigureOut">
              <a:rPr lang="en-US"/>
              <a:pPr>
                <a:defRPr/>
              </a:pPr>
              <a:t>1/27/2014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EEBAF-42AE-4F14-8D4F-FDD3AAF0D3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8625" y="0"/>
            <a:ext cx="82296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14375" y="831850"/>
            <a:ext cx="7715250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0F1B8C-3CA1-45C7-9FE3-9201379A85A4}" type="datetimeFigureOut">
              <a:rPr lang="en-US"/>
              <a:pPr>
                <a:defRPr/>
              </a:pPr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EFD0DC-B3D5-4D72-AFCD-6946D6469A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63" r:id="rId12"/>
    <p:sldLayoutId id="214748365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hyperlink" Target="http://en.rian.ru/images/15991/02/159910255.jpg" TargetMode="External"/><Relationship Id="rId5" Type="http://schemas.openxmlformats.org/officeDocument/2006/relationships/image" Target="../media/image9.w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gif"/><Relationship Id="rId5" Type="http://schemas.openxmlformats.org/officeDocument/2006/relationships/image" Target="../media/image9.w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gif"/><Relationship Id="rId5" Type="http://schemas.openxmlformats.org/officeDocument/2006/relationships/image" Target="../media/image9.wmf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png"/><Relationship Id="rId5" Type="http://schemas.openxmlformats.org/officeDocument/2006/relationships/image" Target="../media/image9.wmf"/><Relationship Id="rId4" Type="http://schemas.openxmlformats.org/officeDocument/2006/relationships/oleObject" Target="../embeddings/oleObject5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jpeg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mtClean="0">
                <a:latin typeface="Arial" charset="0"/>
              </a:rPr>
              <a:t>Приготовила и провела учитель МКОУ «ТООШ» Ивашкова Галина Ивановна</a:t>
            </a:r>
          </a:p>
          <a:p>
            <a:pPr>
              <a:buFont typeface="Arial" charset="0"/>
              <a:buNone/>
            </a:pPr>
            <a:endParaRPr lang="ru-RU" smtClean="0">
              <a:latin typeface="Arial" charset="0"/>
            </a:endParaRPr>
          </a:p>
          <a:p>
            <a:pPr>
              <a:buFont typeface="Arial" charset="0"/>
              <a:buNone/>
            </a:pPr>
            <a:endParaRPr lang="ru-RU" smtClean="0">
              <a:latin typeface="Arial" charset="0"/>
            </a:endParaRPr>
          </a:p>
          <a:p>
            <a:pPr>
              <a:buFont typeface="Arial" charset="0"/>
              <a:buNone/>
            </a:pPr>
            <a:endParaRPr lang="ru-RU" smtClean="0">
              <a:latin typeface="Arial" charset="0"/>
            </a:endParaRPr>
          </a:p>
        </p:txBody>
      </p:sp>
      <p:sp>
        <p:nvSpPr>
          <p:cNvPr id="16387" name="WordArt 4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2124075" y="3170238"/>
            <a:ext cx="48958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Среднее арифметическое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612" name="Object 4"/>
          <p:cNvGraphicFramePr>
            <a:graphicFrameLocks noChangeAspect="1"/>
          </p:cNvGraphicFramePr>
          <p:nvPr/>
        </p:nvGraphicFramePr>
        <p:xfrm>
          <a:off x="5130800" y="3224213"/>
          <a:ext cx="1270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5" name="Формула" r:id="rId4" imgW="114151" imgH="215619" progId="Equation.3">
                  <p:embed/>
                </p:oleObj>
              </mc:Choice>
              <mc:Fallback>
                <p:oleObj name="Формула" r:id="rId4" imgW="114151" imgH="215619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0800" y="3224213"/>
                        <a:ext cx="1270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3" name="Text Box 21"/>
          <p:cNvSpPr txBox="1">
            <a:spLocks noChangeArrowheads="1"/>
          </p:cNvSpPr>
          <p:nvPr/>
        </p:nvSpPr>
        <p:spPr bwMode="auto">
          <a:xfrm>
            <a:off x="2209800" y="3276600"/>
            <a:ext cx="4397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Calibri" pitchFamily="34" charset="0"/>
              </a:rPr>
              <a:t>   </a:t>
            </a:r>
          </a:p>
        </p:txBody>
      </p:sp>
      <p:sp>
        <p:nvSpPr>
          <p:cNvPr id="5124" name="Прямоугольник 28"/>
          <p:cNvSpPr>
            <a:spLocks noChangeArrowheads="1"/>
          </p:cNvSpPr>
          <p:nvPr/>
        </p:nvSpPr>
        <p:spPr bwMode="auto">
          <a:xfrm>
            <a:off x="685800" y="914400"/>
            <a:ext cx="7696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400" b="1" i="1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Ежедневная зарплата рабочего в течение пяти дней была: 660 рублей, 725 рублей, 690 рублей, 710 рублей и 645 рублей. Какова  </a:t>
            </a:r>
            <a:r>
              <a:rPr lang="ru-RU" sz="2400" b="1" i="1" u="sng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средняя зарплата </a:t>
            </a:r>
            <a:r>
              <a:rPr lang="ru-RU" sz="2400" b="1" i="1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рабочего за один день? </a:t>
            </a:r>
            <a:endParaRPr lang="ru-RU" sz="2400" b="1" i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5125" name="TextBox 29"/>
          <p:cNvSpPr txBox="1">
            <a:spLocks noChangeArrowheads="1"/>
          </p:cNvSpPr>
          <p:nvPr/>
        </p:nvSpPr>
        <p:spPr bwMode="auto">
          <a:xfrm>
            <a:off x="3276600" y="285750"/>
            <a:ext cx="1828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FF0000"/>
                </a:solidFill>
                <a:latin typeface="Calibri" pitchFamily="34" charset="0"/>
              </a:rPr>
              <a:t>ЗАДАЧА №2</a:t>
            </a:r>
          </a:p>
        </p:txBody>
      </p:sp>
      <p:pic>
        <p:nvPicPr>
          <p:cNvPr id="5126" name="Picture 18" descr="Картинка 424 из 29488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28800" y="2438400"/>
            <a:ext cx="5257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6"/>
          <p:cNvSpPr txBox="1">
            <a:spLocks noChangeArrowheads="1"/>
          </p:cNvSpPr>
          <p:nvPr/>
        </p:nvSpPr>
        <p:spPr bwMode="auto">
          <a:xfrm>
            <a:off x="642938" y="762000"/>
            <a:ext cx="77866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0070C0"/>
                </a:solidFill>
                <a:latin typeface="Calibri" pitchFamily="34" charset="0"/>
              </a:rPr>
              <a:t>За первый час лыжник прошёл 10,8 км, за второй 9,4 км и за третий 9,2км. </a:t>
            </a:r>
            <a:br>
              <a:rPr lang="ru-RU" sz="2400" b="1" i="1">
                <a:solidFill>
                  <a:srgbClr val="0070C0"/>
                </a:solidFill>
                <a:latin typeface="Calibri" pitchFamily="34" charset="0"/>
              </a:rPr>
            </a:br>
            <a:r>
              <a:rPr lang="ru-RU" sz="2400" b="1" i="1">
                <a:solidFill>
                  <a:srgbClr val="0070C0"/>
                </a:solidFill>
                <a:latin typeface="Calibri" pitchFamily="34" charset="0"/>
              </a:rPr>
              <a:t>Сколько </a:t>
            </a:r>
            <a:r>
              <a:rPr lang="ru-RU" sz="2400" b="1" i="1" u="sng">
                <a:solidFill>
                  <a:srgbClr val="0070C0"/>
                </a:solidFill>
                <a:latin typeface="Calibri" pitchFamily="34" charset="0"/>
              </a:rPr>
              <a:t>километров в среднем </a:t>
            </a:r>
            <a:r>
              <a:rPr lang="ru-RU" sz="2400" b="1" i="1">
                <a:solidFill>
                  <a:srgbClr val="0070C0"/>
                </a:solidFill>
                <a:latin typeface="Calibri" pitchFamily="34" charset="0"/>
              </a:rPr>
              <a:t>проходил лыжник?</a:t>
            </a:r>
          </a:p>
        </p:txBody>
      </p:sp>
      <p:sp>
        <p:nvSpPr>
          <p:cNvPr id="6148" name="TextBox 47"/>
          <p:cNvSpPr txBox="1">
            <a:spLocks noChangeArrowheads="1"/>
          </p:cNvSpPr>
          <p:nvPr/>
        </p:nvSpPr>
        <p:spPr bwMode="auto">
          <a:xfrm>
            <a:off x="3733800" y="285750"/>
            <a:ext cx="1981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FF0000"/>
                </a:solidFill>
                <a:latin typeface="Calibri" pitchFamily="34" charset="0"/>
              </a:rPr>
              <a:t>ЗАДАЧА №3</a:t>
            </a: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1371600" y="5029200"/>
            <a:ext cx="70104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69636" name="Object 4"/>
          <p:cNvGraphicFramePr>
            <a:graphicFrameLocks noChangeAspect="1"/>
          </p:cNvGraphicFramePr>
          <p:nvPr/>
        </p:nvGraphicFramePr>
        <p:xfrm>
          <a:off x="5029200" y="2362200"/>
          <a:ext cx="160338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9" name="Формула" r:id="rId4" imgW="114151" imgH="215619" progId="Equation.3">
                  <p:embed/>
                </p:oleObj>
              </mc:Choice>
              <mc:Fallback>
                <p:oleObj name="Формула" r:id="rId4" imgW="114151" imgH="215619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362200"/>
                        <a:ext cx="160338" cy="309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7" name="Прямая соединительная линия 56"/>
          <p:cNvCxnSpPr/>
          <p:nvPr/>
        </p:nvCxnSpPr>
        <p:spPr>
          <a:xfrm rot="5400000" flipH="1" flipV="1">
            <a:off x="1295400" y="495300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Блок-схема: узел 60"/>
          <p:cNvSpPr/>
          <p:nvPr/>
        </p:nvSpPr>
        <p:spPr>
          <a:xfrm flipH="1" flipV="1">
            <a:off x="6400800" y="4953000"/>
            <a:ext cx="46038" cy="1524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grpSp>
        <p:nvGrpSpPr>
          <p:cNvPr id="69642" name="Group 513"/>
          <p:cNvGrpSpPr>
            <a:grpSpLocks/>
          </p:cNvGrpSpPr>
          <p:nvPr/>
        </p:nvGrpSpPr>
        <p:grpSpPr bwMode="auto">
          <a:xfrm>
            <a:off x="8229600" y="4495800"/>
            <a:ext cx="533400" cy="533400"/>
            <a:chOff x="2688" y="1935"/>
            <a:chExt cx="763" cy="845"/>
          </a:xfrm>
        </p:grpSpPr>
        <p:grpSp>
          <p:nvGrpSpPr>
            <p:cNvPr id="69678" name="Group 514"/>
            <p:cNvGrpSpPr>
              <a:grpSpLocks/>
            </p:cNvGrpSpPr>
            <p:nvPr/>
          </p:nvGrpSpPr>
          <p:grpSpPr bwMode="auto">
            <a:xfrm>
              <a:off x="2832" y="1935"/>
              <a:ext cx="619" cy="760"/>
              <a:chOff x="1373" y="2208"/>
              <a:chExt cx="619" cy="760"/>
            </a:xfrm>
          </p:grpSpPr>
          <p:sp>
            <p:nvSpPr>
              <p:cNvPr id="69683" name="Freeform 515"/>
              <p:cNvSpPr>
                <a:spLocks/>
              </p:cNvSpPr>
              <p:nvPr/>
            </p:nvSpPr>
            <p:spPr bwMode="auto">
              <a:xfrm>
                <a:off x="1384" y="2208"/>
                <a:ext cx="608" cy="760"/>
              </a:xfrm>
              <a:custGeom>
                <a:avLst/>
                <a:gdLst>
                  <a:gd name="T0" fmla="*/ 0 w 608"/>
                  <a:gd name="T1" fmla="*/ 392 h 760"/>
                  <a:gd name="T2" fmla="*/ 96 w 608"/>
                  <a:gd name="T3" fmla="*/ 392 h 760"/>
                  <a:gd name="T4" fmla="*/ 608 w 608"/>
                  <a:gd name="T5" fmla="*/ 394 h 760"/>
                  <a:gd name="T6" fmla="*/ 471 w 608"/>
                  <a:gd name="T7" fmla="*/ 203 h 760"/>
                  <a:gd name="T8" fmla="*/ 597 w 608"/>
                  <a:gd name="T9" fmla="*/ 0 h 760"/>
                  <a:gd name="T10" fmla="*/ 16 w 608"/>
                  <a:gd name="T11" fmla="*/ 13 h 760"/>
                  <a:gd name="T12" fmla="*/ 16 w 608"/>
                  <a:gd name="T13" fmla="*/ 760 h 7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08"/>
                  <a:gd name="T22" fmla="*/ 0 h 760"/>
                  <a:gd name="T23" fmla="*/ 608 w 608"/>
                  <a:gd name="T24" fmla="*/ 760 h 7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08" h="760">
                    <a:moveTo>
                      <a:pt x="0" y="392"/>
                    </a:moveTo>
                    <a:lnTo>
                      <a:pt x="96" y="392"/>
                    </a:lnTo>
                    <a:lnTo>
                      <a:pt x="608" y="394"/>
                    </a:lnTo>
                    <a:lnTo>
                      <a:pt x="471" y="203"/>
                    </a:lnTo>
                    <a:lnTo>
                      <a:pt x="597" y="0"/>
                    </a:lnTo>
                    <a:lnTo>
                      <a:pt x="16" y="13"/>
                    </a:lnTo>
                    <a:lnTo>
                      <a:pt x="16" y="760"/>
                    </a:lnTo>
                  </a:path>
                </a:pathLst>
              </a:cu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74" name="Text Box 516"/>
              <p:cNvSpPr txBox="1">
                <a:spLocks noChangeArrowheads="1"/>
              </p:cNvSpPr>
              <p:nvPr/>
            </p:nvSpPr>
            <p:spPr bwMode="auto">
              <a:xfrm>
                <a:off x="1372" y="2336"/>
                <a:ext cx="391" cy="407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36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cs typeface="+mn-cs"/>
                </a:endParaRPr>
              </a:p>
            </p:txBody>
          </p:sp>
        </p:grpSp>
        <p:grpSp>
          <p:nvGrpSpPr>
            <p:cNvPr id="69679" name="Group 517"/>
            <p:cNvGrpSpPr>
              <a:grpSpLocks/>
            </p:cNvGrpSpPr>
            <p:nvPr/>
          </p:nvGrpSpPr>
          <p:grpSpPr bwMode="auto">
            <a:xfrm>
              <a:off x="2688" y="2638"/>
              <a:ext cx="336" cy="142"/>
              <a:chOff x="1792" y="4000"/>
              <a:chExt cx="352" cy="160"/>
            </a:xfrm>
          </p:grpSpPr>
          <p:sp>
            <p:nvSpPr>
              <p:cNvPr id="69680" name="Oval 518"/>
              <p:cNvSpPr>
                <a:spLocks noChangeArrowheads="1"/>
              </p:cNvSpPr>
              <p:nvPr/>
            </p:nvSpPr>
            <p:spPr bwMode="auto">
              <a:xfrm>
                <a:off x="1792" y="4032"/>
                <a:ext cx="352" cy="12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69681" name="Oval 519"/>
              <p:cNvSpPr>
                <a:spLocks noChangeArrowheads="1"/>
              </p:cNvSpPr>
              <p:nvPr/>
            </p:nvSpPr>
            <p:spPr bwMode="auto">
              <a:xfrm>
                <a:off x="1840" y="4016"/>
                <a:ext cx="272" cy="9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69682" name="Oval 520"/>
              <p:cNvSpPr>
                <a:spLocks noChangeArrowheads="1"/>
              </p:cNvSpPr>
              <p:nvPr/>
            </p:nvSpPr>
            <p:spPr bwMode="auto">
              <a:xfrm>
                <a:off x="1872" y="4000"/>
                <a:ext cx="192" cy="4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</p:grpSp>
      <p:grpSp>
        <p:nvGrpSpPr>
          <p:cNvPr id="69643" name="Group 513"/>
          <p:cNvGrpSpPr>
            <a:grpSpLocks/>
          </p:cNvGrpSpPr>
          <p:nvPr/>
        </p:nvGrpSpPr>
        <p:grpSpPr bwMode="auto">
          <a:xfrm>
            <a:off x="1295400" y="4495800"/>
            <a:ext cx="533400" cy="533400"/>
            <a:chOff x="2688" y="1935"/>
            <a:chExt cx="763" cy="845"/>
          </a:xfrm>
        </p:grpSpPr>
        <p:grpSp>
          <p:nvGrpSpPr>
            <p:cNvPr id="69671" name="Group 514"/>
            <p:cNvGrpSpPr>
              <a:grpSpLocks/>
            </p:cNvGrpSpPr>
            <p:nvPr/>
          </p:nvGrpSpPr>
          <p:grpSpPr bwMode="auto">
            <a:xfrm>
              <a:off x="2832" y="1935"/>
              <a:ext cx="619" cy="760"/>
              <a:chOff x="1373" y="2208"/>
              <a:chExt cx="619" cy="760"/>
            </a:xfrm>
          </p:grpSpPr>
          <p:sp>
            <p:nvSpPr>
              <p:cNvPr id="69676" name="Freeform 515"/>
              <p:cNvSpPr>
                <a:spLocks/>
              </p:cNvSpPr>
              <p:nvPr/>
            </p:nvSpPr>
            <p:spPr bwMode="auto">
              <a:xfrm>
                <a:off x="1384" y="2208"/>
                <a:ext cx="608" cy="760"/>
              </a:xfrm>
              <a:custGeom>
                <a:avLst/>
                <a:gdLst>
                  <a:gd name="T0" fmla="*/ 0 w 608"/>
                  <a:gd name="T1" fmla="*/ 392 h 760"/>
                  <a:gd name="T2" fmla="*/ 96 w 608"/>
                  <a:gd name="T3" fmla="*/ 392 h 760"/>
                  <a:gd name="T4" fmla="*/ 608 w 608"/>
                  <a:gd name="T5" fmla="*/ 394 h 760"/>
                  <a:gd name="T6" fmla="*/ 471 w 608"/>
                  <a:gd name="T7" fmla="*/ 203 h 760"/>
                  <a:gd name="T8" fmla="*/ 597 w 608"/>
                  <a:gd name="T9" fmla="*/ 0 h 760"/>
                  <a:gd name="T10" fmla="*/ 16 w 608"/>
                  <a:gd name="T11" fmla="*/ 13 h 760"/>
                  <a:gd name="T12" fmla="*/ 16 w 608"/>
                  <a:gd name="T13" fmla="*/ 760 h 7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08"/>
                  <a:gd name="T22" fmla="*/ 0 h 760"/>
                  <a:gd name="T23" fmla="*/ 608 w 608"/>
                  <a:gd name="T24" fmla="*/ 760 h 7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08" h="760">
                    <a:moveTo>
                      <a:pt x="0" y="392"/>
                    </a:moveTo>
                    <a:lnTo>
                      <a:pt x="96" y="392"/>
                    </a:lnTo>
                    <a:lnTo>
                      <a:pt x="608" y="394"/>
                    </a:lnTo>
                    <a:lnTo>
                      <a:pt x="471" y="203"/>
                    </a:lnTo>
                    <a:lnTo>
                      <a:pt x="597" y="0"/>
                    </a:lnTo>
                    <a:lnTo>
                      <a:pt x="16" y="13"/>
                    </a:lnTo>
                    <a:lnTo>
                      <a:pt x="16" y="760"/>
                    </a:lnTo>
                  </a:path>
                </a:pathLst>
              </a:cu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82" name="Text Box 516"/>
              <p:cNvSpPr txBox="1">
                <a:spLocks noChangeArrowheads="1"/>
              </p:cNvSpPr>
              <p:nvPr/>
            </p:nvSpPr>
            <p:spPr bwMode="auto">
              <a:xfrm>
                <a:off x="1372" y="2336"/>
                <a:ext cx="391" cy="407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36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cs typeface="+mn-cs"/>
                </a:endParaRPr>
              </a:p>
            </p:txBody>
          </p:sp>
        </p:grpSp>
        <p:grpSp>
          <p:nvGrpSpPr>
            <p:cNvPr id="69672" name="Group 517"/>
            <p:cNvGrpSpPr>
              <a:grpSpLocks/>
            </p:cNvGrpSpPr>
            <p:nvPr/>
          </p:nvGrpSpPr>
          <p:grpSpPr bwMode="auto">
            <a:xfrm>
              <a:off x="2688" y="2638"/>
              <a:ext cx="336" cy="142"/>
              <a:chOff x="1792" y="4000"/>
              <a:chExt cx="352" cy="160"/>
            </a:xfrm>
          </p:grpSpPr>
          <p:sp>
            <p:nvSpPr>
              <p:cNvPr id="69673" name="Oval 518"/>
              <p:cNvSpPr>
                <a:spLocks noChangeArrowheads="1"/>
              </p:cNvSpPr>
              <p:nvPr/>
            </p:nvSpPr>
            <p:spPr bwMode="auto">
              <a:xfrm>
                <a:off x="1792" y="4032"/>
                <a:ext cx="352" cy="12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69674" name="Oval 519"/>
              <p:cNvSpPr>
                <a:spLocks noChangeArrowheads="1"/>
              </p:cNvSpPr>
              <p:nvPr/>
            </p:nvSpPr>
            <p:spPr bwMode="auto">
              <a:xfrm>
                <a:off x="1840" y="4016"/>
                <a:ext cx="272" cy="9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69675" name="Oval 520"/>
              <p:cNvSpPr>
                <a:spLocks noChangeArrowheads="1"/>
              </p:cNvSpPr>
              <p:nvPr/>
            </p:nvSpPr>
            <p:spPr bwMode="auto">
              <a:xfrm>
                <a:off x="1872" y="4000"/>
                <a:ext cx="192" cy="4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</p:grpSp>
      <p:sp>
        <p:nvSpPr>
          <p:cNvPr id="69644" name="TextBox 82"/>
          <p:cNvSpPr txBox="1">
            <a:spLocks noChangeArrowheads="1"/>
          </p:cNvSpPr>
          <p:nvPr/>
        </p:nvSpPr>
        <p:spPr bwMode="auto">
          <a:xfrm>
            <a:off x="2157413" y="5443538"/>
            <a:ext cx="106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70C0"/>
                </a:solidFill>
                <a:latin typeface="Calibri" pitchFamily="34" charset="0"/>
              </a:rPr>
              <a:t>10,8 км</a:t>
            </a:r>
          </a:p>
        </p:txBody>
      </p:sp>
      <p:sp>
        <p:nvSpPr>
          <p:cNvPr id="69645" name="Прямоугольник 84"/>
          <p:cNvSpPr>
            <a:spLocks noChangeArrowheads="1"/>
          </p:cNvSpPr>
          <p:nvPr/>
        </p:nvSpPr>
        <p:spPr bwMode="auto">
          <a:xfrm>
            <a:off x="4724400" y="5429250"/>
            <a:ext cx="91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70C0"/>
                </a:solidFill>
                <a:latin typeface="Calibri" pitchFamily="34" charset="0"/>
              </a:rPr>
              <a:t>9,4 км </a:t>
            </a:r>
          </a:p>
        </p:txBody>
      </p:sp>
      <p:sp>
        <p:nvSpPr>
          <p:cNvPr id="69646" name="TextBox 85"/>
          <p:cNvSpPr txBox="1">
            <a:spLocks noChangeArrowheads="1"/>
          </p:cNvSpPr>
          <p:nvPr/>
        </p:nvSpPr>
        <p:spPr bwMode="auto">
          <a:xfrm>
            <a:off x="7239000" y="5429250"/>
            <a:ext cx="765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70C0"/>
                </a:solidFill>
                <a:latin typeface="Calibri" pitchFamily="34" charset="0"/>
              </a:rPr>
              <a:t>9,2км</a:t>
            </a:r>
          </a:p>
        </p:txBody>
      </p:sp>
      <p:sp>
        <p:nvSpPr>
          <p:cNvPr id="69647" name="AutoShape 86"/>
          <p:cNvSpPr>
            <a:spLocks/>
          </p:cNvSpPr>
          <p:nvPr/>
        </p:nvSpPr>
        <p:spPr bwMode="auto">
          <a:xfrm rot="-5400000">
            <a:off x="2574131" y="3926682"/>
            <a:ext cx="376237" cy="2667000"/>
          </a:xfrm>
          <a:prstGeom prst="leftBrace">
            <a:avLst>
              <a:gd name="adj1" fmla="val 94942"/>
              <a:gd name="adj2" fmla="val 51889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9648" name="AutoShape 86"/>
          <p:cNvSpPr>
            <a:spLocks/>
          </p:cNvSpPr>
          <p:nvPr/>
        </p:nvSpPr>
        <p:spPr bwMode="auto">
          <a:xfrm rot="-5400000">
            <a:off x="5069681" y="4074319"/>
            <a:ext cx="376238" cy="2286000"/>
          </a:xfrm>
          <a:prstGeom prst="leftBrace">
            <a:avLst>
              <a:gd name="adj1" fmla="val 94937"/>
              <a:gd name="adj2" fmla="val 50218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9649" name="AutoShape 86"/>
          <p:cNvSpPr>
            <a:spLocks/>
          </p:cNvSpPr>
          <p:nvPr/>
        </p:nvSpPr>
        <p:spPr bwMode="auto">
          <a:xfrm rot="-5400000">
            <a:off x="7203281" y="4302919"/>
            <a:ext cx="376238" cy="1828800"/>
          </a:xfrm>
          <a:prstGeom prst="leftBrace">
            <a:avLst>
              <a:gd name="adj1" fmla="val 94920"/>
              <a:gd name="adj2" fmla="val 53912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90" name="Picture 113" descr="j0282779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9741835" flipV="1">
            <a:off x="615950" y="2379663"/>
            <a:ext cx="1990725" cy="236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51" name="Прямоугольник 41"/>
          <p:cNvSpPr>
            <a:spLocks noChangeArrowheads="1"/>
          </p:cNvSpPr>
          <p:nvPr/>
        </p:nvSpPr>
        <p:spPr bwMode="auto">
          <a:xfrm>
            <a:off x="4267200" y="6248400"/>
            <a:ext cx="681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2011</a:t>
            </a:r>
          </a:p>
        </p:txBody>
      </p:sp>
      <p:pic>
        <p:nvPicPr>
          <p:cNvPr id="34" name="Picture 113" descr="j0282779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9741835" flipV="1">
            <a:off x="3360738" y="2373313"/>
            <a:ext cx="1949450" cy="236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113" descr="j0282779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9741835" flipV="1">
            <a:off x="5568950" y="2455863"/>
            <a:ext cx="1990725" cy="236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9654" name="Group 513"/>
          <p:cNvGrpSpPr>
            <a:grpSpLocks/>
          </p:cNvGrpSpPr>
          <p:nvPr/>
        </p:nvGrpSpPr>
        <p:grpSpPr bwMode="auto">
          <a:xfrm>
            <a:off x="4038600" y="4495800"/>
            <a:ext cx="533400" cy="533400"/>
            <a:chOff x="2688" y="1935"/>
            <a:chExt cx="763" cy="845"/>
          </a:xfrm>
        </p:grpSpPr>
        <p:grpSp>
          <p:nvGrpSpPr>
            <p:cNvPr id="69664" name="Group 514"/>
            <p:cNvGrpSpPr>
              <a:grpSpLocks/>
            </p:cNvGrpSpPr>
            <p:nvPr/>
          </p:nvGrpSpPr>
          <p:grpSpPr bwMode="auto">
            <a:xfrm>
              <a:off x="2831" y="1935"/>
              <a:ext cx="620" cy="760"/>
              <a:chOff x="1372" y="2208"/>
              <a:chExt cx="620" cy="760"/>
            </a:xfrm>
          </p:grpSpPr>
          <p:sp>
            <p:nvSpPr>
              <p:cNvPr id="69669" name="Freeform 515"/>
              <p:cNvSpPr>
                <a:spLocks/>
              </p:cNvSpPr>
              <p:nvPr/>
            </p:nvSpPr>
            <p:spPr bwMode="auto">
              <a:xfrm>
                <a:off x="1384" y="2208"/>
                <a:ext cx="608" cy="760"/>
              </a:xfrm>
              <a:custGeom>
                <a:avLst/>
                <a:gdLst>
                  <a:gd name="T0" fmla="*/ 0 w 608"/>
                  <a:gd name="T1" fmla="*/ 392 h 760"/>
                  <a:gd name="T2" fmla="*/ 96 w 608"/>
                  <a:gd name="T3" fmla="*/ 392 h 760"/>
                  <a:gd name="T4" fmla="*/ 608 w 608"/>
                  <a:gd name="T5" fmla="*/ 394 h 760"/>
                  <a:gd name="T6" fmla="*/ 471 w 608"/>
                  <a:gd name="T7" fmla="*/ 203 h 760"/>
                  <a:gd name="T8" fmla="*/ 597 w 608"/>
                  <a:gd name="T9" fmla="*/ 0 h 760"/>
                  <a:gd name="T10" fmla="*/ 16 w 608"/>
                  <a:gd name="T11" fmla="*/ 13 h 760"/>
                  <a:gd name="T12" fmla="*/ 16 w 608"/>
                  <a:gd name="T13" fmla="*/ 760 h 7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08"/>
                  <a:gd name="T22" fmla="*/ 0 h 760"/>
                  <a:gd name="T23" fmla="*/ 608 w 608"/>
                  <a:gd name="T24" fmla="*/ 760 h 7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08" h="760">
                    <a:moveTo>
                      <a:pt x="0" y="392"/>
                    </a:moveTo>
                    <a:lnTo>
                      <a:pt x="96" y="392"/>
                    </a:lnTo>
                    <a:lnTo>
                      <a:pt x="608" y="394"/>
                    </a:lnTo>
                    <a:lnTo>
                      <a:pt x="471" y="203"/>
                    </a:lnTo>
                    <a:lnTo>
                      <a:pt x="597" y="0"/>
                    </a:lnTo>
                    <a:lnTo>
                      <a:pt x="16" y="13"/>
                    </a:lnTo>
                    <a:lnTo>
                      <a:pt x="16" y="760"/>
                    </a:lnTo>
                  </a:path>
                </a:pathLst>
              </a:cu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3" name="Text Box 516"/>
              <p:cNvSpPr txBox="1">
                <a:spLocks noChangeArrowheads="1"/>
              </p:cNvSpPr>
              <p:nvPr/>
            </p:nvSpPr>
            <p:spPr bwMode="auto">
              <a:xfrm>
                <a:off x="1372" y="2336"/>
                <a:ext cx="391" cy="407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36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cs typeface="+mn-cs"/>
                </a:endParaRPr>
              </a:p>
            </p:txBody>
          </p:sp>
        </p:grpSp>
        <p:grpSp>
          <p:nvGrpSpPr>
            <p:cNvPr id="69665" name="Group 517"/>
            <p:cNvGrpSpPr>
              <a:grpSpLocks/>
            </p:cNvGrpSpPr>
            <p:nvPr/>
          </p:nvGrpSpPr>
          <p:grpSpPr bwMode="auto">
            <a:xfrm>
              <a:off x="2688" y="2638"/>
              <a:ext cx="336" cy="142"/>
              <a:chOff x="1792" y="4000"/>
              <a:chExt cx="352" cy="160"/>
            </a:xfrm>
          </p:grpSpPr>
          <p:sp>
            <p:nvSpPr>
              <p:cNvPr id="69666" name="Oval 518"/>
              <p:cNvSpPr>
                <a:spLocks noChangeArrowheads="1"/>
              </p:cNvSpPr>
              <p:nvPr/>
            </p:nvSpPr>
            <p:spPr bwMode="auto">
              <a:xfrm>
                <a:off x="1792" y="4032"/>
                <a:ext cx="352" cy="12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69667" name="Oval 519"/>
              <p:cNvSpPr>
                <a:spLocks noChangeArrowheads="1"/>
              </p:cNvSpPr>
              <p:nvPr/>
            </p:nvSpPr>
            <p:spPr bwMode="auto">
              <a:xfrm>
                <a:off x="1840" y="4016"/>
                <a:ext cx="272" cy="9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69668" name="Oval 520"/>
              <p:cNvSpPr>
                <a:spLocks noChangeArrowheads="1"/>
              </p:cNvSpPr>
              <p:nvPr/>
            </p:nvSpPr>
            <p:spPr bwMode="auto">
              <a:xfrm>
                <a:off x="1872" y="4000"/>
                <a:ext cx="192" cy="4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</p:grpSp>
      <p:grpSp>
        <p:nvGrpSpPr>
          <p:cNvPr id="69655" name="Group 513"/>
          <p:cNvGrpSpPr>
            <a:grpSpLocks/>
          </p:cNvGrpSpPr>
          <p:nvPr/>
        </p:nvGrpSpPr>
        <p:grpSpPr bwMode="auto">
          <a:xfrm>
            <a:off x="6248400" y="4495800"/>
            <a:ext cx="533400" cy="533400"/>
            <a:chOff x="2688" y="1935"/>
            <a:chExt cx="763" cy="845"/>
          </a:xfrm>
        </p:grpSpPr>
        <p:grpSp>
          <p:nvGrpSpPr>
            <p:cNvPr id="69657" name="Group 514"/>
            <p:cNvGrpSpPr>
              <a:grpSpLocks/>
            </p:cNvGrpSpPr>
            <p:nvPr/>
          </p:nvGrpSpPr>
          <p:grpSpPr bwMode="auto">
            <a:xfrm>
              <a:off x="2831" y="1935"/>
              <a:ext cx="620" cy="760"/>
              <a:chOff x="1372" y="2208"/>
              <a:chExt cx="620" cy="760"/>
            </a:xfrm>
          </p:grpSpPr>
          <p:sp>
            <p:nvSpPr>
              <p:cNvPr id="69662" name="Freeform 515"/>
              <p:cNvSpPr>
                <a:spLocks/>
              </p:cNvSpPr>
              <p:nvPr/>
            </p:nvSpPr>
            <p:spPr bwMode="auto">
              <a:xfrm>
                <a:off x="1384" y="2208"/>
                <a:ext cx="608" cy="760"/>
              </a:xfrm>
              <a:custGeom>
                <a:avLst/>
                <a:gdLst>
                  <a:gd name="T0" fmla="*/ 0 w 608"/>
                  <a:gd name="T1" fmla="*/ 392 h 760"/>
                  <a:gd name="T2" fmla="*/ 96 w 608"/>
                  <a:gd name="T3" fmla="*/ 392 h 760"/>
                  <a:gd name="T4" fmla="*/ 608 w 608"/>
                  <a:gd name="T5" fmla="*/ 394 h 760"/>
                  <a:gd name="T6" fmla="*/ 471 w 608"/>
                  <a:gd name="T7" fmla="*/ 203 h 760"/>
                  <a:gd name="T8" fmla="*/ 597 w 608"/>
                  <a:gd name="T9" fmla="*/ 0 h 760"/>
                  <a:gd name="T10" fmla="*/ 16 w 608"/>
                  <a:gd name="T11" fmla="*/ 13 h 760"/>
                  <a:gd name="T12" fmla="*/ 16 w 608"/>
                  <a:gd name="T13" fmla="*/ 760 h 7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08"/>
                  <a:gd name="T22" fmla="*/ 0 h 760"/>
                  <a:gd name="T23" fmla="*/ 608 w 608"/>
                  <a:gd name="T24" fmla="*/ 760 h 7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08" h="760">
                    <a:moveTo>
                      <a:pt x="0" y="392"/>
                    </a:moveTo>
                    <a:lnTo>
                      <a:pt x="96" y="392"/>
                    </a:lnTo>
                    <a:lnTo>
                      <a:pt x="608" y="394"/>
                    </a:lnTo>
                    <a:lnTo>
                      <a:pt x="471" y="203"/>
                    </a:lnTo>
                    <a:lnTo>
                      <a:pt x="597" y="0"/>
                    </a:lnTo>
                    <a:lnTo>
                      <a:pt x="16" y="13"/>
                    </a:lnTo>
                    <a:lnTo>
                      <a:pt x="16" y="760"/>
                    </a:lnTo>
                  </a:path>
                </a:pathLst>
              </a:cu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52" name="Text Box 516"/>
              <p:cNvSpPr txBox="1">
                <a:spLocks noChangeArrowheads="1"/>
              </p:cNvSpPr>
              <p:nvPr/>
            </p:nvSpPr>
            <p:spPr bwMode="auto">
              <a:xfrm>
                <a:off x="1372" y="2336"/>
                <a:ext cx="391" cy="407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36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cs typeface="+mn-cs"/>
                </a:endParaRPr>
              </a:p>
            </p:txBody>
          </p:sp>
        </p:grpSp>
        <p:grpSp>
          <p:nvGrpSpPr>
            <p:cNvPr id="69658" name="Group 517"/>
            <p:cNvGrpSpPr>
              <a:grpSpLocks/>
            </p:cNvGrpSpPr>
            <p:nvPr/>
          </p:nvGrpSpPr>
          <p:grpSpPr bwMode="auto">
            <a:xfrm>
              <a:off x="2688" y="2638"/>
              <a:ext cx="336" cy="142"/>
              <a:chOff x="1792" y="4000"/>
              <a:chExt cx="352" cy="160"/>
            </a:xfrm>
          </p:grpSpPr>
          <p:sp>
            <p:nvSpPr>
              <p:cNvPr id="69659" name="Oval 518"/>
              <p:cNvSpPr>
                <a:spLocks noChangeArrowheads="1"/>
              </p:cNvSpPr>
              <p:nvPr/>
            </p:nvSpPr>
            <p:spPr bwMode="auto">
              <a:xfrm>
                <a:off x="1792" y="4032"/>
                <a:ext cx="352" cy="12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69660" name="Oval 519"/>
              <p:cNvSpPr>
                <a:spLocks noChangeArrowheads="1"/>
              </p:cNvSpPr>
              <p:nvPr/>
            </p:nvSpPr>
            <p:spPr bwMode="auto">
              <a:xfrm>
                <a:off x="1840" y="4016"/>
                <a:ext cx="272" cy="9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69661" name="Oval 520"/>
              <p:cNvSpPr>
                <a:spLocks noChangeArrowheads="1"/>
              </p:cNvSpPr>
              <p:nvPr/>
            </p:nvSpPr>
            <p:spPr bwMode="auto">
              <a:xfrm>
                <a:off x="1872" y="4000"/>
                <a:ext cx="192" cy="4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</p:grpSp>
      <p:pic>
        <p:nvPicPr>
          <p:cNvPr id="53" name="Picture 113" descr="j0282779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9741835" flipV="1">
            <a:off x="7321550" y="2379663"/>
            <a:ext cx="1990725" cy="236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114" name="Object 2"/>
          <p:cNvGraphicFramePr>
            <a:graphicFrameLocks noChangeAspect="1"/>
          </p:cNvGraphicFramePr>
          <p:nvPr/>
        </p:nvGraphicFramePr>
        <p:xfrm>
          <a:off x="4497388" y="32448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17" name="Формула" r:id="rId4" imgW="114151" imgH="215619" progId="Equation.3">
                  <p:embed/>
                </p:oleObj>
              </mc:Choice>
              <mc:Fallback>
                <p:oleObj name="Формула" r:id="rId4" imgW="114151" imgH="215619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7388" y="32448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0115" name="Picture 9" descr="diploma_with_hat_hc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24075" y="3429000"/>
            <a:ext cx="4953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Прямоугольник 37"/>
          <p:cNvSpPr>
            <a:spLocks noChangeArrowheads="1"/>
          </p:cNvSpPr>
          <p:nvPr/>
        </p:nvSpPr>
        <p:spPr bwMode="auto">
          <a:xfrm>
            <a:off x="1042988" y="908050"/>
            <a:ext cx="716280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ru-RU" sz="3600" b="1" i="1">
                <a:solidFill>
                  <a:srgbClr val="FF0000"/>
                </a:solidFill>
              </a:rPr>
              <a:t>Тема урока:«Среднее арифметическое»</a:t>
            </a:r>
          </a:p>
          <a:p>
            <a:pPr marL="342900" indent="-342900" algn="ctr">
              <a:spcBef>
                <a:spcPct val="50000"/>
              </a:spcBef>
            </a:pPr>
            <a:r>
              <a:rPr lang="ru-RU" sz="3600" b="1" i="1">
                <a:solidFill>
                  <a:srgbClr val="FF0000"/>
                </a:solidFill>
                <a:latin typeface="Georgia" pitchFamily="18" charset="0"/>
              </a:rPr>
              <a:t>Цель урока:</a:t>
            </a:r>
          </a:p>
          <a:p>
            <a:pPr marL="342900" indent="-342900">
              <a:buFont typeface="Arial" charset="0"/>
              <a:buAutoNum type="arabicPeriod"/>
            </a:pPr>
            <a:endParaRPr lang="en-US">
              <a:latin typeface="Calibri" pitchFamily="34" charset="0"/>
            </a:endParaRPr>
          </a:p>
          <a:p>
            <a:pPr marL="342900" indent="-342900">
              <a:buFont typeface="Arial" charset="0"/>
              <a:buAutoNum type="arabicPeriod"/>
            </a:pPr>
            <a:r>
              <a:rPr lang="ru-RU" sz="2400">
                <a:solidFill>
                  <a:srgbClr val="0070C0"/>
                </a:solidFill>
                <a:latin typeface="Calibri" pitchFamily="34" charset="0"/>
              </a:rPr>
              <a:t>узнать что такое “среднее арифметическое”; 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ru-RU" sz="2400">
                <a:solidFill>
                  <a:srgbClr val="0070C0"/>
                </a:solidFill>
                <a:latin typeface="Calibri" pitchFamily="34" charset="0"/>
              </a:rPr>
              <a:t>научиться его вычислять; 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ru-RU" sz="2400">
                <a:solidFill>
                  <a:srgbClr val="0070C0"/>
                </a:solidFill>
                <a:latin typeface="Calibri" pitchFamily="34" charset="0"/>
              </a:rPr>
              <a:t>определить где и для чего применяется среднее арифметическое. </a:t>
            </a:r>
          </a:p>
        </p:txBody>
      </p:sp>
      <p:sp>
        <p:nvSpPr>
          <p:cNvPr id="90117" name="Прямоугольник 13"/>
          <p:cNvSpPr>
            <a:spLocks noChangeArrowheads="1"/>
          </p:cNvSpPr>
          <p:nvPr/>
        </p:nvSpPr>
        <p:spPr bwMode="auto">
          <a:xfrm>
            <a:off x="4114800" y="6248400"/>
            <a:ext cx="681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2011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285750"/>
            <a:ext cx="5143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00" y="714375"/>
            <a:ext cx="5143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13" y="357188"/>
            <a:ext cx="5143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714375"/>
            <a:ext cx="5143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75" y="285750"/>
            <a:ext cx="5143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88" y="642938"/>
            <a:ext cx="5143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63" y="357188"/>
            <a:ext cx="5143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500" y="642938"/>
            <a:ext cx="5143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75" y="357188"/>
            <a:ext cx="5143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13" y="571500"/>
            <a:ext cx="5143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Picture 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0" y="357188"/>
            <a:ext cx="5143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1" name="Picture 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285750"/>
            <a:ext cx="5143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2" name="Picture 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4214813"/>
            <a:ext cx="140493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3357554" y="2071678"/>
            <a:ext cx="1609735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12 </a:t>
            </a:r>
            <a:r>
              <a:rPr lang="ru-RU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шт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85918" y="642918"/>
            <a:ext cx="59503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+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786314" y="714356"/>
            <a:ext cx="59503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+</a:t>
            </a:r>
          </a:p>
        </p:txBody>
      </p:sp>
      <p:sp>
        <p:nvSpPr>
          <p:cNvPr id="20" name="Левая фигурная скобка 19"/>
          <p:cNvSpPr/>
          <p:nvPr/>
        </p:nvSpPr>
        <p:spPr>
          <a:xfrm rot="16200000">
            <a:off x="4037013" y="-1822450"/>
            <a:ext cx="463550" cy="7394575"/>
          </a:xfrm>
          <a:prstGeom prst="leftBrace">
            <a:avLst>
              <a:gd name="adj1" fmla="val 8333"/>
              <a:gd name="adj2" fmla="val 50375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214678" y="3071810"/>
            <a:ext cx="3357586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12 :3= 4</a:t>
            </a:r>
          </a:p>
        </p:txBody>
      </p:sp>
      <p:sp>
        <p:nvSpPr>
          <p:cNvPr id="25" name="Выноска-облако 24"/>
          <p:cNvSpPr/>
          <p:nvPr/>
        </p:nvSpPr>
        <p:spPr>
          <a:xfrm>
            <a:off x="2500313" y="571500"/>
            <a:ext cx="6215062" cy="1428750"/>
          </a:xfrm>
          <a:prstGeom prst="cloudCallout">
            <a:avLst>
              <a:gd name="adj1" fmla="val -64138"/>
              <a:gd name="adj2" fmla="val -24595"/>
            </a:avLst>
          </a:prstGeom>
          <a:solidFill>
            <a:srgbClr val="E1E1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514600" y="762000"/>
            <a:ext cx="6248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alibri" pitchFamily="34" charset="0"/>
              </a:rPr>
              <a:t>Сколько в среднем пирожков досталось каждому?</a:t>
            </a:r>
          </a:p>
        </p:txBody>
      </p:sp>
      <p:pic>
        <p:nvPicPr>
          <p:cNvPr id="9218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3643313"/>
            <a:ext cx="1752600" cy="2590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2182" name="Прямоугольник 37"/>
          <p:cNvSpPr>
            <a:spLocks noChangeArrowheads="1"/>
          </p:cNvSpPr>
          <p:nvPr/>
        </p:nvSpPr>
        <p:spPr bwMode="auto">
          <a:xfrm>
            <a:off x="4038600" y="6324600"/>
            <a:ext cx="681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2011</a:t>
            </a:r>
          </a:p>
        </p:txBody>
      </p:sp>
      <p:pic>
        <p:nvPicPr>
          <p:cNvPr id="92183" name="Picture 26" descr="C:\Users\admin\Desktop\detia_files\detia-849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63" y="4357688"/>
            <a:ext cx="14478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046 L -0.00017 0.48333 " pathEditMode="relative" rAng="0" ptsTypes="AA">
                                      <p:cBhvr>
                                        <p:cTn id="120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7 L -0.0316 0.46204 " pathEditMode="relative" ptsTypes="AA">
                                      <p:cBhvr>
                                        <p:cTn id="123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-2.59259E-6 L -0.18108 0.47245 " pathEditMode="relative" ptsTypes="AA">
                                      <p:cBhvr>
                                        <p:cTn id="126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500"/>
                            </p:stCondLst>
                            <p:childTnLst>
                              <p:par>
                                <p:cTn id="12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-0.26562 0.36828 " pathEditMode="relative" rAng="0" ptsTypes="AA">
                                      <p:cBhvr>
                                        <p:cTn id="129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" y="1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24 -0.0206 L -0.00538 0.51481 " pathEditMode="relative" rAng="0" ptsTypes="AA">
                                      <p:cBhvr>
                                        <p:cTn id="132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2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500"/>
                            </p:stCondLst>
                            <p:childTnLst>
                              <p:par>
                                <p:cTn id="1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-0.02084 0.41042 " pathEditMode="relative" rAng="0" ptsTypes="AA">
                                      <p:cBhvr>
                                        <p:cTn id="135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" y="2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000"/>
                            </p:stCondLst>
                            <p:childTnLst>
                              <p:par>
                                <p:cTn id="1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5209 L -0.16892 0.46227 " pathEditMode="relative" rAng="0" ptsTypes="AA">
                                      <p:cBhvr>
                                        <p:cTn id="138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2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500"/>
                            </p:stCondLst>
                            <p:childTnLst>
                              <p:par>
                                <p:cTn id="1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-0.19687 0.47245 " pathEditMode="relative" rAng="0" ptsTypes="AA">
                                      <p:cBhvr>
                                        <p:cTn id="141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" y="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000"/>
                            </p:stCondLst>
                            <p:childTnLst>
                              <p:par>
                                <p:cTn id="1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22222E-6 L 0.03941 0.55648 " pathEditMode="relative" rAng="0" ptsTypes="AA">
                                      <p:cBhvr>
                                        <p:cTn id="144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500"/>
                            </p:stCondLst>
                            <p:childTnLst>
                              <p:par>
                                <p:cTn id="14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0.029 0.42083 " pathEditMode="relative" rAng="0" ptsTypes="AA">
                                      <p:cBhvr>
                                        <p:cTn id="14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" y="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0"/>
                            </p:stCondLst>
                            <p:childTnLst>
                              <p:par>
                                <p:cTn id="14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96296E-6 L -0.02362 0.4199 " pathEditMode="relative" rAng="0" ptsTypes="AA">
                                      <p:cBhvr>
                                        <p:cTn id="150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500"/>
                            </p:stCondLst>
                            <p:childTnLst>
                              <p:par>
                                <p:cTn id="15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52 0.00093 L 0.0059 0.4838 " pathEditMode="relative" rAng="0" ptsTypes="AA">
                                      <p:cBhvr>
                                        <p:cTn id="153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6500"/>
                            </p:stCondLst>
                            <p:childTnLst>
                              <p:par>
                                <p:cTn id="1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5" grpId="0" animBg="1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 rot="10800000">
            <a:off x="2362200" y="0"/>
            <a:ext cx="5386388" cy="2070100"/>
          </a:xfrm>
          <a:prstGeom prst="cloudCallout">
            <a:avLst>
              <a:gd name="adj1" fmla="val -61410"/>
              <a:gd name="adj2" fmla="val -71922"/>
            </a:avLst>
          </a:prstGeom>
          <a:solidFill>
            <a:srgbClr val="E1E1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Выноска-облако 5"/>
          <p:cNvSpPr/>
          <p:nvPr/>
        </p:nvSpPr>
        <p:spPr>
          <a:xfrm>
            <a:off x="0" y="2133600"/>
            <a:ext cx="6096000" cy="2895600"/>
          </a:xfrm>
          <a:prstGeom prst="cloudCallout">
            <a:avLst>
              <a:gd name="adj1" fmla="val 64123"/>
              <a:gd name="adj2" fmla="val -9647"/>
            </a:avLst>
          </a:prstGeom>
          <a:solidFill>
            <a:srgbClr val="C5FF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364" name="TextBox 6"/>
          <p:cNvSpPr txBox="1">
            <a:spLocks noChangeArrowheads="1"/>
          </p:cNvSpPr>
          <p:nvPr/>
        </p:nvSpPr>
        <p:spPr bwMode="auto">
          <a:xfrm>
            <a:off x="3429000" y="457200"/>
            <a:ext cx="40005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latin typeface="Calibri" pitchFamily="34" charset="0"/>
              </a:rPr>
              <a:t>Какие действия мы с вами выполняли, чтобы найти средни</a:t>
            </a:r>
            <a:r>
              <a:rPr lang="ru-RU" sz="2400" b="1" i="1"/>
              <a:t>е арифметическое</a:t>
            </a:r>
            <a:r>
              <a:rPr lang="ru-RU" sz="2400" b="1" i="1">
                <a:latin typeface="Calibri" pitchFamily="34" charset="0"/>
              </a:rPr>
              <a:t>?</a:t>
            </a:r>
          </a:p>
        </p:txBody>
      </p:sp>
      <p:sp>
        <p:nvSpPr>
          <p:cNvPr id="9223" name="TextBox 7"/>
          <p:cNvSpPr txBox="1">
            <a:spLocks noChangeArrowheads="1"/>
          </p:cNvSpPr>
          <p:nvPr/>
        </p:nvSpPr>
        <p:spPr bwMode="auto">
          <a:xfrm>
            <a:off x="914400" y="2514600"/>
            <a:ext cx="5334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FF0000"/>
                </a:solidFill>
                <a:latin typeface="Calibri" pitchFamily="34" charset="0"/>
              </a:rPr>
              <a:t>МОЛОДЦЫ!</a:t>
            </a:r>
          </a:p>
          <a:p>
            <a:r>
              <a:rPr lang="ru-RU" sz="2400" b="1" i="1">
                <a:solidFill>
                  <a:srgbClr val="FF0000"/>
                </a:solidFill>
                <a:latin typeface="Calibri" pitchFamily="34" charset="0"/>
              </a:rPr>
              <a:t>Найдите в учебнике на странице 312 ответ на вопрос:</a:t>
            </a:r>
            <a:r>
              <a:rPr lang="ru-RU" sz="2400" b="1" i="1">
                <a:latin typeface="Calibri" pitchFamily="34" charset="0"/>
              </a:rPr>
              <a:t> </a:t>
            </a:r>
            <a:r>
              <a:rPr lang="ru-RU" sz="2400" b="1" i="1">
                <a:solidFill>
                  <a:srgbClr val="0033CC"/>
                </a:solidFill>
                <a:latin typeface="Calibri" pitchFamily="34" charset="0"/>
              </a:rPr>
              <a:t>как называют </a:t>
            </a:r>
            <a:r>
              <a:rPr lang="ru-RU" sz="2400" b="1" i="1">
                <a:solidFill>
                  <a:srgbClr val="0070C0"/>
                </a:solidFill>
                <a:latin typeface="Calibri" pitchFamily="34" charset="0"/>
              </a:rPr>
              <a:t>частное от деления </a:t>
            </a:r>
            <a:r>
              <a:rPr lang="ru-RU" sz="2400" b="1" i="1">
                <a:solidFill>
                  <a:srgbClr val="0033CC"/>
                </a:solidFill>
                <a:latin typeface="Calibri" pitchFamily="34" charset="0"/>
              </a:rPr>
              <a:t>суммы чисел на число слагаемых?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4572000"/>
            <a:ext cx="6477000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Среднее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арифметическое</a:t>
            </a:r>
          </a:p>
        </p:txBody>
      </p:sp>
      <p:pic>
        <p:nvPicPr>
          <p:cNvPr id="93190" name="Picture 70" descr="учитель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2819400"/>
            <a:ext cx="2438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91" name="Прямоугольник 18"/>
          <p:cNvSpPr>
            <a:spLocks noChangeArrowheads="1"/>
          </p:cNvSpPr>
          <p:nvPr/>
        </p:nvSpPr>
        <p:spPr bwMode="auto">
          <a:xfrm>
            <a:off x="4191000" y="6248400"/>
            <a:ext cx="681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2011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5364" grpId="0"/>
      <p:bldP spid="92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642938" y="0"/>
            <a:ext cx="8053387" cy="39131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2EAEA"/>
              </a:gs>
              <a:gs pos="50000">
                <a:srgbClr val="FFFFFF"/>
              </a:gs>
              <a:gs pos="100000">
                <a:srgbClr val="E2EAEA"/>
              </a:gs>
            </a:gsLst>
            <a:lin ang="2700000" scaled="1"/>
          </a:gradFill>
          <a:ln w="38100" cmpd="dbl">
            <a:solidFill>
              <a:srgbClr val="0033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0000"/>
                </a:solidFill>
                <a:latin typeface="Times New Roman" pitchFamily="18" charset="0"/>
              </a:rPr>
              <a:t>Во время соревнований по художественной гимнастике за выступление с лентой судьи выставили гимнастке следующие оценки: </a:t>
            </a:r>
          </a:p>
          <a:p>
            <a:pPr algn="ctr"/>
            <a:r>
              <a:rPr lang="ru-RU" sz="3200" b="1">
                <a:solidFill>
                  <a:srgbClr val="FF0000"/>
                </a:solidFill>
                <a:latin typeface="Times New Roman" pitchFamily="18" charset="0"/>
              </a:rPr>
              <a:t>9,5;  9,7;  9,4;  9,6;  9,7. </a:t>
            </a:r>
          </a:p>
          <a:p>
            <a:pPr algn="ctr"/>
            <a:r>
              <a:rPr lang="ru-RU" sz="3200" b="1">
                <a:solidFill>
                  <a:srgbClr val="FF0000"/>
                </a:solidFill>
                <a:latin typeface="Times New Roman" pitchFamily="18" charset="0"/>
              </a:rPr>
              <a:t>Каков средний балл, полученный гимнасткой в этом виде соревнований?</a:t>
            </a:r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785813" y="4214813"/>
            <a:ext cx="7747000" cy="17367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mpd="dbl">
            <a:solidFill>
              <a:srgbClr val="FF33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0070C0"/>
                </a:solidFill>
                <a:latin typeface="Times New Roman" pitchFamily="18" charset="0"/>
              </a:rPr>
              <a:t>Среднее арифметическое:</a:t>
            </a:r>
          </a:p>
          <a:p>
            <a:pPr algn="ctr"/>
            <a:r>
              <a:rPr lang="ru-RU" sz="3200" b="1">
                <a:solidFill>
                  <a:srgbClr val="0070C0"/>
                </a:solidFill>
                <a:latin typeface="Times New Roman" pitchFamily="18" charset="0"/>
              </a:rPr>
              <a:t>(9,5 + 9,7 + 9,4 + 9,6 + 9,7) : 5 = </a:t>
            </a:r>
          </a:p>
          <a:p>
            <a:pPr algn="ctr"/>
            <a:r>
              <a:rPr lang="ru-RU" sz="3200" b="1">
                <a:solidFill>
                  <a:srgbClr val="0070C0"/>
                </a:solidFill>
                <a:latin typeface="Times New Roman" pitchFamily="18" charset="0"/>
              </a:rPr>
              <a:t>= 47,9 : 5 =</a:t>
            </a:r>
          </a:p>
        </p:txBody>
      </p:sp>
      <p:sp>
        <p:nvSpPr>
          <p:cNvPr id="94211" name="Прямоугольник 12"/>
          <p:cNvSpPr>
            <a:spLocks noChangeArrowheads="1"/>
          </p:cNvSpPr>
          <p:nvPr/>
        </p:nvSpPr>
        <p:spPr bwMode="auto">
          <a:xfrm>
            <a:off x="4191000" y="6488113"/>
            <a:ext cx="681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2011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 flipH="1">
            <a:off x="5715000" y="5286375"/>
            <a:ext cx="1000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70C0"/>
                </a:solidFill>
                <a:latin typeface="Times New Roman" pitchFamily="18" charset="0"/>
              </a:rPr>
              <a:t>9,58</a:t>
            </a:r>
            <a:endParaRPr lang="ru-RU" sz="3200" b="1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Выноска-облако 45"/>
          <p:cNvSpPr/>
          <p:nvPr/>
        </p:nvSpPr>
        <p:spPr>
          <a:xfrm>
            <a:off x="0" y="0"/>
            <a:ext cx="8929688" cy="2524125"/>
          </a:xfrm>
          <a:prstGeom prst="cloudCallout">
            <a:avLst>
              <a:gd name="adj1" fmla="val 50720"/>
              <a:gd name="adj2" fmla="val 125714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642938" y="2357438"/>
            <a:ext cx="7358062" cy="158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>
            <a:off x="500857" y="2356644"/>
            <a:ext cx="285750" cy="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858044" y="2356644"/>
            <a:ext cx="28575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1215232" y="2356644"/>
            <a:ext cx="285750" cy="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1572419" y="2356644"/>
            <a:ext cx="28575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1929607" y="2356644"/>
            <a:ext cx="285750" cy="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2286794" y="2356644"/>
            <a:ext cx="28575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4429919" y="2356644"/>
            <a:ext cx="28575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4072732" y="2356644"/>
            <a:ext cx="285750" cy="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3715544" y="2356644"/>
            <a:ext cx="28575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3358357" y="2356644"/>
            <a:ext cx="285750" cy="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3001169" y="2356644"/>
            <a:ext cx="28575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2643982" y="2356644"/>
            <a:ext cx="285750" cy="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4787107" y="2356644"/>
            <a:ext cx="285750" cy="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071563" y="357188"/>
            <a:ext cx="657225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FF0000"/>
                </a:solidFill>
                <a:latin typeface="Calibri" pitchFamily="34" charset="0"/>
              </a:rPr>
              <a:t>Найти среднее арифметическое чисел 2 и 10</a:t>
            </a:r>
          </a:p>
          <a:p>
            <a:r>
              <a:rPr lang="ru-RU" sz="2400" b="1" i="1">
                <a:solidFill>
                  <a:srgbClr val="0070C0"/>
                </a:solidFill>
                <a:latin typeface="Calibri" pitchFamily="34" charset="0"/>
              </a:rPr>
              <a:t>(2+10):2=6</a:t>
            </a:r>
          </a:p>
          <a:p>
            <a:r>
              <a:rPr lang="ru-RU" sz="2400" b="1" i="1">
                <a:solidFill>
                  <a:srgbClr val="FF0000"/>
                </a:solidFill>
                <a:latin typeface="Calibri" pitchFamily="34" charset="0"/>
              </a:rPr>
              <a:t>Изобразите на координатном луче числа 2 и 10 и их среднее арифметическое.</a:t>
            </a:r>
          </a:p>
          <a:p>
            <a:r>
              <a:rPr lang="ru-RU" sz="2400" b="1" i="1">
                <a:solidFill>
                  <a:srgbClr val="FF0000"/>
                </a:solidFill>
                <a:latin typeface="Calibri" pitchFamily="34" charset="0"/>
              </a:rPr>
              <a:t>Что можно сказать про среднее арифметическое?</a:t>
            </a:r>
          </a:p>
          <a:p>
            <a:endParaRPr lang="ru-RU" sz="2400" b="1" i="1">
              <a:latin typeface="Calibri" pitchFamily="34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00063" y="2500313"/>
            <a:ext cx="285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0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000375" y="2500313"/>
            <a:ext cx="285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7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857250" y="2500313"/>
            <a:ext cx="285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1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571625" y="2500313"/>
            <a:ext cx="285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3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1214438" y="2500313"/>
            <a:ext cx="285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2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2643188" y="2500313"/>
            <a:ext cx="285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6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2286000" y="2500313"/>
            <a:ext cx="285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5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1928813" y="2500313"/>
            <a:ext cx="285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4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4357688" y="2500313"/>
            <a:ext cx="4619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11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4000500" y="2500313"/>
            <a:ext cx="500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10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3714750" y="2500313"/>
            <a:ext cx="285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9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3357563" y="2500313"/>
            <a:ext cx="285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8</a:t>
            </a:r>
          </a:p>
        </p:txBody>
      </p:sp>
      <p:sp>
        <p:nvSpPr>
          <p:cNvPr id="41" name="Левая фигурная скобка 40"/>
          <p:cNvSpPr/>
          <p:nvPr/>
        </p:nvSpPr>
        <p:spPr>
          <a:xfrm rot="16200000">
            <a:off x="1964532" y="2250281"/>
            <a:ext cx="285750" cy="1357313"/>
          </a:xfrm>
          <a:prstGeom prst="leftBrace">
            <a:avLst>
              <a:gd name="adj1" fmla="val 8333"/>
              <a:gd name="adj2" fmla="val 51376"/>
            </a:avLst>
          </a:prstGeom>
          <a:ln w="254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Левая фигурная скобка 41"/>
          <p:cNvSpPr/>
          <p:nvPr/>
        </p:nvSpPr>
        <p:spPr>
          <a:xfrm rot="16200000">
            <a:off x="3393282" y="2250281"/>
            <a:ext cx="285750" cy="1357313"/>
          </a:xfrm>
          <a:prstGeom prst="leftBrace">
            <a:avLst>
              <a:gd name="adj1" fmla="val 8333"/>
              <a:gd name="adj2" fmla="val 51376"/>
            </a:avLst>
          </a:prstGeom>
          <a:ln w="254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1143000" y="3071813"/>
            <a:ext cx="1752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70C0"/>
                </a:solidFill>
                <a:latin typeface="Calibri" pitchFamily="34" charset="0"/>
              </a:rPr>
              <a:t>4 единичных отрезка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2895600" y="3048000"/>
            <a:ext cx="15001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70C0"/>
                </a:solidFill>
                <a:latin typeface="Calibri" pitchFamily="34" charset="0"/>
              </a:rPr>
              <a:t>4 единичных отрезка</a:t>
            </a:r>
          </a:p>
        </p:txBody>
      </p:sp>
      <p:sp>
        <p:nvSpPr>
          <p:cNvPr id="95265" name="AutoShape 50" descr="C:\Users\admin\AppData\Local\Temp\Rar$DI01.125\школа-1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5266" name="AutoShape 52" descr="C:\Users\admin\AppData\Local\Temp\Rar$DI01.125\школа-1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95267" name="Picture 70" descr="учитель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2667000"/>
            <a:ext cx="2617788" cy="390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68" name="Прямоугольник 51"/>
          <p:cNvSpPr>
            <a:spLocks noChangeArrowheads="1"/>
          </p:cNvSpPr>
          <p:nvPr/>
        </p:nvSpPr>
        <p:spPr bwMode="auto">
          <a:xfrm>
            <a:off x="3962400" y="6172200"/>
            <a:ext cx="681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2011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00"/>
                            </p:stCondLst>
                            <p:childTnLst>
                              <p:par>
                                <p:cTn id="9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500"/>
                            </p:stCondLst>
                            <p:childTnLst>
                              <p:par>
                                <p:cTn id="1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0"/>
                            </p:stCondLst>
                            <p:childTnLst>
                              <p:par>
                                <p:cTn id="1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6000"/>
                            </p:stCondLst>
                            <p:childTnLst>
                              <p:par>
                                <p:cTn id="1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6500"/>
                            </p:stCondLst>
                            <p:childTnLst>
                              <p:par>
                                <p:cTn id="1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7000"/>
                            </p:stCondLst>
                            <p:childTnLst>
                              <p:par>
                                <p:cTn id="16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25" grpId="0" build="allAtOnce"/>
      <p:bldP spid="26" grpId="0"/>
      <p:bldP spid="27" grpId="0"/>
      <p:bldP spid="28" grpId="0"/>
      <p:bldP spid="30" grpId="0"/>
      <p:bldP spid="31" grpId="0"/>
      <p:bldP spid="32" grpId="0"/>
      <p:bldP spid="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9625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z="2400" smtClean="0">
                <a:latin typeface="Arial" charset="0"/>
              </a:rPr>
              <a:t>Ласточки, жаворонки, оляпки, воробьи, иволги, сороки, скворцы относятся к отряду воробьиных. Найдите среднюю продолжительность жизни этих птиц.</a:t>
            </a:r>
          </a:p>
          <a:p>
            <a:pPr>
              <a:buFont typeface="Arial" charset="0"/>
              <a:buNone/>
            </a:pPr>
            <a:r>
              <a:rPr lang="ru-RU" sz="2400" smtClean="0">
                <a:latin typeface="Arial" charset="0"/>
              </a:rPr>
              <a:t>			Ласточка-16 лет</a:t>
            </a:r>
          </a:p>
          <a:p>
            <a:pPr>
              <a:buFont typeface="Arial" charset="0"/>
              <a:buNone/>
            </a:pPr>
            <a:r>
              <a:rPr lang="ru-RU" sz="2400" smtClean="0">
                <a:latin typeface="Arial" charset="0"/>
              </a:rPr>
              <a:t>			Жаворонок-9 лет</a:t>
            </a:r>
          </a:p>
          <a:p>
            <a:pPr>
              <a:buFont typeface="Arial" charset="0"/>
              <a:buNone/>
            </a:pPr>
            <a:r>
              <a:rPr lang="ru-RU" sz="2400" smtClean="0">
                <a:latin typeface="Arial" charset="0"/>
              </a:rPr>
              <a:t>			Оляпка-8 лет</a:t>
            </a:r>
          </a:p>
          <a:p>
            <a:pPr>
              <a:buFont typeface="Arial" charset="0"/>
              <a:buNone/>
            </a:pPr>
            <a:r>
              <a:rPr lang="ru-RU" sz="2400" smtClean="0">
                <a:latin typeface="Arial" charset="0"/>
              </a:rPr>
              <a:t>			Скворцы-20 лет</a:t>
            </a:r>
          </a:p>
          <a:p>
            <a:pPr>
              <a:buFont typeface="Arial" charset="0"/>
              <a:buNone/>
            </a:pPr>
            <a:r>
              <a:rPr lang="ru-RU" sz="2400" smtClean="0">
                <a:latin typeface="Arial" charset="0"/>
              </a:rPr>
              <a:t>			Воробьи-13 лет</a:t>
            </a:r>
          </a:p>
          <a:p>
            <a:pPr>
              <a:buFont typeface="Arial" charset="0"/>
              <a:buNone/>
            </a:pPr>
            <a:r>
              <a:rPr lang="ru-RU" sz="2400" smtClean="0">
                <a:latin typeface="Arial" charset="0"/>
              </a:rPr>
              <a:t>			Иволга-15 лет</a:t>
            </a:r>
          </a:p>
          <a:p>
            <a:pPr>
              <a:buFont typeface="Arial" charset="0"/>
              <a:buNone/>
            </a:pPr>
            <a:r>
              <a:rPr lang="ru-RU" sz="2400" smtClean="0">
                <a:latin typeface="Arial" charset="0"/>
              </a:rPr>
              <a:t>			Сорока-45 лет.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5391150"/>
            <a:ext cx="19050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2492375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250" y="5453063"/>
            <a:ext cx="15240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9700" y="200025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0700" y="4032250"/>
            <a:ext cx="19050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3800" y="3429000"/>
            <a:ext cx="1905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3800" y="4845050"/>
            <a:ext cx="19050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492" name="Object 4"/>
          <p:cNvGraphicFramePr>
            <a:graphicFrameLocks noChangeAspect="1"/>
          </p:cNvGraphicFramePr>
          <p:nvPr/>
        </p:nvGraphicFramePr>
        <p:xfrm>
          <a:off x="3921125" y="4383088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5" name="Формула" r:id="rId4" imgW="114151" imgH="215619" progId="Equation.3">
                  <p:embed/>
                </p:oleObj>
              </mc:Choice>
              <mc:Fallback>
                <p:oleObj name="Формула" r:id="rId4" imgW="114151" imgH="215619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1125" y="4383088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3" name="Rectangle 47"/>
          <p:cNvSpPr>
            <a:spLocks noChangeArrowheads="1"/>
          </p:cNvSpPr>
          <p:nvPr/>
        </p:nvSpPr>
        <p:spPr bwMode="auto">
          <a:xfrm>
            <a:off x="2819400" y="1871663"/>
            <a:ext cx="3657600" cy="4619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ru-RU" sz="240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63494" name="Picture 5" descr="Рисунок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05600" y="2895600"/>
            <a:ext cx="2057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Box 14"/>
          <p:cNvSpPr txBox="1">
            <a:spLocks noChangeArrowheads="1"/>
          </p:cNvSpPr>
          <p:nvPr/>
        </p:nvSpPr>
        <p:spPr bwMode="auto">
          <a:xfrm>
            <a:off x="1295400" y="990600"/>
            <a:ext cx="6324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i="1">
                <a:solidFill>
                  <a:srgbClr val="FF0000"/>
                </a:solidFill>
                <a:latin typeface="Calibri" pitchFamily="34" charset="0"/>
              </a:rPr>
              <a:t>C</a:t>
            </a:r>
            <a:r>
              <a:rPr lang="ru-RU" sz="3600" b="1" i="1">
                <a:solidFill>
                  <a:srgbClr val="FF0000"/>
                </a:solidFill>
                <a:latin typeface="Calibri" pitchFamily="34" charset="0"/>
              </a:rPr>
              <a:t>ООБРАЖАЙ!</a:t>
            </a:r>
          </a:p>
        </p:txBody>
      </p:sp>
      <p:sp>
        <p:nvSpPr>
          <p:cNvPr id="7175" name="Прямоугольник 16"/>
          <p:cNvSpPr>
            <a:spLocks noChangeArrowheads="1"/>
          </p:cNvSpPr>
          <p:nvPr/>
        </p:nvSpPr>
        <p:spPr bwMode="auto">
          <a:xfrm>
            <a:off x="381000" y="2514600"/>
            <a:ext cx="461962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0070C0"/>
                </a:solidFill>
                <a:latin typeface="Calibri" pitchFamily="34" charset="0"/>
              </a:rPr>
              <a:t>Среднее арифметическое:</a:t>
            </a:r>
          </a:p>
          <a:p>
            <a:r>
              <a:rPr lang="ru-RU" sz="2400" b="1" i="1">
                <a:solidFill>
                  <a:srgbClr val="0070C0"/>
                </a:solidFill>
                <a:latin typeface="Calibri" pitchFamily="34" charset="0"/>
              </a:rPr>
              <a:t>Велосипеда и мотоцикла </a:t>
            </a:r>
          </a:p>
          <a:p>
            <a:r>
              <a:rPr lang="ru-RU" sz="2400" b="1" i="1">
                <a:solidFill>
                  <a:srgbClr val="0070C0"/>
                </a:solidFill>
                <a:latin typeface="Calibri" pitchFamily="34" charset="0"/>
              </a:rPr>
              <a:t>Трамвая и поезда</a:t>
            </a:r>
          </a:p>
          <a:p>
            <a:r>
              <a:rPr lang="ru-RU" sz="2400" b="1" i="1">
                <a:solidFill>
                  <a:srgbClr val="0070C0"/>
                </a:solidFill>
                <a:latin typeface="Calibri" pitchFamily="34" charset="0"/>
              </a:rPr>
              <a:t>Апельсина и лимона</a:t>
            </a:r>
          </a:p>
          <a:p>
            <a:r>
              <a:rPr lang="ru-RU" sz="2400" b="1" i="1">
                <a:solidFill>
                  <a:srgbClr val="0070C0"/>
                </a:solidFill>
                <a:latin typeface="Calibri" pitchFamily="34" charset="0"/>
              </a:rPr>
              <a:t>Туфельки и сапога</a:t>
            </a:r>
          </a:p>
          <a:p>
            <a:r>
              <a:rPr lang="ru-RU" sz="2400" b="1" i="1">
                <a:solidFill>
                  <a:srgbClr val="0070C0"/>
                </a:solidFill>
                <a:latin typeface="Calibri" pitchFamily="34" charset="0"/>
              </a:rPr>
              <a:t>Пианино и баяна</a:t>
            </a:r>
          </a:p>
          <a:p>
            <a:r>
              <a:rPr lang="ru-RU" sz="2400" b="1" i="1">
                <a:solidFill>
                  <a:srgbClr val="0070C0"/>
                </a:solidFill>
                <a:latin typeface="Calibri" pitchFamily="34" charset="0"/>
              </a:rPr>
              <a:t>Холодильника и вентилятора </a:t>
            </a:r>
          </a:p>
          <a:p>
            <a:r>
              <a:rPr lang="ru-RU" sz="2400" b="1" i="1">
                <a:solidFill>
                  <a:srgbClr val="0070C0"/>
                </a:solidFill>
                <a:latin typeface="Calibri" pitchFamily="34" charset="0"/>
              </a:rPr>
              <a:t>Портфеля и рюкзака</a:t>
            </a:r>
          </a:p>
          <a:p>
            <a:r>
              <a:rPr lang="ru-RU" sz="2400" b="1" i="1">
                <a:solidFill>
                  <a:srgbClr val="0070C0"/>
                </a:solidFill>
                <a:latin typeface="Calibri" pitchFamily="34" charset="0"/>
              </a:rPr>
              <a:t>Носка и чулка </a:t>
            </a:r>
          </a:p>
        </p:txBody>
      </p:sp>
      <p:sp>
        <p:nvSpPr>
          <p:cNvPr id="7176" name="Прямоугольник 17"/>
          <p:cNvSpPr>
            <a:spLocks noChangeArrowheads="1"/>
          </p:cNvSpPr>
          <p:nvPr/>
        </p:nvSpPr>
        <p:spPr bwMode="auto">
          <a:xfrm>
            <a:off x="5029200" y="2928938"/>
            <a:ext cx="2362200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008000"/>
                </a:solidFill>
                <a:latin typeface="Calibri" pitchFamily="34" charset="0"/>
              </a:rPr>
              <a:t>Мопед</a:t>
            </a:r>
          </a:p>
          <a:p>
            <a:r>
              <a:rPr lang="ru-RU" sz="2400" b="1" i="1">
                <a:solidFill>
                  <a:srgbClr val="008000"/>
                </a:solidFill>
                <a:latin typeface="Calibri" pitchFamily="34" charset="0"/>
              </a:rPr>
              <a:t>Электричка</a:t>
            </a:r>
          </a:p>
          <a:p>
            <a:r>
              <a:rPr lang="ru-RU" sz="2400" b="1" i="1">
                <a:solidFill>
                  <a:srgbClr val="008000"/>
                </a:solidFill>
                <a:latin typeface="Calibri" pitchFamily="34" charset="0"/>
              </a:rPr>
              <a:t>Грейпфрут</a:t>
            </a:r>
          </a:p>
          <a:p>
            <a:r>
              <a:rPr lang="ru-RU" sz="2400" b="1" i="1">
                <a:solidFill>
                  <a:srgbClr val="008000"/>
                </a:solidFill>
                <a:latin typeface="Calibri" pitchFamily="34" charset="0"/>
              </a:rPr>
              <a:t>Ботинок</a:t>
            </a:r>
          </a:p>
          <a:p>
            <a:r>
              <a:rPr lang="ru-RU" sz="2400" b="1" i="1">
                <a:solidFill>
                  <a:srgbClr val="008000"/>
                </a:solidFill>
                <a:latin typeface="Calibri" pitchFamily="34" charset="0"/>
              </a:rPr>
              <a:t>Аккордеон</a:t>
            </a:r>
          </a:p>
          <a:p>
            <a:r>
              <a:rPr lang="ru-RU" sz="2400" b="1" i="1">
                <a:solidFill>
                  <a:srgbClr val="008000"/>
                </a:solidFill>
                <a:latin typeface="Calibri" pitchFamily="34" charset="0"/>
              </a:rPr>
              <a:t>Кондиционер</a:t>
            </a:r>
          </a:p>
          <a:p>
            <a:r>
              <a:rPr lang="ru-RU" sz="2400" b="1" i="1">
                <a:solidFill>
                  <a:srgbClr val="008000"/>
                </a:solidFill>
                <a:latin typeface="Calibri" pitchFamily="34" charset="0"/>
              </a:rPr>
              <a:t>Ранец</a:t>
            </a:r>
          </a:p>
          <a:p>
            <a:r>
              <a:rPr lang="ru-RU" sz="2400" b="1" i="1">
                <a:solidFill>
                  <a:srgbClr val="008000"/>
                </a:solidFill>
                <a:latin typeface="Calibri" pitchFamily="34" charset="0"/>
              </a:rPr>
              <a:t>Гольф</a:t>
            </a:r>
          </a:p>
        </p:txBody>
      </p:sp>
      <p:sp>
        <p:nvSpPr>
          <p:cNvPr id="63498" name="Прямоугольник 16"/>
          <p:cNvSpPr>
            <a:spLocks noChangeArrowheads="1"/>
          </p:cNvSpPr>
          <p:nvPr/>
        </p:nvSpPr>
        <p:spPr bwMode="auto">
          <a:xfrm>
            <a:off x="4419600" y="6248400"/>
            <a:ext cx="681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2011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7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7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7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7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7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7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7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7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7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7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7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7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7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7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71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71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71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71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71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71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71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71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71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71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71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71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ru-RU" i="1" smtClean="0">
                <a:solidFill>
                  <a:srgbClr val="FF0000"/>
                </a:solidFill>
              </a:rPr>
              <a:t>Самостоятельная работа.</a:t>
            </a:r>
          </a:p>
        </p:txBody>
      </p:sp>
      <p:graphicFrame>
        <p:nvGraphicFramePr>
          <p:cNvPr id="43064" name="Group 56"/>
          <p:cNvGraphicFramePr>
            <a:graphicFrameLocks noGrp="1"/>
          </p:cNvGraphicFramePr>
          <p:nvPr>
            <p:ph idx="1"/>
          </p:nvPr>
        </p:nvGraphicFramePr>
        <p:xfrm>
          <a:off x="228600" y="3657600"/>
          <a:ext cx="8458200" cy="2306638"/>
        </p:xfrm>
        <a:graphic>
          <a:graphicData uri="http://schemas.openxmlformats.org/drawingml/2006/table">
            <a:tbl>
              <a:tblPr/>
              <a:tblGrid>
                <a:gridCol w="4229100"/>
                <a:gridCol w="4229100"/>
              </a:tblGrid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Georgia" pitchFamily="18" charset="0"/>
                        </a:rPr>
                        <a:t>1 вариант.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Georgia" pitchFamily="18" charset="0"/>
                        </a:rPr>
                        <a:t>2 вариант.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НАЙДИ СРЕДНЕЕ АРИФМЕТИЧЕСКОЕ ЧИСЕЛ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4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25,6;  28,7;  14,4;  12,9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32,7;  42,2;  14,8;32,9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7" name="Picture 4" descr="ANTN0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600" y="609600"/>
            <a:ext cx="3276600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45" name="Прямоугольник 13"/>
          <p:cNvSpPr>
            <a:spLocks noChangeArrowheads="1"/>
          </p:cNvSpPr>
          <p:nvPr/>
        </p:nvSpPr>
        <p:spPr bwMode="auto">
          <a:xfrm>
            <a:off x="4419600" y="6488113"/>
            <a:ext cx="681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2011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3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ru-RU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Прозвенел сейчас звонок.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Начинается урок</a:t>
            </a:r>
            <a:endParaRPr lang="ru-RU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ru-RU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Посмотрите. Всё ль в порядке: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Книжки, ручки и тетрадки.</a:t>
            </a:r>
          </a:p>
          <a:p>
            <a:pPr eaLnBrk="1" hangingPunct="1">
              <a:buFont typeface="Arial" charset="0"/>
              <a:buNone/>
              <a:defRPr/>
            </a:pPr>
            <a:endParaRPr lang="en-US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" name="Picture 18" descr="C:\Documents and Settings\Admin\Рабочий стол\Рисунок6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813" y="2997200"/>
            <a:ext cx="6324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2312988" y="1844675"/>
            <a:ext cx="46085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+mn-cs"/>
              </a:rPr>
              <a:t>Домашнее  задание:</a:t>
            </a:r>
          </a:p>
        </p:txBody>
      </p:sp>
      <p:sp>
        <p:nvSpPr>
          <p:cNvPr id="100354" name="Text Box 6"/>
          <p:cNvSpPr txBox="1">
            <a:spLocks noChangeArrowheads="1"/>
          </p:cNvSpPr>
          <p:nvPr/>
        </p:nvSpPr>
        <p:spPr bwMode="auto">
          <a:xfrm>
            <a:off x="827088" y="4724400"/>
            <a:ext cx="69453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3200" b="1" i="1">
              <a:solidFill>
                <a:srgbClr val="CC0000"/>
              </a:solidFill>
              <a:latin typeface="Georgia" pitchFamily="18" charset="0"/>
            </a:endParaRPr>
          </a:p>
        </p:txBody>
      </p:sp>
      <p:sp>
        <p:nvSpPr>
          <p:cNvPr id="100355" name="TextBox 4"/>
          <p:cNvSpPr txBox="1">
            <a:spLocks noChangeArrowheads="1"/>
          </p:cNvSpPr>
          <p:nvPr/>
        </p:nvSpPr>
        <p:spPr bwMode="auto">
          <a:xfrm>
            <a:off x="2552700" y="5105400"/>
            <a:ext cx="4953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200">
              <a:latin typeface="Calibri" pitchFamily="34" charset="0"/>
            </a:endParaRPr>
          </a:p>
        </p:txBody>
      </p:sp>
      <p:sp>
        <p:nvSpPr>
          <p:cNvPr id="18438" name="Rectangle 1"/>
          <p:cNvSpPr>
            <a:spLocks noChangeArrowheads="1"/>
          </p:cNvSpPr>
          <p:nvPr/>
        </p:nvSpPr>
        <p:spPr bwMode="auto">
          <a:xfrm>
            <a:off x="468313" y="4652963"/>
            <a:ext cx="7772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000" b="1" i="1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№ 1524 (а/б); №152</a:t>
            </a:r>
            <a:r>
              <a:rPr lang="ru-RU" sz="2000" b="1" i="1">
                <a:solidFill>
                  <a:srgbClr val="0070C0"/>
                </a:solidFill>
                <a:cs typeface="Times New Roman" pitchFamily="18" charset="0"/>
              </a:rPr>
              <a:t>5  п.38</a:t>
            </a:r>
            <a:endParaRPr lang="ru-RU" sz="2000" b="1" i="1">
              <a:solidFill>
                <a:srgbClr val="0070C0"/>
              </a:solidFill>
            </a:endParaRPr>
          </a:p>
          <a:p>
            <a:pPr eaLnBrk="0" hangingPunct="0"/>
            <a:r>
              <a:rPr lang="ru-RU" sz="2000" b="1" i="1">
                <a:solidFill>
                  <a:srgbClr val="0070C0"/>
                </a:solidFill>
                <a:latin typeface="Calibri" pitchFamily="34" charset="0"/>
              </a:rPr>
              <a:t>   </a:t>
            </a:r>
            <a:r>
              <a:rPr lang="ru-RU" sz="2000" b="1" i="1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Узнать, где в жизни необходимо умение находить среднее арифметическое  (подготовить сообщение).</a:t>
            </a:r>
            <a:endParaRPr lang="ru-RU" sz="2000" b="1" i="1">
              <a:solidFill>
                <a:srgbClr val="0070C0"/>
              </a:solidFill>
              <a:latin typeface="Calibri" pitchFamily="34" charset="0"/>
            </a:endParaRPr>
          </a:p>
          <a:p>
            <a:pPr eaLnBrk="0" hangingPunct="0"/>
            <a:r>
              <a:rPr lang="ru-RU" sz="2000" b="1" i="1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   Выяснить, что такое «рейтинг» (подготовить сообщение). </a:t>
            </a:r>
            <a:r>
              <a:rPr lang="ru-RU" sz="2000" b="1" i="1">
                <a:solidFill>
                  <a:srgbClr val="0070C0"/>
                </a:solidFill>
                <a:cs typeface="Times New Roman" pitchFamily="18" charset="0"/>
              </a:rPr>
              <a:t>     </a:t>
            </a:r>
            <a:endParaRPr lang="ru-RU" sz="2000" b="1" i="1">
              <a:solidFill>
                <a:srgbClr val="0070C0"/>
              </a:solidFill>
            </a:endParaRPr>
          </a:p>
        </p:txBody>
      </p:sp>
      <p:sp>
        <p:nvSpPr>
          <p:cNvPr id="100357" name="Прямоугольник 15"/>
          <p:cNvSpPr>
            <a:spLocks noChangeArrowheads="1"/>
          </p:cNvSpPr>
          <p:nvPr/>
        </p:nvSpPr>
        <p:spPr bwMode="auto">
          <a:xfrm>
            <a:off x="4038600" y="6248400"/>
            <a:ext cx="681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2011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9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2366963" y="2354263"/>
            <a:ext cx="435768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altLang="ja-JP"/>
              <a:t>Окончен урок, и выполнен план.</a:t>
            </a:r>
          </a:p>
          <a:p>
            <a:pPr algn="ctr"/>
            <a:r>
              <a:rPr lang="ru-RU" altLang="ja-JP"/>
              <a:t>Спасибо, ребята огромное вам.</a:t>
            </a:r>
          </a:p>
          <a:p>
            <a:pPr algn="ctr"/>
            <a:r>
              <a:rPr lang="ru-RU" altLang="ja-JP"/>
              <a:t>За то, что упорно и дружно трудились, </a:t>
            </a:r>
          </a:p>
          <a:p>
            <a:pPr algn="ctr"/>
            <a:r>
              <a:rPr lang="ru-RU" altLang="ja-JP"/>
              <a:t>И знания точно уж вам пригодились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3050"/>
            <a:ext cx="7239000" cy="793750"/>
          </a:xfrm>
        </p:spPr>
        <p:txBody>
          <a:bodyPr anchor="b"/>
          <a:lstStyle/>
          <a:p>
            <a:pPr eaLnBrk="1" hangingPunct="1"/>
            <a:r>
              <a:rPr lang="ru-RU" sz="3200" b="1" i="1" smtClean="0">
                <a:solidFill>
                  <a:srgbClr val="FF0000"/>
                </a:solidFill>
              </a:rPr>
              <a:t>                                          РЕФЛЕКСИЯ   </a:t>
            </a:r>
          </a:p>
        </p:txBody>
      </p:sp>
      <p:sp>
        <p:nvSpPr>
          <p:cNvPr id="2048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468313" y="2205038"/>
            <a:ext cx="4267200" cy="3916362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sz="2400" b="1" smtClean="0">
                <a:solidFill>
                  <a:srgbClr val="0070C0"/>
                </a:solidFill>
              </a:rPr>
              <a:t>НА УРОКЕ</a:t>
            </a:r>
          </a:p>
          <a:p>
            <a:pPr marL="0" indent="0" algn="ctr" eaLnBrk="1" hangingPunct="1">
              <a:buFont typeface="Arial" charset="0"/>
              <a:buNone/>
            </a:pPr>
            <a:endParaRPr lang="ru-RU" sz="2400" b="1" smtClean="0">
              <a:solidFill>
                <a:srgbClr val="0070C0"/>
              </a:solidFill>
            </a:endParaRPr>
          </a:p>
          <a:p>
            <a:pPr marL="0" indent="0" eaLnBrk="1" hangingPunct="1">
              <a:buFontTx/>
              <a:buChar char="•"/>
            </a:pPr>
            <a:r>
              <a:rPr lang="ru-RU" sz="2400" b="1" smtClean="0">
                <a:solidFill>
                  <a:srgbClr val="0070C0"/>
                </a:solidFill>
              </a:rPr>
              <a:t> Я узнал…</a:t>
            </a:r>
          </a:p>
          <a:p>
            <a:pPr marL="0" indent="0" eaLnBrk="1" hangingPunct="1">
              <a:buFontTx/>
              <a:buChar char="•"/>
            </a:pPr>
            <a:r>
              <a:rPr lang="ru-RU" sz="2400" b="1" smtClean="0">
                <a:solidFill>
                  <a:srgbClr val="0070C0"/>
                </a:solidFill>
              </a:rPr>
              <a:t> Я научился…</a:t>
            </a:r>
          </a:p>
          <a:p>
            <a:pPr marL="0" indent="0" eaLnBrk="1" hangingPunct="1">
              <a:buFontTx/>
              <a:buChar char="•"/>
            </a:pPr>
            <a:r>
              <a:rPr lang="ru-RU" sz="2400" b="1" smtClean="0">
                <a:solidFill>
                  <a:srgbClr val="0070C0"/>
                </a:solidFill>
              </a:rPr>
              <a:t> Мне понравилось…</a:t>
            </a:r>
          </a:p>
          <a:p>
            <a:pPr marL="0" indent="0" eaLnBrk="1" hangingPunct="1">
              <a:buFontTx/>
              <a:buChar char="•"/>
            </a:pPr>
            <a:r>
              <a:rPr lang="ru-RU" sz="2400" b="1" smtClean="0">
                <a:solidFill>
                  <a:srgbClr val="0070C0"/>
                </a:solidFill>
              </a:rPr>
              <a:t> Я затруднялся…</a:t>
            </a:r>
          </a:p>
          <a:p>
            <a:pPr marL="0" indent="0" eaLnBrk="1" hangingPunct="1">
              <a:buFontTx/>
              <a:buChar char="•"/>
            </a:pPr>
            <a:r>
              <a:rPr lang="ru-RU" sz="2400" b="1" smtClean="0">
                <a:solidFill>
                  <a:srgbClr val="0070C0"/>
                </a:solidFill>
              </a:rPr>
              <a:t> Моё настроение…</a:t>
            </a:r>
          </a:p>
        </p:txBody>
      </p:sp>
      <p:pic>
        <p:nvPicPr>
          <p:cNvPr id="5" name="Picture 5" descr="f1_07_hurra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029200" y="1143000"/>
            <a:ext cx="4114800" cy="57150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7588" name="WordArt 4"/>
          <p:cNvSpPr>
            <a:spLocks noChangeArrowheads="1" noChangeShapeType="1" noTextEdit="1"/>
          </p:cNvSpPr>
          <p:nvPr/>
        </p:nvSpPr>
        <p:spPr bwMode="auto">
          <a:xfrm>
            <a:off x="808784" y="2565574"/>
            <a:ext cx="7530829" cy="174845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/>
              </a:rPr>
              <a:t>Спасибо  за  урок!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38" y="857250"/>
            <a:ext cx="4214812" cy="526891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b="1" i="1" smtClean="0">
                <a:solidFill>
                  <a:srgbClr val="FF0000"/>
                </a:solidFill>
              </a:rPr>
              <a:t>“Считай несчастным тот день или тот час, в который ты не усвоил ничего нового, ничего не прибавил к своему образованию”.</a:t>
            </a:r>
            <a:r>
              <a:rPr lang="ru-RU" i="1" smtClean="0">
                <a:solidFill>
                  <a:srgbClr val="FF0000"/>
                </a:solidFill>
              </a:rPr>
              <a:t> </a:t>
            </a:r>
            <a:endParaRPr lang="en-US" i="1" smtClean="0">
              <a:solidFill>
                <a:srgbClr val="FF000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ru-RU" smtClean="0"/>
              <a:t>  </a:t>
            </a:r>
            <a:r>
              <a:rPr lang="ru-RU" b="1" i="1" smtClean="0">
                <a:solidFill>
                  <a:srgbClr val="0070C0"/>
                </a:solidFill>
              </a:rPr>
              <a:t>Ян Амос Каменский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</p:txBody>
      </p:sp>
      <p:pic>
        <p:nvPicPr>
          <p:cNvPr id="5" name="Picture 5" descr="C:\Documents and Settings\Admin\Рабочий стол\4314699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14875" y="714375"/>
            <a:ext cx="3852863" cy="4357688"/>
          </a:xfrm>
        </p:spPr>
      </p:pic>
      <p:sp>
        <p:nvSpPr>
          <p:cNvPr id="6" name="Прямоугольник 5"/>
          <p:cNvSpPr/>
          <p:nvPr/>
        </p:nvSpPr>
        <p:spPr>
          <a:xfrm>
            <a:off x="4786313" y="5000625"/>
            <a:ext cx="4071937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dirty="0">
                <a:solidFill>
                  <a:srgbClr val="000080"/>
                </a:solidFill>
                <a:latin typeface="Verdana" pitchFamily="34" charset="0"/>
                <a:cs typeface="+mn-cs"/>
              </a:rPr>
              <a:t>Я.А.КАМЕНСКИЙ</a:t>
            </a:r>
            <a:r>
              <a:rPr lang="ru-RU" b="1" kern="0" dirty="0">
                <a:solidFill>
                  <a:srgbClr val="000080"/>
                </a:solidFill>
                <a:latin typeface="Verdana" pitchFamily="34" charset="0"/>
                <a:cs typeface="+mn-cs"/>
              </a:rPr>
              <a:t>   1592 </a:t>
            </a:r>
            <a:r>
              <a:rPr lang="ru-RU" b="1" kern="0" dirty="0">
                <a:solidFill>
                  <a:srgbClr val="000080"/>
                </a:solidFill>
                <a:latin typeface="+mn-lt"/>
                <a:cs typeface="+mn-cs"/>
              </a:rPr>
              <a:t>– </a:t>
            </a:r>
            <a:r>
              <a:rPr lang="ru-RU" b="1" kern="0" dirty="0">
                <a:solidFill>
                  <a:srgbClr val="000080"/>
                </a:solidFill>
                <a:latin typeface="Verdana" pitchFamily="34" charset="0"/>
                <a:cs typeface="+mn-cs"/>
              </a:rPr>
              <a:t>1670</a:t>
            </a:r>
            <a:endParaRPr lang="ru-RU" b="1" kern="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381000"/>
            <a:ext cx="180816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Выноска-облако 36"/>
          <p:cNvSpPr/>
          <p:nvPr/>
        </p:nvSpPr>
        <p:spPr>
          <a:xfrm>
            <a:off x="152400" y="0"/>
            <a:ext cx="4876800" cy="3200400"/>
          </a:xfrm>
          <a:prstGeom prst="cloudCallout">
            <a:avLst>
              <a:gd name="adj1" fmla="val 80283"/>
              <a:gd name="adj2" fmla="val 1263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FF0000"/>
                </a:solidFill>
              </a:rPr>
              <a:t>Ну-ка в сторону карандаши!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FF0000"/>
                </a:solidFill>
              </a:rPr>
              <a:t>Ни костяшек, ни ручек, ни мела: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FF0000"/>
                </a:solidFill>
              </a:rPr>
              <a:t>Устный счёт! Мы творим это дело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FF0000"/>
                </a:solidFill>
              </a:rPr>
              <a:t>Только силой ума и души!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459" name="TextBox 46"/>
          <p:cNvSpPr txBox="1">
            <a:spLocks noChangeArrowheads="1"/>
          </p:cNvSpPr>
          <p:nvPr/>
        </p:nvSpPr>
        <p:spPr bwMode="auto">
          <a:xfrm>
            <a:off x="6096000" y="41910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60" name="Прямоугольник 17"/>
          <p:cNvSpPr>
            <a:spLocks noChangeArrowheads="1"/>
          </p:cNvSpPr>
          <p:nvPr/>
        </p:nvSpPr>
        <p:spPr bwMode="auto">
          <a:xfrm>
            <a:off x="4114800" y="6248400"/>
            <a:ext cx="681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2011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>
          <a:xfrm>
            <a:off x="684213" y="836613"/>
            <a:ext cx="7715250" cy="5311775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smtClean="0">
                <a:latin typeface="Arial" charset="0"/>
              </a:rPr>
              <a:t>Некоторые бабочки, как и птицы улетают на зимовку.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smtClean="0">
                <a:latin typeface="Arial" charset="0"/>
              </a:rPr>
              <a:t>Узнайте название бабочки, которая из Северной Америки летит в Южную, преодолевая расстояние более трёх тысяч километров?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smtClean="0">
                <a:latin typeface="Arial" charset="0"/>
              </a:rPr>
              <a:t>6,8 :2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smtClean="0">
                <a:latin typeface="Arial" charset="0"/>
              </a:rPr>
              <a:t>10,5 :5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smtClean="0">
                <a:latin typeface="Arial" charset="0"/>
              </a:rPr>
              <a:t>0,3 х2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smtClean="0">
                <a:latin typeface="Arial" charset="0"/>
              </a:rPr>
              <a:t>О,8 х3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smtClean="0">
                <a:latin typeface="Arial" charset="0"/>
              </a:rPr>
              <a:t>2,3 х3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smtClean="0">
                <a:latin typeface="Arial" charset="0"/>
              </a:rPr>
              <a:t>1,6 х5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mtClean="0">
                <a:latin typeface="Arial" charset="0"/>
              </a:rPr>
              <a:t>МОНАРХ    </a:t>
            </a:r>
          </a:p>
        </p:txBody>
      </p:sp>
      <p:pic>
        <p:nvPicPr>
          <p:cNvPr id="2253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765175"/>
            <a:ext cx="554037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Shape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714375" y="915988"/>
            <a:ext cx="7715250" cy="51435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7662863" y="3810000"/>
            <a:ext cx="795337" cy="50323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1</a:t>
            </a:r>
          </a:p>
        </p:txBody>
      </p:sp>
      <p:sp>
        <p:nvSpPr>
          <p:cNvPr id="19459" name="Oval 3"/>
          <p:cNvSpPr>
            <a:spLocks noChangeArrowheads="1"/>
          </p:cNvSpPr>
          <p:nvPr/>
        </p:nvSpPr>
        <p:spPr bwMode="auto">
          <a:xfrm>
            <a:off x="2209800" y="2667000"/>
            <a:ext cx="76200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0,3</a:t>
            </a:r>
          </a:p>
        </p:txBody>
      </p:sp>
      <p:sp>
        <p:nvSpPr>
          <p:cNvPr id="19460" name="Oval 4"/>
          <p:cNvSpPr>
            <a:spLocks noChangeArrowheads="1"/>
          </p:cNvSpPr>
          <p:nvPr/>
        </p:nvSpPr>
        <p:spPr bwMode="auto">
          <a:xfrm>
            <a:off x="4767263" y="5029200"/>
            <a:ext cx="76200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0,4</a:t>
            </a:r>
          </a:p>
        </p:txBody>
      </p:sp>
      <p:sp>
        <p:nvSpPr>
          <p:cNvPr id="19461" name="Oval 5"/>
          <p:cNvSpPr>
            <a:spLocks noChangeArrowheads="1"/>
          </p:cNvSpPr>
          <p:nvPr/>
        </p:nvSpPr>
        <p:spPr bwMode="auto">
          <a:xfrm>
            <a:off x="457200" y="457200"/>
            <a:ext cx="762000" cy="6699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1,5</a:t>
            </a:r>
          </a:p>
        </p:txBody>
      </p:sp>
      <p:sp>
        <p:nvSpPr>
          <p:cNvPr id="19462" name="Oval 6"/>
          <p:cNvSpPr>
            <a:spLocks noChangeArrowheads="1"/>
          </p:cNvSpPr>
          <p:nvPr/>
        </p:nvSpPr>
        <p:spPr bwMode="auto">
          <a:xfrm>
            <a:off x="3886200" y="533400"/>
            <a:ext cx="76200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0,3</a:t>
            </a:r>
          </a:p>
        </p:txBody>
      </p:sp>
      <p:sp>
        <p:nvSpPr>
          <p:cNvPr id="19476" name="Oval 20"/>
          <p:cNvSpPr>
            <a:spLocks noChangeArrowheads="1"/>
          </p:cNvSpPr>
          <p:nvPr/>
        </p:nvSpPr>
        <p:spPr bwMode="auto">
          <a:xfrm>
            <a:off x="685800" y="1828800"/>
            <a:ext cx="76200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0,5</a:t>
            </a:r>
          </a:p>
        </p:txBody>
      </p:sp>
      <p:sp>
        <p:nvSpPr>
          <p:cNvPr id="19477" name="Oval 21"/>
          <p:cNvSpPr>
            <a:spLocks noChangeArrowheads="1"/>
          </p:cNvSpPr>
          <p:nvPr/>
        </p:nvSpPr>
        <p:spPr bwMode="auto">
          <a:xfrm>
            <a:off x="3810000" y="1905000"/>
            <a:ext cx="76200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1,5</a:t>
            </a:r>
          </a:p>
        </p:txBody>
      </p:sp>
      <p:sp>
        <p:nvSpPr>
          <p:cNvPr id="25608" name="Freeform 22"/>
          <p:cNvSpPr>
            <a:spLocks/>
          </p:cNvSpPr>
          <p:nvPr/>
        </p:nvSpPr>
        <p:spPr bwMode="auto">
          <a:xfrm>
            <a:off x="2844800" y="1562100"/>
            <a:ext cx="1016000" cy="469900"/>
          </a:xfrm>
          <a:custGeom>
            <a:avLst/>
            <a:gdLst>
              <a:gd name="T0" fmla="*/ 0 w 640"/>
              <a:gd name="T1" fmla="*/ 0 h 296"/>
              <a:gd name="T2" fmla="*/ 2147483647 w 640"/>
              <a:gd name="T3" fmla="*/ 2147483647 h 296"/>
              <a:gd name="T4" fmla="*/ 0 60000 65536"/>
              <a:gd name="T5" fmla="*/ 0 60000 65536"/>
              <a:gd name="T6" fmla="*/ 0 w 640"/>
              <a:gd name="T7" fmla="*/ 0 h 296"/>
              <a:gd name="T8" fmla="*/ 640 w 640"/>
              <a:gd name="T9" fmla="*/ 296 h 29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40" h="296">
                <a:moveTo>
                  <a:pt x="0" y="0"/>
                </a:moveTo>
                <a:lnTo>
                  <a:pt x="640" y="296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09" name="Freeform 23"/>
          <p:cNvSpPr>
            <a:spLocks/>
          </p:cNvSpPr>
          <p:nvPr/>
        </p:nvSpPr>
        <p:spPr bwMode="auto">
          <a:xfrm>
            <a:off x="2857500" y="901700"/>
            <a:ext cx="1041400" cy="419100"/>
          </a:xfrm>
          <a:custGeom>
            <a:avLst/>
            <a:gdLst>
              <a:gd name="T0" fmla="*/ 0 w 656"/>
              <a:gd name="T1" fmla="*/ 2147483647 h 264"/>
              <a:gd name="T2" fmla="*/ 2147483647 w 656"/>
              <a:gd name="T3" fmla="*/ 0 h 264"/>
              <a:gd name="T4" fmla="*/ 0 60000 65536"/>
              <a:gd name="T5" fmla="*/ 0 60000 65536"/>
              <a:gd name="T6" fmla="*/ 0 w 656"/>
              <a:gd name="T7" fmla="*/ 0 h 264"/>
              <a:gd name="T8" fmla="*/ 656 w 656"/>
              <a:gd name="T9" fmla="*/ 264 h 2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56" h="264">
                <a:moveTo>
                  <a:pt x="0" y="264"/>
                </a:moveTo>
                <a:lnTo>
                  <a:pt x="656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10" name="Freeform 24"/>
          <p:cNvSpPr>
            <a:spLocks/>
          </p:cNvSpPr>
          <p:nvPr/>
        </p:nvSpPr>
        <p:spPr bwMode="auto">
          <a:xfrm>
            <a:off x="1168400" y="939800"/>
            <a:ext cx="1066800" cy="368300"/>
          </a:xfrm>
          <a:custGeom>
            <a:avLst/>
            <a:gdLst>
              <a:gd name="T0" fmla="*/ 2147483647 w 672"/>
              <a:gd name="T1" fmla="*/ 2147483647 h 232"/>
              <a:gd name="T2" fmla="*/ 0 w 672"/>
              <a:gd name="T3" fmla="*/ 0 h 232"/>
              <a:gd name="T4" fmla="*/ 0 60000 65536"/>
              <a:gd name="T5" fmla="*/ 0 60000 65536"/>
              <a:gd name="T6" fmla="*/ 0 w 672"/>
              <a:gd name="T7" fmla="*/ 0 h 232"/>
              <a:gd name="T8" fmla="*/ 672 w 672"/>
              <a:gd name="T9" fmla="*/ 232 h 23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72" h="232">
                <a:moveTo>
                  <a:pt x="672" y="232"/>
                </a:moveTo>
                <a:lnTo>
                  <a:pt x="0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81" name="Rectangle 25"/>
          <p:cNvSpPr>
            <a:spLocks noChangeArrowheads="1"/>
          </p:cNvSpPr>
          <p:nvPr/>
        </p:nvSpPr>
        <p:spPr bwMode="auto">
          <a:xfrm>
            <a:off x="2286000" y="1066800"/>
            <a:ext cx="566738" cy="50323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3</a:t>
            </a:r>
          </a:p>
        </p:txBody>
      </p:sp>
      <p:sp>
        <p:nvSpPr>
          <p:cNvPr id="19483" name="Oval 27"/>
          <p:cNvSpPr>
            <a:spLocks noChangeArrowheads="1"/>
          </p:cNvSpPr>
          <p:nvPr/>
        </p:nvSpPr>
        <p:spPr bwMode="auto">
          <a:xfrm rot="1175537">
            <a:off x="1524000" y="609600"/>
            <a:ext cx="457200" cy="5969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:2</a:t>
            </a:r>
          </a:p>
        </p:txBody>
      </p:sp>
      <p:sp>
        <p:nvSpPr>
          <p:cNvPr id="19489" name="Oval 33"/>
          <p:cNvSpPr>
            <a:spLocks noChangeArrowheads="1"/>
          </p:cNvSpPr>
          <p:nvPr/>
        </p:nvSpPr>
        <p:spPr bwMode="auto">
          <a:xfrm>
            <a:off x="5834063" y="3810000"/>
            <a:ext cx="76200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4</a:t>
            </a:r>
          </a:p>
        </p:txBody>
      </p:sp>
      <p:sp>
        <p:nvSpPr>
          <p:cNvPr id="19490" name="Oval 34"/>
          <p:cNvSpPr>
            <a:spLocks noChangeArrowheads="1"/>
          </p:cNvSpPr>
          <p:nvPr/>
        </p:nvSpPr>
        <p:spPr bwMode="auto">
          <a:xfrm>
            <a:off x="6900863" y="5029200"/>
            <a:ext cx="76200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0,5</a:t>
            </a:r>
          </a:p>
        </p:txBody>
      </p:sp>
      <p:sp>
        <p:nvSpPr>
          <p:cNvPr id="19495" name="Rectangle 39"/>
          <p:cNvSpPr>
            <a:spLocks noChangeArrowheads="1"/>
          </p:cNvSpPr>
          <p:nvPr/>
        </p:nvSpPr>
        <p:spPr bwMode="auto">
          <a:xfrm>
            <a:off x="3895725" y="3840163"/>
            <a:ext cx="566738" cy="50323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2</a:t>
            </a:r>
          </a:p>
        </p:txBody>
      </p:sp>
      <p:sp>
        <p:nvSpPr>
          <p:cNvPr id="19496" name="Oval 40"/>
          <p:cNvSpPr>
            <a:spLocks noChangeArrowheads="1"/>
          </p:cNvSpPr>
          <p:nvPr/>
        </p:nvSpPr>
        <p:spPr bwMode="auto">
          <a:xfrm rot="-1402800">
            <a:off x="3124200" y="609600"/>
            <a:ext cx="457200" cy="5969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:10</a:t>
            </a:r>
          </a:p>
        </p:txBody>
      </p:sp>
      <p:sp>
        <p:nvSpPr>
          <p:cNvPr id="19503" name="Text Box 47"/>
          <p:cNvSpPr txBox="1">
            <a:spLocks noChangeArrowheads="1"/>
          </p:cNvSpPr>
          <p:nvPr/>
        </p:nvSpPr>
        <p:spPr bwMode="auto">
          <a:xfrm>
            <a:off x="5334000" y="609600"/>
            <a:ext cx="3581400" cy="8302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Найдите 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пропущенные числа    </a:t>
            </a:r>
          </a:p>
        </p:txBody>
      </p:sp>
      <p:sp>
        <p:nvSpPr>
          <p:cNvPr id="25618" name="Freeform 48"/>
          <p:cNvSpPr>
            <a:spLocks/>
          </p:cNvSpPr>
          <p:nvPr/>
        </p:nvSpPr>
        <p:spPr bwMode="auto">
          <a:xfrm>
            <a:off x="1409700" y="1562100"/>
            <a:ext cx="901700" cy="508000"/>
          </a:xfrm>
          <a:custGeom>
            <a:avLst/>
            <a:gdLst>
              <a:gd name="T0" fmla="*/ 2147483647 w 568"/>
              <a:gd name="T1" fmla="*/ 0 h 320"/>
              <a:gd name="T2" fmla="*/ 0 w 568"/>
              <a:gd name="T3" fmla="*/ 2147483647 h 320"/>
              <a:gd name="T4" fmla="*/ 0 60000 65536"/>
              <a:gd name="T5" fmla="*/ 0 60000 65536"/>
              <a:gd name="T6" fmla="*/ 0 w 568"/>
              <a:gd name="T7" fmla="*/ 0 h 320"/>
              <a:gd name="T8" fmla="*/ 568 w 568"/>
              <a:gd name="T9" fmla="*/ 320 h 3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68" h="320">
                <a:moveTo>
                  <a:pt x="568" y="0"/>
                </a:moveTo>
                <a:lnTo>
                  <a:pt x="0" y="32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19" name="Freeform 49"/>
          <p:cNvSpPr>
            <a:spLocks/>
          </p:cNvSpPr>
          <p:nvPr/>
        </p:nvSpPr>
        <p:spPr bwMode="auto">
          <a:xfrm>
            <a:off x="2552700" y="1600200"/>
            <a:ext cx="3175" cy="1052513"/>
          </a:xfrm>
          <a:custGeom>
            <a:avLst/>
            <a:gdLst>
              <a:gd name="T0" fmla="*/ 2147483647 w 2"/>
              <a:gd name="T1" fmla="*/ 0 h 663"/>
              <a:gd name="T2" fmla="*/ 0 w 2"/>
              <a:gd name="T3" fmla="*/ 2147483647 h 663"/>
              <a:gd name="T4" fmla="*/ 0 60000 65536"/>
              <a:gd name="T5" fmla="*/ 0 60000 65536"/>
              <a:gd name="T6" fmla="*/ 0 w 2"/>
              <a:gd name="T7" fmla="*/ 0 h 663"/>
              <a:gd name="T8" fmla="*/ 2 w 2"/>
              <a:gd name="T9" fmla="*/ 663 h 66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" h="663">
                <a:moveTo>
                  <a:pt x="2" y="0"/>
                </a:moveTo>
                <a:lnTo>
                  <a:pt x="0" y="663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509" name="Oval 53"/>
          <p:cNvSpPr>
            <a:spLocks noChangeArrowheads="1"/>
          </p:cNvSpPr>
          <p:nvPr/>
        </p:nvSpPr>
        <p:spPr bwMode="auto">
          <a:xfrm rot="-1735454">
            <a:off x="1447800" y="1371600"/>
            <a:ext cx="457200" cy="5969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:6</a:t>
            </a:r>
          </a:p>
        </p:txBody>
      </p:sp>
      <p:sp>
        <p:nvSpPr>
          <p:cNvPr id="25621" name="Freeform 55"/>
          <p:cNvSpPr>
            <a:spLocks/>
          </p:cNvSpPr>
          <p:nvPr/>
        </p:nvSpPr>
        <p:spPr bwMode="auto">
          <a:xfrm>
            <a:off x="4462463" y="3903663"/>
            <a:ext cx="1333500" cy="223837"/>
          </a:xfrm>
          <a:custGeom>
            <a:avLst/>
            <a:gdLst>
              <a:gd name="T0" fmla="*/ 0 w 840"/>
              <a:gd name="T1" fmla="*/ 2147483647 h 141"/>
              <a:gd name="T2" fmla="*/ 2147483647 w 840"/>
              <a:gd name="T3" fmla="*/ 2147483647 h 141"/>
              <a:gd name="T4" fmla="*/ 2147483647 w 840"/>
              <a:gd name="T5" fmla="*/ 2147483647 h 141"/>
              <a:gd name="T6" fmla="*/ 0 60000 65536"/>
              <a:gd name="T7" fmla="*/ 0 60000 65536"/>
              <a:gd name="T8" fmla="*/ 0 60000 65536"/>
              <a:gd name="T9" fmla="*/ 0 w 840"/>
              <a:gd name="T10" fmla="*/ 0 h 141"/>
              <a:gd name="T11" fmla="*/ 840 w 840"/>
              <a:gd name="T12" fmla="*/ 141 h 1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40" h="141">
                <a:moveTo>
                  <a:pt x="0" y="109"/>
                </a:moveTo>
                <a:cubicBezTo>
                  <a:pt x="75" y="93"/>
                  <a:pt x="308" y="0"/>
                  <a:pt x="448" y="5"/>
                </a:cubicBezTo>
                <a:cubicBezTo>
                  <a:pt x="588" y="10"/>
                  <a:pt x="758" y="113"/>
                  <a:pt x="840" y="141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22" name="Freeform 56"/>
          <p:cNvSpPr>
            <a:spLocks/>
          </p:cNvSpPr>
          <p:nvPr/>
        </p:nvSpPr>
        <p:spPr bwMode="auto">
          <a:xfrm>
            <a:off x="4267200" y="2895600"/>
            <a:ext cx="3962400" cy="622300"/>
          </a:xfrm>
          <a:custGeom>
            <a:avLst/>
            <a:gdLst>
              <a:gd name="T0" fmla="*/ 0 w 2496"/>
              <a:gd name="T1" fmla="*/ 2147483647 h 330"/>
              <a:gd name="T2" fmla="*/ 2147483647 w 2496"/>
              <a:gd name="T3" fmla="*/ 2147483647 h 330"/>
              <a:gd name="T4" fmla="*/ 2147483647 w 2496"/>
              <a:gd name="T5" fmla="*/ 2147483647 h 330"/>
              <a:gd name="T6" fmla="*/ 0 60000 65536"/>
              <a:gd name="T7" fmla="*/ 0 60000 65536"/>
              <a:gd name="T8" fmla="*/ 0 60000 65536"/>
              <a:gd name="T9" fmla="*/ 0 w 2496"/>
              <a:gd name="T10" fmla="*/ 0 h 330"/>
              <a:gd name="T11" fmla="*/ 2496 w 2496"/>
              <a:gd name="T12" fmla="*/ 330 h 3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96" h="330">
                <a:moveTo>
                  <a:pt x="0" y="319"/>
                </a:moveTo>
                <a:cubicBezTo>
                  <a:pt x="193" y="266"/>
                  <a:pt x="744" y="0"/>
                  <a:pt x="1160" y="2"/>
                </a:cubicBezTo>
                <a:cubicBezTo>
                  <a:pt x="1576" y="4"/>
                  <a:pt x="2218" y="262"/>
                  <a:pt x="2496" y="330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23" name="Oval 62"/>
          <p:cNvSpPr>
            <a:spLocks noChangeArrowheads="1"/>
          </p:cNvSpPr>
          <p:nvPr/>
        </p:nvSpPr>
        <p:spPr bwMode="auto">
          <a:xfrm>
            <a:off x="2547938" y="6759575"/>
            <a:ext cx="57150" cy="61913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grpSp>
        <p:nvGrpSpPr>
          <p:cNvPr id="25624" name="Group 66"/>
          <p:cNvGrpSpPr>
            <a:grpSpLocks/>
          </p:cNvGrpSpPr>
          <p:nvPr/>
        </p:nvGrpSpPr>
        <p:grpSpPr bwMode="auto">
          <a:xfrm>
            <a:off x="2609850" y="1905000"/>
            <a:ext cx="590550" cy="596900"/>
            <a:chOff x="1644" y="1200"/>
            <a:chExt cx="372" cy="376"/>
          </a:xfrm>
        </p:grpSpPr>
        <p:sp>
          <p:nvSpPr>
            <p:cNvPr id="19510" name="Oval 54"/>
            <p:cNvSpPr>
              <a:spLocks noChangeArrowheads="1"/>
            </p:cNvSpPr>
            <p:nvPr/>
          </p:nvSpPr>
          <p:spPr bwMode="auto">
            <a:xfrm>
              <a:off x="1728" y="1200"/>
              <a:ext cx="288" cy="376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cs typeface="+mn-cs"/>
                </a:rPr>
                <a:t>0,1</a:t>
              </a:r>
            </a:p>
          </p:txBody>
        </p:sp>
        <p:sp>
          <p:nvSpPr>
            <p:cNvPr id="25641" name="Oval 64"/>
            <p:cNvSpPr>
              <a:spLocks noChangeArrowheads="1"/>
            </p:cNvSpPr>
            <p:nvPr/>
          </p:nvSpPr>
          <p:spPr bwMode="auto">
            <a:xfrm>
              <a:off x="1644" y="1392"/>
              <a:ext cx="36" cy="3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25625" name="Group 67"/>
          <p:cNvGrpSpPr>
            <a:grpSpLocks/>
          </p:cNvGrpSpPr>
          <p:nvPr/>
        </p:nvGrpSpPr>
        <p:grpSpPr bwMode="auto">
          <a:xfrm rot="961739">
            <a:off x="3194050" y="1365250"/>
            <a:ext cx="590550" cy="596900"/>
            <a:chOff x="1643" y="1200"/>
            <a:chExt cx="372" cy="376"/>
          </a:xfrm>
        </p:grpSpPr>
        <p:sp>
          <p:nvSpPr>
            <p:cNvPr id="19524" name="Oval 68"/>
            <p:cNvSpPr>
              <a:spLocks noChangeArrowheads="1"/>
            </p:cNvSpPr>
            <p:nvPr/>
          </p:nvSpPr>
          <p:spPr bwMode="auto">
            <a:xfrm>
              <a:off x="1643" y="1200"/>
              <a:ext cx="372" cy="376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cs typeface="+mn-cs"/>
                </a:rPr>
                <a:t>0,5</a:t>
              </a:r>
            </a:p>
          </p:txBody>
        </p:sp>
        <p:sp>
          <p:nvSpPr>
            <p:cNvPr id="25639" name="Oval 69"/>
            <p:cNvSpPr>
              <a:spLocks noChangeArrowheads="1"/>
            </p:cNvSpPr>
            <p:nvPr/>
          </p:nvSpPr>
          <p:spPr bwMode="auto">
            <a:xfrm>
              <a:off x="1644" y="1392"/>
              <a:ext cx="36" cy="3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25626" name="Freeform 70"/>
          <p:cNvSpPr>
            <a:spLocks/>
          </p:cNvSpPr>
          <p:nvPr/>
        </p:nvSpPr>
        <p:spPr bwMode="auto">
          <a:xfrm>
            <a:off x="7510463" y="4267200"/>
            <a:ext cx="457200" cy="800100"/>
          </a:xfrm>
          <a:custGeom>
            <a:avLst/>
            <a:gdLst>
              <a:gd name="T0" fmla="*/ 2147483647 w 288"/>
              <a:gd name="T1" fmla="*/ 0 h 504"/>
              <a:gd name="T2" fmla="*/ 0 w 288"/>
              <a:gd name="T3" fmla="*/ 2147483647 h 504"/>
              <a:gd name="T4" fmla="*/ 0 60000 65536"/>
              <a:gd name="T5" fmla="*/ 0 60000 65536"/>
              <a:gd name="T6" fmla="*/ 0 w 288"/>
              <a:gd name="T7" fmla="*/ 0 h 504"/>
              <a:gd name="T8" fmla="*/ 288 w 288"/>
              <a:gd name="T9" fmla="*/ 504 h 50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8" h="504">
                <a:moveTo>
                  <a:pt x="288" y="0"/>
                </a:moveTo>
                <a:lnTo>
                  <a:pt x="0" y="504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 type="stealth" w="lg" len="lg"/>
            <a:tailEnd type="none" w="lg" len="lg"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27" name="Freeform 71"/>
          <p:cNvSpPr>
            <a:spLocks/>
          </p:cNvSpPr>
          <p:nvPr/>
        </p:nvSpPr>
        <p:spPr bwMode="auto">
          <a:xfrm>
            <a:off x="6519863" y="4330700"/>
            <a:ext cx="508000" cy="774700"/>
          </a:xfrm>
          <a:custGeom>
            <a:avLst/>
            <a:gdLst>
              <a:gd name="T0" fmla="*/ 0 w 320"/>
              <a:gd name="T1" fmla="*/ 0 h 488"/>
              <a:gd name="T2" fmla="*/ 2147483647 w 320"/>
              <a:gd name="T3" fmla="*/ 2147483647 h 488"/>
              <a:gd name="T4" fmla="*/ 0 60000 65536"/>
              <a:gd name="T5" fmla="*/ 0 60000 65536"/>
              <a:gd name="T6" fmla="*/ 0 w 320"/>
              <a:gd name="T7" fmla="*/ 0 h 488"/>
              <a:gd name="T8" fmla="*/ 320 w 320"/>
              <a:gd name="T9" fmla="*/ 488 h 48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20" h="488">
                <a:moveTo>
                  <a:pt x="0" y="0"/>
                </a:moveTo>
                <a:lnTo>
                  <a:pt x="320" y="488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28" name="Freeform 72"/>
          <p:cNvSpPr>
            <a:spLocks/>
          </p:cNvSpPr>
          <p:nvPr/>
        </p:nvSpPr>
        <p:spPr bwMode="auto">
          <a:xfrm>
            <a:off x="5453063" y="4343400"/>
            <a:ext cx="457200" cy="800100"/>
          </a:xfrm>
          <a:custGeom>
            <a:avLst/>
            <a:gdLst>
              <a:gd name="T0" fmla="*/ 2147483647 w 288"/>
              <a:gd name="T1" fmla="*/ 0 h 504"/>
              <a:gd name="T2" fmla="*/ 0 w 288"/>
              <a:gd name="T3" fmla="*/ 2147483647 h 504"/>
              <a:gd name="T4" fmla="*/ 0 60000 65536"/>
              <a:gd name="T5" fmla="*/ 0 60000 65536"/>
              <a:gd name="T6" fmla="*/ 0 w 288"/>
              <a:gd name="T7" fmla="*/ 0 h 504"/>
              <a:gd name="T8" fmla="*/ 288 w 288"/>
              <a:gd name="T9" fmla="*/ 504 h 50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8" h="504">
                <a:moveTo>
                  <a:pt x="288" y="0"/>
                </a:moveTo>
                <a:lnTo>
                  <a:pt x="0" y="504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 type="stealth" w="lg" len="lg"/>
            <a:tailEnd type="none" w="lg" len="lg"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29" name="Freeform 73"/>
          <p:cNvSpPr>
            <a:spLocks/>
          </p:cNvSpPr>
          <p:nvPr/>
        </p:nvSpPr>
        <p:spPr bwMode="auto">
          <a:xfrm>
            <a:off x="4297363" y="4368800"/>
            <a:ext cx="571500" cy="812800"/>
          </a:xfrm>
          <a:custGeom>
            <a:avLst/>
            <a:gdLst>
              <a:gd name="T0" fmla="*/ 0 w 360"/>
              <a:gd name="T1" fmla="*/ 0 h 512"/>
              <a:gd name="T2" fmla="*/ 2147483647 w 360"/>
              <a:gd name="T3" fmla="*/ 2147483647 h 512"/>
              <a:gd name="T4" fmla="*/ 0 60000 65536"/>
              <a:gd name="T5" fmla="*/ 0 60000 65536"/>
              <a:gd name="T6" fmla="*/ 0 w 360"/>
              <a:gd name="T7" fmla="*/ 0 h 512"/>
              <a:gd name="T8" fmla="*/ 360 w 360"/>
              <a:gd name="T9" fmla="*/ 512 h 5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0" h="512">
                <a:moveTo>
                  <a:pt x="0" y="0"/>
                </a:moveTo>
                <a:lnTo>
                  <a:pt x="360" y="512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530" name="Oval 74"/>
          <p:cNvSpPr>
            <a:spLocks noChangeArrowheads="1"/>
          </p:cNvSpPr>
          <p:nvPr/>
        </p:nvSpPr>
        <p:spPr bwMode="auto">
          <a:xfrm>
            <a:off x="7696200" y="4737100"/>
            <a:ext cx="457200" cy="5969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.2</a:t>
            </a:r>
          </a:p>
        </p:txBody>
      </p:sp>
      <p:sp>
        <p:nvSpPr>
          <p:cNvPr id="19531" name="Oval 75"/>
          <p:cNvSpPr>
            <a:spLocks noChangeArrowheads="1"/>
          </p:cNvSpPr>
          <p:nvPr/>
        </p:nvSpPr>
        <p:spPr bwMode="auto">
          <a:xfrm>
            <a:off x="6596063" y="4114800"/>
            <a:ext cx="457200" cy="5969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:8</a:t>
            </a:r>
          </a:p>
        </p:txBody>
      </p:sp>
      <p:sp>
        <p:nvSpPr>
          <p:cNvPr id="19532" name="Oval 76"/>
          <p:cNvSpPr>
            <a:spLocks noChangeArrowheads="1"/>
          </p:cNvSpPr>
          <p:nvPr/>
        </p:nvSpPr>
        <p:spPr bwMode="auto">
          <a:xfrm>
            <a:off x="5605463" y="4800600"/>
            <a:ext cx="457200" cy="5969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:0,1</a:t>
            </a:r>
          </a:p>
        </p:txBody>
      </p:sp>
      <p:sp>
        <p:nvSpPr>
          <p:cNvPr id="19533" name="Oval 77"/>
          <p:cNvSpPr>
            <a:spLocks noChangeArrowheads="1"/>
          </p:cNvSpPr>
          <p:nvPr/>
        </p:nvSpPr>
        <p:spPr bwMode="auto">
          <a:xfrm>
            <a:off x="4419600" y="4191000"/>
            <a:ext cx="457200" cy="5969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:5</a:t>
            </a:r>
          </a:p>
        </p:txBody>
      </p:sp>
      <p:sp>
        <p:nvSpPr>
          <p:cNvPr id="19534" name="Oval 78"/>
          <p:cNvSpPr>
            <a:spLocks noChangeArrowheads="1"/>
          </p:cNvSpPr>
          <p:nvPr/>
        </p:nvSpPr>
        <p:spPr bwMode="auto">
          <a:xfrm>
            <a:off x="4767263" y="3352800"/>
            <a:ext cx="457200" cy="5969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9535" name="Oval 79"/>
          <p:cNvSpPr>
            <a:spLocks noChangeArrowheads="1"/>
          </p:cNvSpPr>
          <p:nvPr/>
        </p:nvSpPr>
        <p:spPr bwMode="auto">
          <a:xfrm>
            <a:off x="5638800" y="2133600"/>
            <a:ext cx="685800" cy="6858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:2</a:t>
            </a:r>
          </a:p>
        </p:txBody>
      </p:sp>
      <p:sp>
        <p:nvSpPr>
          <p:cNvPr id="25636" name="Прямоугольник 49"/>
          <p:cNvSpPr>
            <a:spLocks noChangeArrowheads="1"/>
          </p:cNvSpPr>
          <p:nvPr/>
        </p:nvSpPr>
        <p:spPr bwMode="auto">
          <a:xfrm>
            <a:off x="3895725" y="6248400"/>
            <a:ext cx="658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201</a:t>
            </a:r>
            <a:r>
              <a:rPr lang="ru-RU"/>
              <a:t>2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4648200" y="3276600"/>
            <a:ext cx="914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66FF"/>
                </a:solidFill>
                <a:latin typeface="Calibri" pitchFamily="34" charset="0"/>
              </a:rPr>
              <a:t>:0,5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5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5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95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9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9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9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9" name="Text Box 21"/>
          <p:cNvSpPr txBox="1">
            <a:spLocks noChangeArrowheads="1"/>
          </p:cNvSpPr>
          <p:nvPr/>
        </p:nvSpPr>
        <p:spPr bwMode="auto">
          <a:xfrm>
            <a:off x="1600200" y="2967038"/>
            <a:ext cx="184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400">
              <a:latin typeface="Calibri" pitchFamily="34" charset="0"/>
            </a:endParaRPr>
          </a:p>
        </p:txBody>
      </p:sp>
      <p:graphicFrame>
        <p:nvGraphicFramePr>
          <p:cNvPr id="67588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1" name="Формула" r:id="rId4" imgW="114151" imgH="215619" progId="Equation.3">
                  <p:embed/>
                </p:oleObj>
              </mc:Choice>
              <mc:Fallback>
                <p:oleObj name="Формула" r:id="rId4" imgW="114151" imgH="215619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Rectangle 28"/>
          <p:cNvSpPr>
            <a:spLocks noChangeArrowheads="1"/>
          </p:cNvSpPr>
          <p:nvPr/>
        </p:nvSpPr>
        <p:spPr bwMode="auto">
          <a:xfrm>
            <a:off x="457200" y="5429250"/>
            <a:ext cx="838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80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800" b="1" i="1">
                <a:solidFill>
                  <a:srgbClr val="0066CC"/>
                </a:solidFill>
                <a:latin typeface="Calibri" pitchFamily="34" charset="0"/>
                <a:cs typeface="Times New Roman" pitchFamily="18" charset="0"/>
              </a:rPr>
              <a:t>Каков </a:t>
            </a:r>
            <a:r>
              <a:rPr lang="ru-RU" sz="2800" b="1" i="1" u="sng">
                <a:solidFill>
                  <a:srgbClr val="0066CC"/>
                </a:solidFill>
                <a:latin typeface="Calibri" pitchFamily="34" charset="0"/>
                <a:cs typeface="Times New Roman" pitchFamily="18" charset="0"/>
              </a:rPr>
              <a:t>средний урожай</a:t>
            </a:r>
            <a:r>
              <a:rPr lang="ru-RU" sz="2800" b="1" i="1">
                <a:solidFill>
                  <a:srgbClr val="0066CC"/>
                </a:solidFill>
                <a:latin typeface="Calibri" pitchFamily="34" charset="0"/>
                <a:cs typeface="Times New Roman" pitchFamily="18" charset="0"/>
              </a:rPr>
              <a:t> картофеля за эти годы?</a:t>
            </a:r>
            <a:endParaRPr lang="ru-RU" sz="2800" b="1" i="1">
              <a:solidFill>
                <a:srgbClr val="0066CC"/>
              </a:solidFill>
              <a:latin typeface="Calibri" pitchFamily="34" charset="0"/>
            </a:endParaRPr>
          </a:p>
        </p:txBody>
      </p:sp>
      <p:sp>
        <p:nvSpPr>
          <p:cNvPr id="4101" name="TextBox 28"/>
          <p:cNvSpPr txBox="1">
            <a:spLocks noChangeArrowheads="1"/>
          </p:cNvSpPr>
          <p:nvPr/>
        </p:nvSpPr>
        <p:spPr bwMode="auto">
          <a:xfrm>
            <a:off x="3733800" y="304800"/>
            <a:ext cx="20526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FF0000"/>
                </a:solidFill>
                <a:latin typeface="Calibri" pitchFamily="34" charset="0"/>
              </a:rPr>
              <a:t>ЗАДАЧА №1</a:t>
            </a:r>
          </a:p>
        </p:txBody>
      </p:sp>
      <p:grpSp>
        <p:nvGrpSpPr>
          <p:cNvPr id="2" name="Group 542"/>
          <p:cNvGrpSpPr>
            <a:grpSpLocks/>
          </p:cNvGrpSpPr>
          <p:nvPr/>
        </p:nvGrpSpPr>
        <p:grpSpPr bwMode="auto">
          <a:xfrm>
            <a:off x="2667000" y="2590800"/>
            <a:ext cx="1839913" cy="2438400"/>
            <a:chOff x="96" y="2592"/>
            <a:chExt cx="1352" cy="1632"/>
          </a:xfrm>
        </p:grpSpPr>
        <p:sp>
          <p:nvSpPr>
            <p:cNvPr id="67659" name="Rectangle 543"/>
            <p:cNvSpPr>
              <a:spLocks noChangeArrowheads="1"/>
            </p:cNvSpPr>
            <p:nvPr/>
          </p:nvSpPr>
          <p:spPr bwMode="auto">
            <a:xfrm>
              <a:off x="1312" y="3024"/>
              <a:ext cx="136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2000" b="1">
                <a:latin typeface="Calibri" pitchFamily="34" charset="0"/>
              </a:endParaRPr>
            </a:p>
          </p:txBody>
        </p:sp>
        <p:grpSp>
          <p:nvGrpSpPr>
            <p:cNvPr id="67660" name="Group 544"/>
            <p:cNvGrpSpPr>
              <a:grpSpLocks/>
            </p:cNvGrpSpPr>
            <p:nvPr/>
          </p:nvGrpSpPr>
          <p:grpSpPr bwMode="auto">
            <a:xfrm>
              <a:off x="96" y="2592"/>
              <a:ext cx="1104" cy="1632"/>
              <a:chOff x="96" y="2592"/>
              <a:chExt cx="1104" cy="1632"/>
            </a:xfrm>
          </p:grpSpPr>
          <p:sp>
            <p:nvSpPr>
              <p:cNvPr id="67662" name="Freeform 545"/>
              <p:cNvSpPr>
                <a:spLocks/>
              </p:cNvSpPr>
              <p:nvPr/>
            </p:nvSpPr>
            <p:spPr bwMode="auto">
              <a:xfrm>
                <a:off x="672" y="2784"/>
                <a:ext cx="240" cy="240"/>
              </a:xfrm>
              <a:custGeom>
                <a:avLst/>
                <a:gdLst>
                  <a:gd name="T0" fmla="*/ 0 w 2287"/>
                  <a:gd name="T1" fmla="*/ 0 h 1272"/>
                  <a:gd name="T2" fmla="*/ 0 w 2287"/>
                  <a:gd name="T3" fmla="*/ 0 h 1272"/>
                  <a:gd name="T4" fmla="*/ 0 w 2287"/>
                  <a:gd name="T5" fmla="*/ 0 h 1272"/>
                  <a:gd name="T6" fmla="*/ 0 w 2287"/>
                  <a:gd name="T7" fmla="*/ 0 h 1272"/>
                  <a:gd name="T8" fmla="*/ 0 w 2287"/>
                  <a:gd name="T9" fmla="*/ 0 h 1272"/>
                  <a:gd name="T10" fmla="*/ 0 w 2287"/>
                  <a:gd name="T11" fmla="*/ 0 h 1272"/>
                  <a:gd name="T12" fmla="*/ 0 w 2287"/>
                  <a:gd name="T13" fmla="*/ 0 h 1272"/>
                  <a:gd name="T14" fmla="*/ 0 w 2287"/>
                  <a:gd name="T15" fmla="*/ 0 h 1272"/>
                  <a:gd name="T16" fmla="*/ 0 w 2287"/>
                  <a:gd name="T17" fmla="*/ 0 h 1272"/>
                  <a:gd name="T18" fmla="*/ 0 w 2287"/>
                  <a:gd name="T19" fmla="*/ 0 h 1272"/>
                  <a:gd name="T20" fmla="*/ 0 w 2287"/>
                  <a:gd name="T21" fmla="*/ 0 h 127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87"/>
                  <a:gd name="T34" fmla="*/ 0 h 1272"/>
                  <a:gd name="T35" fmla="*/ 2287 w 2287"/>
                  <a:gd name="T36" fmla="*/ 1272 h 127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87" h="1272">
                    <a:moveTo>
                      <a:pt x="167" y="952"/>
                    </a:moveTo>
                    <a:cubicBezTo>
                      <a:pt x="152" y="912"/>
                      <a:pt x="0" y="848"/>
                      <a:pt x="63" y="712"/>
                    </a:cubicBezTo>
                    <a:cubicBezTo>
                      <a:pt x="126" y="576"/>
                      <a:pt x="375" y="240"/>
                      <a:pt x="543" y="136"/>
                    </a:cubicBezTo>
                    <a:cubicBezTo>
                      <a:pt x="711" y="32"/>
                      <a:pt x="863" y="104"/>
                      <a:pt x="1071" y="88"/>
                    </a:cubicBezTo>
                    <a:cubicBezTo>
                      <a:pt x="1279" y="72"/>
                      <a:pt x="1599" y="0"/>
                      <a:pt x="1791" y="40"/>
                    </a:cubicBezTo>
                    <a:cubicBezTo>
                      <a:pt x="1983" y="80"/>
                      <a:pt x="2159" y="224"/>
                      <a:pt x="2223" y="328"/>
                    </a:cubicBezTo>
                    <a:cubicBezTo>
                      <a:pt x="2287" y="432"/>
                      <a:pt x="2239" y="520"/>
                      <a:pt x="2175" y="664"/>
                    </a:cubicBezTo>
                    <a:cubicBezTo>
                      <a:pt x="2111" y="808"/>
                      <a:pt x="1975" y="1112"/>
                      <a:pt x="1839" y="1192"/>
                    </a:cubicBezTo>
                    <a:cubicBezTo>
                      <a:pt x="1703" y="1272"/>
                      <a:pt x="1567" y="1144"/>
                      <a:pt x="1359" y="1144"/>
                    </a:cubicBezTo>
                    <a:cubicBezTo>
                      <a:pt x="1151" y="1144"/>
                      <a:pt x="791" y="1224"/>
                      <a:pt x="591" y="1192"/>
                    </a:cubicBezTo>
                    <a:cubicBezTo>
                      <a:pt x="391" y="1160"/>
                      <a:pt x="275" y="1056"/>
                      <a:pt x="159" y="952"/>
                    </a:cubicBezTo>
                  </a:path>
                </a:pathLst>
              </a:custGeom>
              <a:gradFill rotWithShape="1">
                <a:gsLst>
                  <a:gs pos="0">
                    <a:srgbClr val="C84300"/>
                  </a:gs>
                  <a:gs pos="100000">
                    <a:srgbClr val="8A2E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67663" name="Freeform 546"/>
              <p:cNvSpPr>
                <a:spLocks/>
              </p:cNvSpPr>
              <p:nvPr/>
            </p:nvSpPr>
            <p:spPr bwMode="auto">
              <a:xfrm>
                <a:off x="336" y="2784"/>
                <a:ext cx="336" cy="192"/>
              </a:xfrm>
              <a:custGeom>
                <a:avLst/>
                <a:gdLst>
                  <a:gd name="T0" fmla="*/ 0 w 2287"/>
                  <a:gd name="T1" fmla="*/ 0 h 1272"/>
                  <a:gd name="T2" fmla="*/ 0 w 2287"/>
                  <a:gd name="T3" fmla="*/ 0 h 1272"/>
                  <a:gd name="T4" fmla="*/ 0 w 2287"/>
                  <a:gd name="T5" fmla="*/ 0 h 1272"/>
                  <a:gd name="T6" fmla="*/ 0 w 2287"/>
                  <a:gd name="T7" fmla="*/ 0 h 1272"/>
                  <a:gd name="T8" fmla="*/ 0 w 2287"/>
                  <a:gd name="T9" fmla="*/ 0 h 1272"/>
                  <a:gd name="T10" fmla="*/ 0 w 2287"/>
                  <a:gd name="T11" fmla="*/ 0 h 1272"/>
                  <a:gd name="T12" fmla="*/ 0 w 2287"/>
                  <a:gd name="T13" fmla="*/ 0 h 1272"/>
                  <a:gd name="T14" fmla="*/ 0 w 2287"/>
                  <a:gd name="T15" fmla="*/ 0 h 1272"/>
                  <a:gd name="T16" fmla="*/ 0 w 2287"/>
                  <a:gd name="T17" fmla="*/ 0 h 1272"/>
                  <a:gd name="T18" fmla="*/ 0 w 2287"/>
                  <a:gd name="T19" fmla="*/ 0 h 1272"/>
                  <a:gd name="T20" fmla="*/ 0 w 2287"/>
                  <a:gd name="T21" fmla="*/ 0 h 127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87"/>
                  <a:gd name="T34" fmla="*/ 0 h 1272"/>
                  <a:gd name="T35" fmla="*/ 2287 w 2287"/>
                  <a:gd name="T36" fmla="*/ 1272 h 127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87" h="1272">
                    <a:moveTo>
                      <a:pt x="167" y="952"/>
                    </a:moveTo>
                    <a:cubicBezTo>
                      <a:pt x="152" y="912"/>
                      <a:pt x="0" y="848"/>
                      <a:pt x="63" y="712"/>
                    </a:cubicBezTo>
                    <a:cubicBezTo>
                      <a:pt x="126" y="576"/>
                      <a:pt x="375" y="240"/>
                      <a:pt x="543" y="136"/>
                    </a:cubicBezTo>
                    <a:cubicBezTo>
                      <a:pt x="711" y="32"/>
                      <a:pt x="863" y="104"/>
                      <a:pt x="1071" y="88"/>
                    </a:cubicBezTo>
                    <a:cubicBezTo>
                      <a:pt x="1279" y="72"/>
                      <a:pt x="1599" y="0"/>
                      <a:pt x="1791" y="40"/>
                    </a:cubicBezTo>
                    <a:cubicBezTo>
                      <a:pt x="1983" y="80"/>
                      <a:pt x="2159" y="224"/>
                      <a:pt x="2223" y="328"/>
                    </a:cubicBezTo>
                    <a:cubicBezTo>
                      <a:pt x="2287" y="432"/>
                      <a:pt x="2239" y="520"/>
                      <a:pt x="2175" y="664"/>
                    </a:cubicBezTo>
                    <a:cubicBezTo>
                      <a:pt x="2111" y="808"/>
                      <a:pt x="1975" y="1112"/>
                      <a:pt x="1839" y="1192"/>
                    </a:cubicBezTo>
                    <a:cubicBezTo>
                      <a:pt x="1703" y="1272"/>
                      <a:pt x="1567" y="1144"/>
                      <a:pt x="1359" y="1144"/>
                    </a:cubicBezTo>
                    <a:cubicBezTo>
                      <a:pt x="1151" y="1144"/>
                      <a:pt x="791" y="1224"/>
                      <a:pt x="591" y="1192"/>
                    </a:cubicBezTo>
                    <a:cubicBezTo>
                      <a:pt x="391" y="1160"/>
                      <a:pt x="275" y="1056"/>
                      <a:pt x="159" y="952"/>
                    </a:cubicBezTo>
                  </a:path>
                </a:pathLst>
              </a:custGeom>
              <a:gradFill rotWithShape="1">
                <a:gsLst>
                  <a:gs pos="0">
                    <a:srgbClr val="C84300"/>
                  </a:gs>
                  <a:gs pos="100000">
                    <a:srgbClr val="8A2E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67664" name="Freeform 547"/>
              <p:cNvSpPr>
                <a:spLocks/>
              </p:cNvSpPr>
              <p:nvPr/>
            </p:nvSpPr>
            <p:spPr bwMode="auto">
              <a:xfrm>
                <a:off x="864" y="2832"/>
                <a:ext cx="336" cy="192"/>
              </a:xfrm>
              <a:custGeom>
                <a:avLst/>
                <a:gdLst>
                  <a:gd name="T0" fmla="*/ 0 w 2287"/>
                  <a:gd name="T1" fmla="*/ 0 h 1272"/>
                  <a:gd name="T2" fmla="*/ 0 w 2287"/>
                  <a:gd name="T3" fmla="*/ 0 h 1272"/>
                  <a:gd name="T4" fmla="*/ 0 w 2287"/>
                  <a:gd name="T5" fmla="*/ 0 h 1272"/>
                  <a:gd name="T6" fmla="*/ 0 w 2287"/>
                  <a:gd name="T7" fmla="*/ 0 h 1272"/>
                  <a:gd name="T8" fmla="*/ 0 w 2287"/>
                  <a:gd name="T9" fmla="*/ 0 h 1272"/>
                  <a:gd name="T10" fmla="*/ 0 w 2287"/>
                  <a:gd name="T11" fmla="*/ 0 h 1272"/>
                  <a:gd name="T12" fmla="*/ 0 w 2287"/>
                  <a:gd name="T13" fmla="*/ 0 h 1272"/>
                  <a:gd name="T14" fmla="*/ 0 w 2287"/>
                  <a:gd name="T15" fmla="*/ 0 h 1272"/>
                  <a:gd name="T16" fmla="*/ 0 w 2287"/>
                  <a:gd name="T17" fmla="*/ 0 h 1272"/>
                  <a:gd name="T18" fmla="*/ 0 w 2287"/>
                  <a:gd name="T19" fmla="*/ 0 h 1272"/>
                  <a:gd name="T20" fmla="*/ 0 w 2287"/>
                  <a:gd name="T21" fmla="*/ 0 h 127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87"/>
                  <a:gd name="T34" fmla="*/ 0 h 1272"/>
                  <a:gd name="T35" fmla="*/ 2287 w 2287"/>
                  <a:gd name="T36" fmla="*/ 1272 h 127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87" h="1272">
                    <a:moveTo>
                      <a:pt x="167" y="952"/>
                    </a:moveTo>
                    <a:cubicBezTo>
                      <a:pt x="152" y="912"/>
                      <a:pt x="0" y="848"/>
                      <a:pt x="63" y="712"/>
                    </a:cubicBezTo>
                    <a:cubicBezTo>
                      <a:pt x="126" y="576"/>
                      <a:pt x="375" y="240"/>
                      <a:pt x="543" y="136"/>
                    </a:cubicBezTo>
                    <a:cubicBezTo>
                      <a:pt x="711" y="32"/>
                      <a:pt x="863" y="104"/>
                      <a:pt x="1071" y="88"/>
                    </a:cubicBezTo>
                    <a:cubicBezTo>
                      <a:pt x="1279" y="72"/>
                      <a:pt x="1599" y="0"/>
                      <a:pt x="1791" y="40"/>
                    </a:cubicBezTo>
                    <a:cubicBezTo>
                      <a:pt x="1983" y="80"/>
                      <a:pt x="2159" y="224"/>
                      <a:pt x="2223" y="328"/>
                    </a:cubicBezTo>
                    <a:cubicBezTo>
                      <a:pt x="2287" y="432"/>
                      <a:pt x="2239" y="520"/>
                      <a:pt x="2175" y="664"/>
                    </a:cubicBezTo>
                    <a:cubicBezTo>
                      <a:pt x="2111" y="808"/>
                      <a:pt x="1975" y="1112"/>
                      <a:pt x="1839" y="1192"/>
                    </a:cubicBezTo>
                    <a:cubicBezTo>
                      <a:pt x="1703" y="1272"/>
                      <a:pt x="1567" y="1144"/>
                      <a:pt x="1359" y="1144"/>
                    </a:cubicBezTo>
                    <a:cubicBezTo>
                      <a:pt x="1151" y="1144"/>
                      <a:pt x="791" y="1224"/>
                      <a:pt x="591" y="1192"/>
                    </a:cubicBezTo>
                    <a:cubicBezTo>
                      <a:pt x="391" y="1160"/>
                      <a:pt x="275" y="1056"/>
                      <a:pt x="159" y="952"/>
                    </a:cubicBezTo>
                  </a:path>
                </a:pathLst>
              </a:custGeom>
              <a:gradFill rotWithShape="1">
                <a:gsLst>
                  <a:gs pos="0">
                    <a:srgbClr val="C84300"/>
                  </a:gs>
                  <a:gs pos="100000">
                    <a:srgbClr val="8A2E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67665" name="Freeform 548"/>
              <p:cNvSpPr>
                <a:spLocks/>
              </p:cNvSpPr>
              <p:nvPr/>
            </p:nvSpPr>
            <p:spPr bwMode="auto">
              <a:xfrm>
                <a:off x="528" y="2736"/>
                <a:ext cx="240" cy="240"/>
              </a:xfrm>
              <a:custGeom>
                <a:avLst/>
                <a:gdLst>
                  <a:gd name="T0" fmla="*/ 0 w 2287"/>
                  <a:gd name="T1" fmla="*/ 0 h 1272"/>
                  <a:gd name="T2" fmla="*/ 0 w 2287"/>
                  <a:gd name="T3" fmla="*/ 0 h 1272"/>
                  <a:gd name="T4" fmla="*/ 0 w 2287"/>
                  <a:gd name="T5" fmla="*/ 0 h 1272"/>
                  <a:gd name="T6" fmla="*/ 0 w 2287"/>
                  <a:gd name="T7" fmla="*/ 0 h 1272"/>
                  <a:gd name="T8" fmla="*/ 0 w 2287"/>
                  <a:gd name="T9" fmla="*/ 0 h 1272"/>
                  <a:gd name="T10" fmla="*/ 0 w 2287"/>
                  <a:gd name="T11" fmla="*/ 0 h 1272"/>
                  <a:gd name="T12" fmla="*/ 0 w 2287"/>
                  <a:gd name="T13" fmla="*/ 0 h 1272"/>
                  <a:gd name="T14" fmla="*/ 0 w 2287"/>
                  <a:gd name="T15" fmla="*/ 0 h 1272"/>
                  <a:gd name="T16" fmla="*/ 0 w 2287"/>
                  <a:gd name="T17" fmla="*/ 0 h 1272"/>
                  <a:gd name="T18" fmla="*/ 0 w 2287"/>
                  <a:gd name="T19" fmla="*/ 0 h 1272"/>
                  <a:gd name="T20" fmla="*/ 0 w 2287"/>
                  <a:gd name="T21" fmla="*/ 0 h 127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87"/>
                  <a:gd name="T34" fmla="*/ 0 h 1272"/>
                  <a:gd name="T35" fmla="*/ 2287 w 2287"/>
                  <a:gd name="T36" fmla="*/ 1272 h 127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87" h="1272">
                    <a:moveTo>
                      <a:pt x="167" y="952"/>
                    </a:moveTo>
                    <a:cubicBezTo>
                      <a:pt x="152" y="912"/>
                      <a:pt x="0" y="848"/>
                      <a:pt x="63" y="712"/>
                    </a:cubicBezTo>
                    <a:cubicBezTo>
                      <a:pt x="126" y="576"/>
                      <a:pt x="375" y="240"/>
                      <a:pt x="543" y="136"/>
                    </a:cubicBezTo>
                    <a:cubicBezTo>
                      <a:pt x="711" y="32"/>
                      <a:pt x="863" y="104"/>
                      <a:pt x="1071" y="88"/>
                    </a:cubicBezTo>
                    <a:cubicBezTo>
                      <a:pt x="1279" y="72"/>
                      <a:pt x="1599" y="0"/>
                      <a:pt x="1791" y="40"/>
                    </a:cubicBezTo>
                    <a:cubicBezTo>
                      <a:pt x="1983" y="80"/>
                      <a:pt x="2159" y="224"/>
                      <a:pt x="2223" y="328"/>
                    </a:cubicBezTo>
                    <a:cubicBezTo>
                      <a:pt x="2287" y="432"/>
                      <a:pt x="2239" y="520"/>
                      <a:pt x="2175" y="664"/>
                    </a:cubicBezTo>
                    <a:cubicBezTo>
                      <a:pt x="2111" y="808"/>
                      <a:pt x="1975" y="1112"/>
                      <a:pt x="1839" y="1192"/>
                    </a:cubicBezTo>
                    <a:cubicBezTo>
                      <a:pt x="1703" y="1272"/>
                      <a:pt x="1567" y="1144"/>
                      <a:pt x="1359" y="1144"/>
                    </a:cubicBezTo>
                    <a:cubicBezTo>
                      <a:pt x="1151" y="1144"/>
                      <a:pt x="791" y="1224"/>
                      <a:pt x="591" y="1192"/>
                    </a:cubicBezTo>
                    <a:cubicBezTo>
                      <a:pt x="391" y="1160"/>
                      <a:pt x="275" y="1056"/>
                      <a:pt x="159" y="952"/>
                    </a:cubicBezTo>
                  </a:path>
                </a:pathLst>
              </a:custGeom>
              <a:gradFill rotWithShape="1">
                <a:gsLst>
                  <a:gs pos="0">
                    <a:srgbClr val="C84300"/>
                  </a:gs>
                  <a:gs pos="100000">
                    <a:srgbClr val="8A2E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67666" name="Freeform 549"/>
              <p:cNvSpPr>
                <a:spLocks/>
              </p:cNvSpPr>
              <p:nvPr/>
            </p:nvSpPr>
            <p:spPr bwMode="auto">
              <a:xfrm>
                <a:off x="720" y="2592"/>
                <a:ext cx="240" cy="240"/>
              </a:xfrm>
              <a:custGeom>
                <a:avLst/>
                <a:gdLst>
                  <a:gd name="T0" fmla="*/ 0 w 2287"/>
                  <a:gd name="T1" fmla="*/ 0 h 1272"/>
                  <a:gd name="T2" fmla="*/ 0 w 2287"/>
                  <a:gd name="T3" fmla="*/ 0 h 1272"/>
                  <a:gd name="T4" fmla="*/ 0 w 2287"/>
                  <a:gd name="T5" fmla="*/ 0 h 1272"/>
                  <a:gd name="T6" fmla="*/ 0 w 2287"/>
                  <a:gd name="T7" fmla="*/ 0 h 1272"/>
                  <a:gd name="T8" fmla="*/ 0 w 2287"/>
                  <a:gd name="T9" fmla="*/ 0 h 1272"/>
                  <a:gd name="T10" fmla="*/ 0 w 2287"/>
                  <a:gd name="T11" fmla="*/ 0 h 1272"/>
                  <a:gd name="T12" fmla="*/ 0 w 2287"/>
                  <a:gd name="T13" fmla="*/ 0 h 1272"/>
                  <a:gd name="T14" fmla="*/ 0 w 2287"/>
                  <a:gd name="T15" fmla="*/ 0 h 1272"/>
                  <a:gd name="T16" fmla="*/ 0 w 2287"/>
                  <a:gd name="T17" fmla="*/ 0 h 1272"/>
                  <a:gd name="T18" fmla="*/ 0 w 2287"/>
                  <a:gd name="T19" fmla="*/ 0 h 1272"/>
                  <a:gd name="T20" fmla="*/ 0 w 2287"/>
                  <a:gd name="T21" fmla="*/ 0 h 127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87"/>
                  <a:gd name="T34" fmla="*/ 0 h 1272"/>
                  <a:gd name="T35" fmla="*/ 2287 w 2287"/>
                  <a:gd name="T36" fmla="*/ 1272 h 127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87" h="1272">
                    <a:moveTo>
                      <a:pt x="167" y="952"/>
                    </a:moveTo>
                    <a:cubicBezTo>
                      <a:pt x="152" y="912"/>
                      <a:pt x="0" y="848"/>
                      <a:pt x="63" y="712"/>
                    </a:cubicBezTo>
                    <a:cubicBezTo>
                      <a:pt x="126" y="576"/>
                      <a:pt x="375" y="240"/>
                      <a:pt x="543" y="136"/>
                    </a:cubicBezTo>
                    <a:cubicBezTo>
                      <a:pt x="711" y="32"/>
                      <a:pt x="863" y="104"/>
                      <a:pt x="1071" y="88"/>
                    </a:cubicBezTo>
                    <a:cubicBezTo>
                      <a:pt x="1279" y="72"/>
                      <a:pt x="1599" y="0"/>
                      <a:pt x="1791" y="40"/>
                    </a:cubicBezTo>
                    <a:cubicBezTo>
                      <a:pt x="1983" y="80"/>
                      <a:pt x="2159" y="224"/>
                      <a:pt x="2223" y="328"/>
                    </a:cubicBezTo>
                    <a:cubicBezTo>
                      <a:pt x="2287" y="432"/>
                      <a:pt x="2239" y="520"/>
                      <a:pt x="2175" y="664"/>
                    </a:cubicBezTo>
                    <a:cubicBezTo>
                      <a:pt x="2111" y="808"/>
                      <a:pt x="1975" y="1112"/>
                      <a:pt x="1839" y="1192"/>
                    </a:cubicBezTo>
                    <a:cubicBezTo>
                      <a:pt x="1703" y="1272"/>
                      <a:pt x="1567" y="1144"/>
                      <a:pt x="1359" y="1144"/>
                    </a:cubicBezTo>
                    <a:cubicBezTo>
                      <a:pt x="1151" y="1144"/>
                      <a:pt x="791" y="1224"/>
                      <a:pt x="591" y="1192"/>
                    </a:cubicBezTo>
                    <a:cubicBezTo>
                      <a:pt x="391" y="1160"/>
                      <a:pt x="275" y="1056"/>
                      <a:pt x="159" y="952"/>
                    </a:cubicBezTo>
                  </a:path>
                </a:pathLst>
              </a:custGeom>
              <a:gradFill rotWithShape="1">
                <a:gsLst>
                  <a:gs pos="0">
                    <a:srgbClr val="C84300"/>
                  </a:gs>
                  <a:gs pos="100000">
                    <a:srgbClr val="8A2E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67667" name="Freeform 550" descr="Циновка"/>
              <p:cNvSpPr>
                <a:spLocks/>
              </p:cNvSpPr>
              <p:nvPr/>
            </p:nvSpPr>
            <p:spPr bwMode="auto">
              <a:xfrm>
                <a:off x="192" y="2832"/>
                <a:ext cx="1008" cy="1392"/>
              </a:xfrm>
              <a:custGeom>
                <a:avLst/>
                <a:gdLst>
                  <a:gd name="T0" fmla="*/ 3927 w 912"/>
                  <a:gd name="T1" fmla="*/ 34265 h 1194"/>
                  <a:gd name="T2" fmla="*/ 6349 w 912"/>
                  <a:gd name="T3" fmla="*/ 34265 h 1194"/>
                  <a:gd name="T4" fmla="*/ 7641 w 912"/>
                  <a:gd name="T5" fmla="*/ 32389 h 1194"/>
                  <a:gd name="T6" fmla="*/ 7546 w 912"/>
                  <a:gd name="T7" fmla="*/ 26629 h 1194"/>
                  <a:gd name="T8" fmla="*/ 7546 w 912"/>
                  <a:gd name="T9" fmla="*/ 22895 h 1194"/>
                  <a:gd name="T10" fmla="*/ 7546 w 912"/>
                  <a:gd name="T11" fmla="*/ 19079 h 1194"/>
                  <a:gd name="T12" fmla="*/ 8150 w 912"/>
                  <a:gd name="T13" fmla="*/ 9571 h 1194"/>
                  <a:gd name="T14" fmla="*/ 8150 w 912"/>
                  <a:gd name="T15" fmla="*/ 3910 h 1194"/>
                  <a:gd name="T16" fmla="*/ 8154 w 912"/>
                  <a:gd name="T17" fmla="*/ 1558 h 1194"/>
                  <a:gd name="T18" fmla="*/ 8019 w 912"/>
                  <a:gd name="T19" fmla="*/ 661 h 1194"/>
                  <a:gd name="T20" fmla="*/ 7883 w 912"/>
                  <a:gd name="T21" fmla="*/ 191 h 1194"/>
                  <a:gd name="T22" fmla="*/ 7602 w 912"/>
                  <a:gd name="T23" fmla="*/ 1982 h 1194"/>
                  <a:gd name="T24" fmla="*/ 6513 w 912"/>
                  <a:gd name="T25" fmla="*/ 2877 h 1194"/>
                  <a:gd name="T26" fmla="*/ 5142 w 912"/>
                  <a:gd name="T27" fmla="*/ 3770 h 1194"/>
                  <a:gd name="T28" fmla="*/ 3215 w 912"/>
                  <a:gd name="T29" fmla="*/ 3354 h 1194"/>
                  <a:gd name="T30" fmla="*/ 1035 w 912"/>
                  <a:gd name="T31" fmla="*/ 2877 h 1194"/>
                  <a:gd name="T32" fmla="*/ 1315 w 912"/>
                  <a:gd name="T33" fmla="*/ 2442 h 1194"/>
                  <a:gd name="T34" fmla="*/ 1315 w 912"/>
                  <a:gd name="T35" fmla="*/ 661 h 1194"/>
                  <a:gd name="T36" fmla="*/ 1164 w 912"/>
                  <a:gd name="T37" fmla="*/ 1558 h 1194"/>
                  <a:gd name="T38" fmla="*/ 1035 w 912"/>
                  <a:gd name="T39" fmla="*/ 1558 h 1194"/>
                  <a:gd name="T40" fmla="*/ 1035 w 912"/>
                  <a:gd name="T41" fmla="*/ 2442 h 1194"/>
                  <a:gd name="T42" fmla="*/ 906 w 912"/>
                  <a:gd name="T43" fmla="*/ 7701 h 1194"/>
                  <a:gd name="T44" fmla="*/ 295 w 912"/>
                  <a:gd name="T45" fmla="*/ 21012 h 1194"/>
                  <a:gd name="T46" fmla="*/ 295 w 912"/>
                  <a:gd name="T47" fmla="*/ 26629 h 1194"/>
                  <a:gd name="T48" fmla="*/ 398 w 912"/>
                  <a:gd name="T49" fmla="*/ 33684 h 1194"/>
                  <a:gd name="T50" fmla="*/ 2720 w 912"/>
                  <a:gd name="T51" fmla="*/ 34265 h 1194"/>
                  <a:gd name="T52" fmla="*/ 3927 w 912"/>
                  <a:gd name="T53" fmla="*/ 34265 h 119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912"/>
                  <a:gd name="T82" fmla="*/ 0 h 1194"/>
                  <a:gd name="T83" fmla="*/ 912 w 912"/>
                  <a:gd name="T84" fmla="*/ 1194 h 119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912" h="1194">
                    <a:moveTo>
                      <a:pt x="434" y="1172"/>
                    </a:moveTo>
                    <a:cubicBezTo>
                      <a:pt x="500" y="1172"/>
                      <a:pt x="633" y="1183"/>
                      <a:pt x="701" y="1172"/>
                    </a:cubicBezTo>
                    <a:cubicBezTo>
                      <a:pt x="769" y="1162"/>
                      <a:pt x="823" y="1151"/>
                      <a:pt x="845" y="1107"/>
                    </a:cubicBezTo>
                    <a:cubicBezTo>
                      <a:pt x="868" y="1064"/>
                      <a:pt x="836" y="967"/>
                      <a:pt x="834" y="912"/>
                    </a:cubicBezTo>
                    <a:cubicBezTo>
                      <a:pt x="833" y="858"/>
                      <a:pt x="834" y="826"/>
                      <a:pt x="834" y="783"/>
                    </a:cubicBezTo>
                    <a:cubicBezTo>
                      <a:pt x="834" y="739"/>
                      <a:pt x="823" y="728"/>
                      <a:pt x="834" y="653"/>
                    </a:cubicBezTo>
                    <a:cubicBezTo>
                      <a:pt x="845" y="577"/>
                      <a:pt x="890" y="414"/>
                      <a:pt x="901" y="328"/>
                    </a:cubicBezTo>
                    <a:cubicBezTo>
                      <a:pt x="912" y="241"/>
                      <a:pt x="901" y="179"/>
                      <a:pt x="901" y="133"/>
                    </a:cubicBezTo>
                    <a:cubicBezTo>
                      <a:pt x="901" y="87"/>
                      <a:pt x="904" y="71"/>
                      <a:pt x="902" y="53"/>
                    </a:cubicBezTo>
                    <a:cubicBezTo>
                      <a:pt x="900" y="35"/>
                      <a:pt x="892" y="31"/>
                      <a:pt x="887" y="23"/>
                    </a:cubicBezTo>
                    <a:cubicBezTo>
                      <a:pt x="882" y="15"/>
                      <a:pt x="880" y="0"/>
                      <a:pt x="872" y="7"/>
                    </a:cubicBezTo>
                    <a:cubicBezTo>
                      <a:pt x="864" y="14"/>
                      <a:pt x="866" y="53"/>
                      <a:pt x="841" y="68"/>
                    </a:cubicBezTo>
                    <a:cubicBezTo>
                      <a:pt x="816" y="83"/>
                      <a:pt x="765" y="88"/>
                      <a:pt x="720" y="98"/>
                    </a:cubicBezTo>
                    <a:cubicBezTo>
                      <a:pt x="675" y="108"/>
                      <a:pt x="629" y="126"/>
                      <a:pt x="568" y="129"/>
                    </a:cubicBezTo>
                    <a:cubicBezTo>
                      <a:pt x="507" y="132"/>
                      <a:pt x="432" y="119"/>
                      <a:pt x="356" y="114"/>
                    </a:cubicBezTo>
                    <a:cubicBezTo>
                      <a:pt x="280" y="109"/>
                      <a:pt x="149" y="103"/>
                      <a:pt x="114" y="98"/>
                    </a:cubicBezTo>
                    <a:cubicBezTo>
                      <a:pt x="79" y="93"/>
                      <a:pt x="139" y="95"/>
                      <a:pt x="144" y="83"/>
                    </a:cubicBezTo>
                    <a:cubicBezTo>
                      <a:pt x="149" y="71"/>
                      <a:pt x="146" y="28"/>
                      <a:pt x="144" y="23"/>
                    </a:cubicBezTo>
                    <a:cubicBezTo>
                      <a:pt x="142" y="18"/>
                      <a:pt x="134" y="48"/>
                      <a:pt x="129" y="53"/>
                    </a:cubicBezTo>
                    <a:cubicBezTo>
                      <a:pt x="124" y="58"/>
                      <a:pt x="116" y="48"/>
                      <a:pt x="114" y="53"/>
                    </a:cubicBezTo>
                    <a:cubicBezTo>
                      <a:pt x="112" y="58"/>
                      <a:pt x="116" y="48"/>
                      <a:pt x="114" y="83"/>
                    </a:cubicBezTo>
                    <a:cubicBezTo>
                      <a:pt x="112" y="118"/>
                      <a:pt x="113" y="157"/>
                      <a:pt x="100" y="263"/>
                    </a:cubicBezTo>
                    <a:cubicBezTo>
                      <a:pt x="87" y="369"/>
                      <a:pt x="44" y="609"/>
                      <a:pt x="33" y="718"/>
                    </a:cubicBezTo>
                    <a:cubicBezTo>
                      <a:pt x="22" y="826"/>
                      <a:pt x="32" y="841"/>
                      <a:pt x="33" y="912"/>
                    </a:cubicBezTo>
                    <a:cubicBezTo>
                      <a:pt x="35" y="984"/>
                      <a:pt x="0" y="1107"/>
                      <a:pt x="44" y="1151"/>
                    </a:cubicBezTo>
                    <a:cubicBezTo>
                      <a:pt x="89" y="1194"/>
                      <a:pt x="235" y="1168"/>
                      <a:pt x="300" y="1172"/>
                    </a:cubicBezTo>
                    <a:cubicBezTo>
                      <a:pt x="366" y="1176"/>
                      <a:pt x="367" y="1172"/>
                      <a:pt x="434" y="1172"/>
                    </a:cubicBezTo>
                    <a:close/>
                  </a:path>
                </a:pathLst>
              </a:custGeom>
              <a:blipFill dpi="0" rotWithShape="1">
                <a:blip r:embed="rId6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grpSp>
            <p:nvGrpSpPr>
              <p:cNvPr id="67668" name="Group 551"/>
              <p:cNvGrpSpPr>
                <a:grpSpLocks/>
              </p:cNvGrpSpPr>
              <p:nvPr/>
            </p:nvGrpSpPr>
            <p:grpSpPr bwMode="auto">
              <a:xfrm>
                <a:off x="96" y="3696"/>
                <a:ext cx="864" cy="528"/>
                <a:chOff x="96" y="3648"/>
                <a:chExt cx="864" cy="528"/>
              </a:xfrm>
            </p:grpSpPr>
            <p:sp>
              <p:nvSpPr>
                <p:cNvPr id="67672" name="Freeform 552"/>
                <p:cNvSpPr>
                  <a:spLocks/>
                </p:cNvSpPr>
                <p:nvPr/>
              </p:nvSpPr>
              <p:spPr bwMode="auto">
                <a:xfrm>
                  <a:off x="432" y="3936"/>
                  <a:ext cx="240" cy="240"/>
                </a:xfrm>
                <a:custGeom>
                  <a:avLst/>
                  <a:gdLst>
                    <a:gd name="T0" fmla="*/ 0 w 2287"/>
                    <a:gd name="T1" fmla="*/ 0 h 1272"/>
                    <a:gd name="T2" fmla="*/ 0 w 2287"/>
                    <a:gd name="T3" fmla="*/ 0 h 1272"/>
                    <a:gd name="T4" fmla="*/ 0 w 2287"/>
                    <a:gd name="T5" fmla="*/ 0 h 1272"/>
                    <a:gd name="T6" fmla="*/ 0 w 2287"/>
                    <a:gd name="T7" fmla="*/ 0 h 1272"/>
                    <a:gd name="T8" fmla="*/ 0 w 2287"/>
                    <a:gd name="T9" fmla="*/ 0 h 1272"/>
                    <a:gd name="T10" fmla="*/ 0 w 2287"/>
                    <a:gd name="T11" fmla="*/ 0 h 1272"/>
                    <a:gd name="T12" fmla="*/ 0 w 2287"/>
                    <a:gd name="T13" fmla="*/ 0 h 1272"/>
                    <a:gd name="T14" fmla="*/ 0 w 2287"/>
                    <a:gd name="T15" fmla="*/ 0 h 1272"/>
                    <a:gd name="T16" fmla="*/ 0 w 2287"/>
                    <a:gd name="T17" fmla="*/ 0 h 1272"/>
                    <a:gd name="T18" fmla="*/ 0 w 2287"/>
                    <a:gd name="T19" fmla="*/ 0 h 1272"/>
                    <a:gd name="T20" fmla="*/ 0 w 2287"/>
                    <a:gd name="T21" fmla="*/ 0 h 12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87"/>
                    <a:gd name="T34" fmla="*/ 0 h 1272"/>
                    <a:gd name="T35" fmla="*/ 2287 w 2287"/>
                    <a:gd name="T36" fmla="*/ 1272 h 127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87" h="1272">
                      <a:moveTo>
                        <a:pt x="167" y="952"/>
                      </a:moveTo>
                      <a:cubicBezTo>
                        <a:pt x="152" y="912"/>
                        <a:pt x="0" y="848"/>
                        <a:pt x="63" y="712"/>
                      </a:cubicBezTo>
                      <a:cubicBezTo>
                        <a:pt x="126" y="576"/>
                        <a:pt x="375" y="240"/>
                        <a:pt x="543" y="136"/>
                      </a:cubicBezTo>
                      <a:cubicBezTo>
                        <a:pt x="711" y="32"/>
                        <a:pt x="863" y="104"/>
                        <a:pt x="1071" y="88"/>
                      </a:cubicBezTo>
                      <a:cubicBezTo>
                        <a:pt x="1279" y="72"/>
                        <a:pt x="1599" y="0"/>
                        <a:pt x="1791" y="40"/>
                      </a:cubicBezTo>
                      <a:cubicBezTo>
                        <a:pt x="1983" y="80"/>
                        <a:pt x="2159" y="224"/>
                        <a:pt x="2223" y="328"/>
                      </a:cubicBezTo>
                      <a:cubicBezTo>
                        <a:pt x="2287" y="432"/>
                        <a:pt x="2239" y="520"/>
                        <a:pt x="2175" y="664"/>
                      </a:cubicBezTo>
                      <a:cubicBezTo>
                        <a:pt x="2111" y="808"/>
                        <a:pt x="1975" y="1112"/>
                        <a:pt x="1839" y="1192"/>
                      </a:cubicBezTo>
                      <a:cubicBezTo>
                        <a:pt x="1703" y="1272"/>
                        <a:pt x="1567" y="1144"/>
                        <a:pt x="1359" y="1144"/>
                      </a:cubicBezTo>
                      <a:cubicBezTo>
                        <a:pt x="1151" y="1144"/>
                        <a:pt x="791" y="1224"/>
                        <a:pt x="591" y="1192"/>
                      </a:cubicBezTo>
                      <a:cubicBezTo>
                        <a:pt x="391" y="1160"/>
                        <a:pt x="275" y="1056"/>
                        <a:pt x="159" y="95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84300"/>
                    </a:gs>
                    <a:gs pos="100000">
                      <a:srgbClr val="8A2E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67673" name="Freeform 553"/>
                <p:cNvSpPr>
                  <a:spLocks/>
                </p:cNvSpPr>
                <p:nvPr/>
              </p:nvSpPr>
              <p:spPr bwMode="auto">
                <a:xfrm>
                  <a:off x="96" y="3936"/>
                  <a:ext cx="336" cy="192"/>
                </a:xfrm>
                <a:custGeom>
                  <a:avLst/>
                  <a:gdLst>
                    <a:gd name="T0" fmla="*/ 0 w 2287"/>
                    <a:gd name="T1" fmla="*/ 0 h 1272"/>
                    <a:gd name="T2" fmla="*/ 0 w 2287"/>
                    <a:gd name="T3" fmla="*/ 0 h 1272"/>
                    <a:gd name="T4" fmla="*/ 0 w 2287"/>
                    <a:gd name="T5" fmla="*/ 0 h 1272"/>
                    <a:gd name="T6" fmla="*/ 0 w 2287"/>
                    <a:gd name="T7" fmla="*/ 0 h 1272"/>
                    <a:gd name="T8" fmla="*/ 0 w 2287"/>
                    <a:gd name="T9" fmla="*/ 0 h 1272"/>
                    <a:gd name="T10" fmla="*/ 0 w 2287"/>
                    <a:gd name="T11" fmla="*/ 0 h 1272"/>
                    <a:gd name="T12" fmla="*/ 0 w 2287"/>
                    <a:gd name="T13" fmla="*/ 0 h 1272"/>
                    <a:gd name="T14" fmla="*/ 0 w 2287"/>
                    <a:gd name="T15" fmla="*/ 0 h 1272"/>
                    <a:gd name="T16" fmla="*/ 0 w 2287"/>
                    <a:gd name="T17" fmla="*/ 0 h 1272"/>
                    <a:gd name="T18" fmla="*/ 0 w 2287"/>
                    <a:gd name="T19" fmla="*/ 0 h 1272"/>
                    <a:gd name="T20" fmla="*/ 0 w 2287"/>
                    <a:gd name="T21" fmla="*/ 0 h 12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87"/>
                    <a:gd name="T34" fmla="*/ 0 h 1272"/>
                    <a:gd name="T35" fmla="*/ 2287 w 2287"/>
                    <a:gd name="T36" fmla="*/ 1272 h 127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87" h="1272">
                      <a:moveTo>
                        <a:pt x="167" y="952"/>
                      </a:moveTo>
                      <a:cubicBezTo>
                        <a:pt x="152" y="912"/>
                        <a:pt x="0" y="848"/>
                        <a:pt x="63" y="712"/>
                      </a:cubicBezTo>
                      <a:cubicBezTo>
                        <a:pt x="126" y="576"/>
                        <a:pt x="375" y="240"/>
                        <a:pt x="543" y="136"/>
                      </a:cubicBezTo>
                      <a:cubicBezTo>
                        <a:pt x="711" y="32"/>
                        <a:pt x="863" y="104"/>
                        <a:pt x="1071" y="88"/>
                      </a:cubicBezTo>
                      <a:cubicBezTo>
                        <a:pt x="1279" y="72"/>
                        <a:pt x="1599" y="0"/>
                        <a:pt x="1791" y="40"/>
                      </a:cubicBezTo>
                      <a:cubicBezTo>
                        <a:pt x="1983" y="80"/>
                        <a:pt x="2159" y="224"/>
                        <a:pt x="2223" y="328"/>
                      </a:cubicBezTo>
                      <a:cubicBezTo>
                        <a:pt x="2287" y="432"/>
                        <a:pt x="2239" y="520"/>
                        <a:pt x="2175" y="664"/>
                      </a:cubicBezTo>
                      <a:cubicBezTo>
                        <a:pt x="2111" y="808"/>
                        <a:pt x="1975" y="1112"/>
                        <a:pt x="1839" y="1192"/>
                      </a:cubicBezTo>
                      <a:cubicBezTo>
                        <a:pt x="1703" y="1272"/>
                        <a:pt x="1567" y="1144"/>
                        <a:pt x="1359" y="1144"/>
                      </a:cubicBezTo>
                      <a:cubicBezTo>
                        <a:pt x="1151" y="1144"/>
                        <a:pt x="791" y="1224"/>
                        <a:pt x="591" y="1192"/>
                      </a:cubicBezTo>
                      <a:cubicBezTo>
                        <a:pt x="391" y="1160"/>
                        <a:pt x="275" y="1056"/>
                        <a:pt x="159" y="95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84300"/>
                    </a:gs>
                    <a:gs pos="100000">
                      <a:srgbClr val="8A2E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67674" name="Freeform 554"/>
                <p:cNvSpPr>
                  <a:spLocks/>
                </p:cNvSpPr>
                <p:nvPr/>
              </p:nvSpPr>
              <p:spPr bwMode="auto">
                <a:xfrm>
                  <a:off x="624" y="3984"/>
                  <a:ext cx="336" cy="192"/>
                </a:xfrm>
                <a:custGeom>
                  <a:avLst/>
                  <a:gdLst>
                    <a:gd name="T0" fmla="*/ 0 w 2287"/>
                    <a:gd name="T1" fmla="*/ 0 h 1272"/>
                    <a:gd name="T2" fmla="*/ 0 w 2287"/>
                    <a:gd name="T3" fmla="*/ 0 h 1272"/>
                    <a:gd name="T4" fmla="*/ 0 w 2287"/>
                    <a:gd name="T5" fmla="*/ 0 h 1272"/>
                    <a:gd name="T6" fmla="*/ 0 w 2287"/>
                    <a:gd name="T7" fmla="*/ 0 h 1272"/>
                    <a:gd name="T8" fmla="*/ 0 w 2287"/>
                    <a:gd name="T9" fmla="*/ 0 h 1272"/>
                    <a:gd name="T10" fmla="*/ 0 w 2287"/>
                    <a:gd name="T11" fmla="*/ 0 h 1272"/>
                    <a:gd name="T12" fmla="*/ 0 w 2287"/>
                    <a:gd name="T13" fmla="*/ 0 h 1272"/>
                    <a:gd name="T14" fmla="*/ 0 w 2287"/>
                    <a:gd name="T15" fmla="*/ 0 h 1272"/>
                    <a:gd name="T16" fmla="*/ 0 w 2287"/>
                    <a:gd name="T17" fmla="*/ 0 h 1272"/>
                    <a:gd name="T18" fmla="*/ 0 w 2287"/>
                    <a:gd name="T19" fmla="*/ 0 h 1272"/>
                    <a:gd name="T20" fmla="*/ 0 w 2287"/>
                    <a:gd name="T21" fmla="*/ 0 h 12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87"/>
                    <a:gd name="T34" fmla="*/ 0 h 1272"/>
                    <a:gd name="T35" fmla="*/ 2287 w 2287"/>
                    <a:gd name="T36" fmla="*/ 1272 h 127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87" h="1272">
                      <a:moveTo>
                        <a:pt x="167" y="952"/>
                      </a:moveTo>
                      <a:cubicBezTo>
                        <a:pt x="152" y="912"/>
                        <a:pt x="0" y="848"/>
                        <a:pt x="63" y="712"/>
                      </a:cubicBezTo>
                      <a:cubicBezTo>
                        <a:pt x="126" y="576"/>
                        <a:pt x="375" y="240"/>
                        <a:pt x="543" y="136"/>
                      </a:cubicBezTo>
                      <a:cubicBezTo>
                        <a:pt x="711" y="32"/>
                        <a:pt x="863" y="104"/>
                        <a:pt x="1071" y="88"/>
                      </a:cubicBezTo>
                      <a:cubicBezTo>
                        <a:pt x="1279" y="72"/>
                        <a:pt x="1599" y="0"/>
                        <a:pt x="1791" y="40"/>
                      </a:cubicBezTo>
                      <a:cubicBezTo>
                        <a:pt x="1983" y="80"/>
                        <a:pt x="2159" y="224"/>
                        <a:pt x="2223" y="328"/>
                      </a:cubicBezTo>
                      <a:cubicBezTo>
                        <a:pt x="2287" y="432"/>
                        <a:pt x="2239" y="520"/>
                        <a:pt x="2175" y="664"/>
                      </a:cubicBezTo>
                      <a:cubicBezTo>
                        <a:pt x="2111" y="808"/>
                        <a:pt x="1975" y="1112"/>
                        <a:pt x="1839" y="1192"/>
                      </a:cubicBezTo>
                      <a:cubicBezTo>
                        <a:pt x="1703" y="1272"/>
                        <a:pt x="1567" y="1144"/>
                        <a:pt x="1359" y="1144"/>
                      </a:cubicBezTo>
                      <a:cubicBezTo>
                        <a:pt x="1151" y="1144"/>
                        <a:pt x="791" y="1224"/>
                        <a:pt x="591" y="1192"/>
                      </a:cubicBezTo>
                      <a:cubicBezTo>
                        <a:pt x="391" y="1160"/>
                        <a:pt x="275" y="1056"/>
                        <a:pt x="159" y="95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84300"/>
                    </a:gs>
                    <a:gs pos="100000">
                      <a:srgbClr val="8A2E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67675" name="Freeform 555"/>
                <p:cNvSpPr>
                  <a:spLocks/>
                </p:cNvSpPr>
                <p:nvPr/>
              </p:nvSpPr>
              <p:spPr bwMode="auto">
                <a:xfrm>
                  <a:off x="288" y="3840"/>
                  <a:ext cx="240" cy="240"/>
                </a:xfrm>
                <a:custGeom>
                  <a:avLst/>
                  <a:gdLst>
                    <a:gd name="T0" fmla="*/ 0 w 2287"/>
                    <a:gd name="T1" fmla="*/ 0 h 1272"/>
                    <a:gd name="T2" fmla="*/ 0 w 2287"/>
                    <a:gd name="T3" fmla="*/ 0 h 1272"/>
                    <a:gd name="T4" fmla="*/ 0 w 2287"/>
                    <a:gd name="T5" fmla="*/ 0 h 1272"/>
                    <a:gd name="T6" fmla="*/ 0 w 2287"/>
                    <a:gd name="T7" fmla="*/ 0 h 1272"/>
                    <a:gd name="T8" fmla="*/ 0 w 2287"/>
                    <a:gd name="T9" fmla="*/ 0 h 1272"/>
                    <a:gd name="T10" fmla="*/ 0 w 2287"/>
                    <a:gd name="T11" fmla="*/ 0 h 1272"/>
                    <a:gd name="T12" fmla="*/ 0 w 2287"/>
                    <a:gd name="T13" fmla="*/ 0 h 1272"/>
                    <a:gd name="T14" fmla="*/ 0 w 2287"/>
                    <a:gd name="T15" fmla="*/ 0 h 1272"/>
                    <a:gd name="T16" fmla="*/ 0 w 2287"/>
                    <a:gd name="T17" fmla="*/ 0 h 1272"/>
                    <a:gd name="T18" fmla="*/ 0 w 2287"/>
                    <a:gd name="T19" fmla="*/ 0 h 1272"/>
                    <a:gd name="T20" fmla="*/ 0 w 2287"/>
                    <a:gd name="T21" fmla="*/ 0 h 12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87"/>
                    <a:gd name="T34" fmla="*/ 0 h 1272"/>
                    <a:gd name="T35" fmla="*/ 2287 w 2287"/>
                    <a:gd name="T36" fmla="*/ 1272 h 127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87" h="1272">
                      <a:moveTo>
                        <a:pt x="167" y="952"/>
                      </a:moveTo>
                      <a:cubicBezTo>
                        <a:pt x="152" y="912"/>
                        <a:pt x="0" y="848"/>
                        <a:pt x="63" y="712"/>
                      </a:cubicBezTo>
                      <a:cubicBezTo>
                        <a:pt x="126" y="576"/>
                        <a:pt x="375" y="240"/>
                        <a:pt x="543" y="136"/>
                      </a:cubicBezTo>
                      <a:cubicBezTo>
                        <a:pt x="711" y="32"/>
                        <a:pt x="863" y="104"/>
                        <a:pt x="1071" y="88"/>
                      </a:cubicBezTo>
                      <a:cubicBezTo>
                        <a:pt x="1279" y="72"/>
                        <a:pt x="1599" y="0"/>
                        <a:pt x="1791" y="40"/>
                      </a:cubicBezTo>
                      <a:cubicBezTo>
                        <a:pt x="1983" y="80"/>
                        <a:pt x="2159" y="224"/>
                        <a:pt x="2223" y="328"/>
                      </a:cubicBezTo>
                      <a:cubicBezTo>
                        <a:pt x="2287" y="432"/>
                        <a:pt x="2239" y="520"/>
                        <a:pt x="2175" y="664"/>
                      </a:cubicBezTo>
                      <a:cubicBezTo>
                        <a:pt x="2111" y="808"/>
                        <a:pt x="1975" y="1112"/>
                        <a:pt x="1839" y="1192"/>
                      </a:cubicBezTo>
                      <a:cubicBezTo>
                        <a:pt x="1703" y="1272"/>
                        <a:pt x="1567" y="1144"/>
                        <a:pt x="1359" y="1144"/>
                      </a:cubicBezTo>
                      <a:cubicBezTo>
                        <a:pt x="1151" y="1144"/>
                        <a:pt x="791" y="1224"/>
                        <a:pt x="591" y="1192"/>
                      </a:cubicBezTo>
                      <a:cubicBezTo>
                        <a:pt x="391" y="1160"/>
                        <a:pt x="275" y="1056"/>
                        <a:pt x="159" y="95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84300"/>
                    </a:gs>
                    <a:gs pos="100000">
                      <a:srgbClr val="8A2E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67676" name="Freeform 556"/>
                <p:cNvSpPr>
                  <a:spLocks/>
                </p:cNvSpPr>
                <p:nvPr/>
              </p:nvSpPr>
              <p:spPr bwMode="auto">
                <a:xfrm>
                  <a:off x="576" y="3792"/>
                  <a:ext cx="240" cy="240"/>
                </a:xfrm>
                <a:custGeom>
                  <a:avLst/>
                  <a:gdLst>
                    <a:gd name="T0" fmla="*/ 0 w 2287"/>
                    <a:gd name="T1" fmla="*/ 0 h 1272"/>
                    <a:gd name="T2" fmla="*/ 0 w 2287"/>
                    <a:gd name="T3" fmla="*/ 0 h 1272"/>
                    <a:gd name="T4" fmla="*/ 0 w 2287"/>
                    <a:gd name="T5" fmla="*/ 0 h 1272"/>
                    <a:gd name="T6" fmla="*/ 0 w 2287"/>
                    <a:gd name="T7" fmla="*/ 0 h 1272"/>
                    <a:gd name="T8" fmla="*/ 0 w 2287"/>
                    <a:gd name="T9" fmla="*/ 0 h 1272"/>
                    <a:gd name="T10" fmla="*/ 0 w 2287"/>
                    <a:gd name="T11" fmla="*/ 0 h 1272"/>
                    <a:gd name="T12" fmla="*/ 0 w 2287"/>
                    <a:gd name="T13" fmla="*/ 0 h 1272"/>
                    <a:gd name="T14" fmla="*/ 0 w 2287"/>
                    <a:gd name="T15" fmla="*/ 0 h 1272"/>
                    <a:gd name="T16" fmla="*/ 0 w 2287"/>
                    <a:gd name="T17" fmla="*/ 0 h 1272"/>
                    <a:gd name="T18" fmla="*/ 0 w 2287"/>
                    <a:gd name="T19" fmla="*/ 0 h 1272"/>
                    <a:gd name="T20" fmla="*/ 0 w 2287"/>
                    <a:gd name="T21" fmla="*/ 0 h 12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87"/>
                    <a:gd name="T34" fmla="*/ 0 h 1272"/>
                    <a:gd name="T35" fmla="*/ 2287 w 2287"/>
                    <a:gd name="T36" fmla="*/ 1272 h 127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87" h="1272">
                      <a:moveTo>
                        <a:pt x="167" y="952"/>
                      </a:moveTo>
                      <a:cubicBezTo>
                        <a:pt x="152" y="912"/>
                        <a:pt x="0" y="848"/>
                        <a:pt x="63" y="712"/>
                      </a:cubicBezTo>
                      <a:cubicBezTo>
                        <a:pt x="126" y="576"/>
                        <a:pt x="375" y="240"/>
                        <a:pt x="543" y="136"/>
                      </a:cubicBezTo>
                      <a:cubicBezTo>
                        <a:pt x="711" y="32"/>
                        <a:pt x="863" y="104"/>
                        <a:pt x="1071" y="88"/>
                      </a:cubicBezTo>
                      <a:cubicBezTo>
                        <a:pt x="1279" y="72"/>
                        <a:pt x="1599" y="0"/>
                        <a:pt x="1791" y="40"/>
                      </a:cubicBezTo>
                      <a:cubicBezTo>
                        <a:pt x="1983" y="80"/>
                        <a:pt x="2159" y="224"/>
                        <a:pt x="2223" y="328"/>
                      </a:cubicBezTo>
                      <a:cubicBezTo>
                        <a:pt x="2287" y="432"/>
                        <a:pt x="2239" y="520"/>
                        <a:pt x="2175" y="664"/>
                      </a:cubicBezTo>
                      <a:cubicBezTo>
                        <a:pt x="2111" y="808"/>
                        <a:pt x="1975" y="1112"/>
                        <a:pt x="1839" y="1192"/>
                      </a:cubicBezTo>
                      <a:cubicBezTo>
                        <a:pt x="1703" y="1272"/>
                        <a:pt x="1567" y="1144"/>
                        <a:pt x="1359" y="1144"/>
                      </a:cubicBezTo>
                      <a:cubicBezTo>
                        <a:pt x="1151" y="1144"/>
                        <a:pt x="791" y="1224"/>
                        <a:pt x="591" y="1192"/>
                      </a:cubicBezTo>
                      <a:cubicBezTo>
                        <a:pt x="391" y="1160"/>
                        <a:pt x="275" y="1056"/>
                        <a:pt x="159" y="95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84300"/>
                    </a:gs>
                    <a:gs pos="100000">
                      <a:srgbClr val="8A2E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67677" name="Freeform 557"/>
                <p:cNvSpPr>
                  <a:spLocks/>
                </p:cNvSpPr>
                <p:nvPr/>
              </p:nvSpPr>
              <p:spPr bwMode="auto">
                <a:xfrm>
                  <a:off x="432" y="3648"/>
                  <a:ext cx="240" cy="240"/>
                </a:xfrm>
                <a:custGeom>
                  <a:avLst/>
                  <a:gdLst>
                    <a:gd name="T0" fmla="*/ 0 w 2287"/>
                    <a:gd name="T1" fmla="*/ 0 h 1272"/>
                    <a:gd name="T2" fmla="*/ 0 w 2287"/>
                    <a:gd name="T3" fmla="*/ 0 h 1272"/>
                    <a:gd name="T4" fmla="*/ 0 w 2287"/>
                    <a:gd name="T5" fmla="*/ 0 h 1272"/>
                    <a:gd name="T6" fmla="*/ 0 w 2287"/>
                    <a:gd name="T7" fmla="*/ 0 h 1272"/>
                    <a:gd name="T8" fmla="*/ 0 w 2287"/>
                    <a:gd name="T9" fmla="*/ 0 h 1272"/>
                    <a:gd name="T10" fmla="*/ 0 w 2287"/>
                    <a:gd name="T11" fmla="*/ 0 h 1272"/>
                    <a:gd name="T12" fmla="*/ 0 w 2287"/>
                    <a:gd name="T13" fmla="*/ 0 h 1272"/>
                    <a:gd name="T14" fmla="*/ 0 w 2287"/>
                    <a:gd name="T15" fmla="*/ 0 h 1272"/>
                    <a:gd name="T16" fmla="*/ 0 w 2287"/>
                    <a:gd name="T17" fmla="*/ 0 h 1272"/>
                    <a:gd name="T18" fmla="*/ 0 w 2287"/>
                    <a:gd name="T19" fmla="*/ 0 h 1272"/>
                    <a:gd name="T20" fmla="*/ 0 w 2287"/>
                    <a:gd name="T21" fmla="*/ 0 h 12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87"/>
                    <a:gd name="T34" fmla="*/ 0 h 1272"/>
                    <a:gd name="T35" fmla="*/ 2287 w 2287"/>
                    <a:gd name="T36" fmla="*/ 1272 h 127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87" h="1272">
                      <a:moveTo>
                        <a:pt x="167" y="952"/>
                      </a:moveTo>
                      <a:cubicBezTo>
                        <a:pt x="152" y="912"/>
                        <a:pt x="0" y="848"/>
                        <a:pt x="63" y="712"/>
                      </a:cubicBezTo>
                      <a:cubicBezTo>
                        <a:pt x="126" y="576"/>
                        <a:pt x="375" y="240"/>
                        <a:pt x="543" y="136"/>
                      </a:cubicBezTo>
                      <a:cubicBezTo>
                        <a:pt x="711" y="32"/>
                        <a:pt x="863" y="104"/>
                        <a:pt x="1071" y="88"/>
                      </a:cubicBezTo>
                      <a:cubicBezTo>
                        <a:pt x="1279" y="72"/>
                        <a:pt x="1599" y="0"/>
                        <a:pt x="1791" y="40"/>
                      </a:cubicBezTo>
                      <a:cubicBezTo>
                        <a:pt x="1983" y="80"/>
                        <a:pt x="2159" y="224"/>
                        <a:pt x="2223" y="328"/>
                      </a:cubicBezTo>
                      <a:cubicBezTo>
                        <a:pt x="2287" y="432"/>
                        <a:pt x="2239" y="520"/>
                        <a:pt x="2175" y="664"/>
                      </a:cubicBezTo>
                      <a:cubicBezTo>
                        <a:pt x="2111" y="808"/>
                        <a:pt x="1975" y="1112"/>
                        <a:pt x="1839" y="1192"/>
                      </a:cubicBezTo>
                      <a:cubicBezTo>
                        <a:pt x="1703" y="1272"/>
                        <a:pt x="1567" y="1144"/>
                        <a:pt x="1359" y="1144"/>
                      </a:cubicBezTo>
                      <a:cubicBezTo>
                        <a:pt x="1151" y="1144"/>
                        <a:pt x="791" y="1224"/>
                        <a:pt x="591" y="1192"/>
                      </a:cubicBezTo>
                      <a:cubicBezTo>
                        <a:pt x="391" y="1160"/>
                        <a:pt x="275" y="1056"/>
                        <a:pt x="159" y="95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84300"/>
                    </a:gs>
                    <a:gs pos="100000">
                      <a:srgbClr val="8A2E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  <p:sp>
            <p:nvSpPr>
              <p:cNvPr id="67669" name="Freeform 558"/>
              <p:cNvSpPr>
                <a:spLocks/>
              </p:cNvSpPr>
              <p:nvPr/>
            </p:nvSpPr>
            <p:spPr bwMode="auto">
              <a:xfrm>
                <a:off x="480" y="2688"/>
                <a:ext cx="192" cy="144"/>
              </a:xfrm>
              <a:custGeom>
                <a:avLst/>
                <a:gdLst>
                  <a:gd name="T0" fmla="*/ 0 w 2287"/>
                  <a:gd name="T1" fmla="*/ 0 h 1272"/>
                  <a:gd name="T2" fmla="*/ 0 w 2287"/>
                  <a:gd name="T3" fmla="*/ 0 h 1272"/>
                  <a:gd name="T4" fmla="*/ 0 w 2287"/>
                  <a:gd name="T5" fmla="*/ 0 h 1272"/>
                  <a:gd name="T6" fmla="*/ 0 w 2287"/>
                  <a:gd name="T7" fmla="*/ 0 h 1272"/>
                  <a:gd name="T8" fmla="*/ 0 w 2287"/>
                  <a:gd name="T9" fmla="*/ 0 h 1272"/>
                  <a:gd name="T10" fmla="*/ 0 w 2287"/>
                  <a:gd name="T11" fmla="*/ 0 h 1272"/>
                  <a:gd name="T12" fmla="*/ 0 w 2287"/>
                  <a:gd name="T13" fmla="*/ 0 h 1272"/>
                  <a:gd name="T14" fmla="*/ 0 w 2287"/>
                  <a:gd name="T15" fmla="*/ 0 h 1272"/>
                  <a:gd name="T16" fmla="*/ 0 w 2287"/>
                  <a:gd name="T17" fmla="*/ 0 h 1272"/>
                  <a:gd name="T18" fmla="*/ 0 w 2287"/>
                  <a:gd name="T19" fmla="*/ 0 h 1272"/>
                  <a:gd name="T20" fmla="*/ 0 w 2287"/>
                  <a:gd name="T21" fmla="*/ 0 h 127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87"/>
                  <a:gd name="T34" fmla="*/ 0 h 1272"/>
                  <a:gd name="T35" fmla="*/ 2287 w 2287"/>
                  <a:gd name="T36" fmla="*/ 1272 h 127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87" h="1272">
                    <a:moveTo>
                      <a:pt x="167" y="952"/>
                    </a:moveTo>
                    <a:cubicBezTo>
                      <a:pt x="152" y="912"/>
                      <a:pt x="0" y="848"/>
                      <a:pt x="63" y="712"/>
                    </a:cubicBezTo>
                    <a:cubicBezTo>
                      <a:pt x="126" y="576"/>
                      <a:pt x="375" y="240"/>
                      <a:pt x="543" y="136"/>
                    </a:cubicBezTo>
                    <a:cubicBezTo>
                      <a:pt x="711" y="32"/>
                      <a:pt x="863" y="104"/>
                      <a:pt x="1071" y="88"/>
                    </a:cubicBezTo>
                    <a:cubicBezTo>
                      <a:pt x="1279" y="72"/>
                      <a:pt x="1599" y="0"/>
                      <a:pt x="1791" y="40"/>
                    </a:cubicBezTo>
                    <a:cubicBezTo>
                      <a:pt x="1983" y="80"/>
                      <a:pt x="2159" y="224"/>
                      <a:pt x="2223" y="328"/>
                    </a:cubicBezTo>
                    <a:cubicBezTo>
                      <a:pt x="2287" y="432"/>
                      <a:pt x="2239" y="520"/>
                      <a:pt x="2175" y="664"/>
                    </a:cubicBezTo>
                    <a:cubicBezTo>
                      <a:pt x="2111" y="808"/>
                      <a:pt x="1975" y="1112"/>
                      <a:pt x="1839" y="1192"/>
                    </a:cubicBezTo>
                    <a:cubicBezTo>
                      <a:pt x="1703" y="1272"/>
                      <a:pt x="1567" y="1144"/>
                      <a:pt x="1359" y="1144"/>
                    </a:cubicBezTo>
                    <a:cubicBezTo>
                      <a:pt x="1151" y="1144"/>
                      <a:pt x="791" y="1224"/>
                      <a:pt x="591" y="1192"/>
                    </a:cubicBezTo>
                    <a:cubicBezTo>
                      <a:pt x="391" y="1160"/>
                      <a:pt x="275" y="1056"/>
                      <a:pt x="159" y="952"/>
                    </a:cubicBezTo>
                  </a:path>
                </a:pathLst>
              </a:custGeom>
              <a:gradFill rotWithShape="1">
                <a:gsLst>
                  <a:gs pos="0">
                    <a:srgbClr val="C84300"/>
                  </a:gs>
                  <a:gs pos="100000">
                    <a:srgbClr val="8A2E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67670" name="Freeform 559"/>
              <p:cNvSpPr>
                <a:spLocks/>
              </p:cNvSpPr>
              <p:nvPr/>
            </p:nvSpPr>
            <p:spPr bwMode="auto">
              <a:xfrm>
                <a:off x="912" y="2736"/>
                <a:ext cx="192" cy="144"/>
              </a:xfrm>
              <a:custGeom>
                <a:avLst/>
                <a:gdLst>
                  <a:gd name="T0" fmla="*/ 0 w 2287"/>
                  <a:gd name="T1" fmla="*/ 0 h 1272"/>
                  <a:gd name="T2" fmla="*/ 0 w 2287"/>
                  <a:gd name="T3" fmla="*/ 0 h 1272"/>
                  <a:gd name="T4" fmla="*/ 0 w 2287"/>
                  <a:gd name="T5" fmla="*/ 0 h 1272"/>
                  <a:gd name="T6" fmla="*/ 0 w 2287"/>
                  <a:gd name="T7" fmla="*/ 0 h 1272"/>
                  <a:gd name="T8" fmla="*/ 0 w 2287"/>
                  <a:gd name="T9" fmla="*/ 0 h 1272"/>
                  <a:gd name="T10" fmla="*/ 0 w 2287"/>
                  <a:gd name="T11" fmla="*/ 0 h 1272"/>
                  <a:gd name="T12" fmla="*/ 0 w 2287"/>
                  <a:gd name="T13" fmla="*/ 0 h 1272"/>
                  <a:gd name="T14" fmla="*/ 0 w 2287"/>
                  <a:gd name="T15" fmla="*/ 0 h 1272"/>
                  <a:gd name="T16" fmla="*/ 0 w 2287"/>
                  <a:gd name="T17" fmla="*/ 0 h 1272"/>
                  <a:gd name="T18" fmla="*/ 0 w 2287"/>
                  <a:gd name="T19" fmla="*/ 0 h 1272"/>
                  <a:gd name="T20" fmla="*/ 0 w 2287"/>
                  <a:gd name="T21" fmla="*/ 0 h 127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87"/>
                  <a:gd name="T34" fmla="*/ 0 h 1272"/>
                  <a:gd name="T35" fmla="*/ 2287 w 2287"/>
                  <a:gd name="T36" fmla="*/ 1272 h 127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87" h="1272">
                    <a:moveTo>
                      <a:pt x="167" y="952"/>
                    </a:moveTo>
                    <a:cubicBezTo>
                      <a:pt x="152" y="912"/>
                      <a:pt x="0" y="848"/>
                      <a:pt x="63" y="712"/>
                    </a:cubicBezTo>
                    <a:cubicBezTo>
                      <a:pt x="126" y="576"/>
                      <a:pt x="375" y="240"/>
                      <a:pt x="543" y="136"/>
                    </a:cubicBezTo>
                    <a:cubicBezTo>
                      <a:pt x="711" y="32"/>
                      <a:pt x="863" y="104"/>
                      <a:pt x="1071" y="88"/>
                    </a:cubicBezTo>
                    <a:cubicBezTo>
                      <a:pt x="1279" y="72"/>
                      <a:pt x="1599" y="0"/>
                      <a:pt x="1791" y="40"/>
                    </a:cubicBezTo>
                    <a:cubicBezTo>
                      <a:pt x="1983" y="80"/>
                      <a:pt x="2159" y="224"/>
                      <a:pt x="2223" y="328"/>
                    </a:cubicBezTo>
                    <a:cubicBezTo>
                      <a:pt x="2287" y="432"/>
                      <a:pt x="2239" y="520"/>
                      <a:pt x="2175" y="664"/>
                    </a:cubicBezTo>
                    <a:cubicBezTo>
                      <a:pt x="2111" y="808"/>
                      <a:pt x="1975" y="1112"/>
                      <a:pt x="1839" y="1192"/>
                    </a:cubicBezTo>
                    <a:cubicBezTo>
                      <a:pt x="1703" y="1272"/>
                      <a:pt x="1567" y="1144"/>
                      <a:pt x="1359" y="1144"/>
                    </a:cubicBezTo>
                    <a:cubicBezTo>
                      <a:pt x="1151" y="1144"/>
                      <a:pt x="791" y="1224"/>
                      <a:pt x="591" y="1192"/>
                    </a:cubicBezTo>
                    <a:cubicBezTo>
                      <a:pt x="391" y="1160"/>
                      <a:pt x="275" y="1056"/>
                      <a:pt x="159" y="952"/>
                    </a:cubicBezTo>
                  </a:path>
                </a:pathLst>
              </a:custGeom>
              <a:gradFill rotWithShape="1">
                <a:gsLst>
                  <a:gs pos="0">
                    <a:srgbClr val="C84300"/>
                  </a:gs>
                  <a:gs pos="100000">
                    <a:srgbClr val="8A2E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67671" name="Freeform 560"/>
              <p:cNvSpPr>
                <a:spLocks/>
              </p:cNvSpPr>
              <p:nvPr/>
            </p:nvSpPr>
            <p:spPr bwMode="auto">
              <a:xfrm>
                <a:off x="576" y="2592"/>
                <a:ext cx="192" cy="144"/>
              </a:xfrm>
              <a:custGeom>
                <a:avLst/>
                <a:gdLst>
                  <a:gd name="T0" fmla="*/ 0 w 2287"/>
                  <a:gd name="T1" fmla="*/ 0 h 1272"/>
                  <a:gd name="T2" fmla="*/ 0 w 2287"/>
                  <a:gd name="T3" fmla="*/ 0 h 1272"/>
                  <a:gd name="T4" fmla="*/ 0 w 2287"/>
                  <a:gd name="T5" fmla="*/ 0 h 1272"/>
                  <a:gd name="T6" fmla="*/ 0 w 2287"/>
                  <a:gd name="T7" fmla="*/ 0 h 1272"/>
                  <a:gd name="T8" fmla="*/ 0 w 2287"/>
                  <a:gd name="T9" fmla="*/ 0 h 1272"/>
                  <a:gd name="T10" fmla="*/ 0 w 2287"/>
                  <a:gd name="T11" fmla="*/ 0 h 1272"/>
                  <a:gd name="T12" fmla="*/ 0 w 2287"/>
                  <a:gd name="T13" fmla="*/ 0 h 1272"/>
                  <a:gd name="T14" fmla="*/ 0 w 2287"/>
                  <a:gd name="T15" fmla="*/ 0 h 1272"/>
                  <a:gd name="T16" fmla="*/ 0 w 2287"/>
                  <a:gd name="T17" fmla="*/ 0 h 1272"/>
                  <a:gd name="T18" fmla="*/ 0 w 2287"/>
                  <a:gd name="T19" fmla="*/ 0 h 1272"/>
                  <a:gd name="T20" fmla="*/ 0 w 2287"/>
                  <a:gd name="T21" fmla="*/ 0 h 127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87"/>
                  <a:gd name="T34" fmla="*/ 0 h 1272"/>
                  <a:gd name="T35" fmla="*/ 2287 w 2287"/>
                  <a:gd name="T36" fmla="*/ 1272 h 127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87" h="1272">
                    <a:moveTo>
                      <a:pt x="167" y="952"/>
                    </a:moveTo>
                    <a:cubicBezTo>
                      <a:pt x="152" y="912"/>
                      <a:pt x="0" y="848"/>
                      <a:pt x="63" y="712"/>
                    </a:cubicBezTo>
                    <a:cubicBezTo>
                      <a:pt x="126" y="576"/>
                      <a:pt x="375" y="240"/>
                      <a:pt x="543" y="136"/>
                    </a:cubicBezTo>
                    <a:cubicBezTo>
                      <a:pt x="711" y="32"/>
                      <a:pt x="863" y="104"/>
                      <a:pt x="1071" y="88"/>
                    </a:cubicBezTo>
                    <a:cubicBezTo>
                      <a:pt x="1279" y="72"/>
                      <a:pt x="1599" y="0"/>
                      <a:pt x="1791" y="40"/>
                    </a:cubicBezTo>
                    <a:cubicBezTo>
                      <a:pt x="1983" y="80"/>
                      <a:pt x="2159" y="224"/>
                      <a:pt x="2223" y="328"/>
                    </a:cubicBezTo>
                    <a:cubicBezTo>
                      <a:pt x="2287" y="432"/>
                      <a:pt x="2239" y="520"/>
                      <a:pt x="2175" y="664"/>
                    </a:cubicBezTo>
                    <a:cubicBezTo>
                      <a:pt x="2111" y="808"/>
                      <a:pt x="1975" y="1112"/>
                      <a:pt x="1839" y="1192"/>
                    </a:cubicBezTo>
                    <a:cubicBezTo>
                      <a:pt x="1703" y="1272"/>
                      <a:pt x="1567" y="1144"/>
                      <a:pt x="1359" y="1144"/>
                    </a:cubicBezTo>
                    <a:cubicBezTo>
                      <a:pt x="1151" y="1144"/>
                      <a:pt x="791" y="1224"/>
                      <a:pt x="591" y="1192"/>
                    </a:cubicBezTo>
                    <a:cubicBezTo>
                      <a:pt x="391" y="1160"/>
                      <a:pt x="275" y="1056"/>
                      <a:pt x="159" y="952"/>
                    </a:cubicBezTo>
                  </a:path>
                </a:pathLst>
              </a:custGeom>
              <a:gradFill rotWithShape="1">
                <a:gsLst>
                  <a:gs pos="0">
                    <a:srgbClr val="C84300"/>
                  </a:gs>
                  <a:gs pos="100000">
                    <a:srgbClr val="8A2E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  <p:sp>
          <p:nvSpPr>
            <p:cNvPr id="67661" name="Freeform 561" descr="Циновка"/>
            <p:cNvSpPr>
              <a:spLocks/>
            </p:cNvSpPr>
            <p:nvPr/>
          </p:nvSpPr>
          <p:spPr bwMode="auto">
            <a:xfrm>
              <a:off x="192" y="2848"/>
              <a:ext cx="1144" cy="360"/>
            </a:xfrm>
            <a:custGeom>
              <a:avLst/>
              <a:gdLst>
                <a:gd name="T0" fmla="*/ 144 w 1144"/>
                <a:gd name="T1" fmla="*/ 32 h 360"/>
                <a:gd name="T2" fmla="*/ 48 w 1144"/>
                <a:gd name="T3" fmla="*/ 32 h 360"/>
                <a:gd name="T4" fmla="*/ 0 w 1144"/>
                <a:gd name="T5" fmla="*/ 224 h 360"/>
                <a:gd name="T6" fmla="*/ 48 w 1144"/>
                <a:gd name="T7" fmla="*/ 272 h 360"/>
                <a:gd name="T8" fmla="*/ 144 w 1144"/>
                <a:gd name="T9" fmla="*/ 272 h 360"/>
                <a:gd name="T10" fmla="*/ 336 w 1144"/>
                <a:gd name="T11" fmla="*/ 272 h 360"/>
                <a:gd name="T12" fmla="*/ 816 w 1144"/>
                <a:gd name="T13" fmla="*/ 320 h 360"/>
                <a:gd name="T14" fmla="*/ 1104 w 1144"/>
                <a:gd name="T15" fmla="*/ 320 h 360"/>
                <a:gd name="T16" fmla="*/ 1056 w 1144"/>
                <a:gd name="T17" fmla="*/ 80 h 360"/>
                <a:gd name="T18" fmla="*/ 960 w 1144"/>
                <a:gd name="T19" fmla="*/ 32 h 360"/>
                <a:gd name="T20" fmla="*/ 816 w 1144"/>
                <a:gd name="T21" fmla="*/ 128 h 360"/>
                <a:gd name="T22" fmla="*/ 551 w 1144"/>
                <a:gd name="T23" fmla="*/ 146 h 360"/>
                <a:gd name="T24" fmla="*/ 339 w 1144"/>
                <a:gd name="T25" fmla="*/ 115 h 360"/>
                <a:gd name="T26" fmla="*/ 192 w 1144"/>
                <a:gd name="T27" fmla="*/ 128 h 360"/>
                <a:gd name="T28" fmla="*/ 144 w 1144"/>
                <a:gd name="T29" fmla="*/ 32 h 36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44"/>
                <a:gd name="T46" fmla="*/ 0 h 360"/>
                <a:gd name="T47" fmla="*/ 1144 w 1144"/>
                <a:gd name="T48" fmla="*/ 360 h 36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44" h="360">
                  <a:moveTo>
                    <a:pt x="144" y="32"/>
                  </a:moveTo>
                  <a:cubicBezTo>
                    <a:pt x="120" y="16"/>
                    <a:pt x="72" y="0"/>
                    <a:pt x="48" y="32"/>
                  </a:cubicBezTo>
                  <a:cubicBezTo>
                    <a:pt x="24" y="64"/>
                    <a:pt x="0" y="184"/>
                    <a:pt x="0" y="224"/>
                  </a:cubicBezTo>
                  <a:cubicBezTo>
                    <a:pt x="0" y="264"/>
                    <a:pt x="24" y="264"/>
                    <a:pt x="48" y="272"/>
                  </a:cubicBezTo>
                  <a:cubicBezTo>
                    <a:pt x="72" y="280"/>
                    <a:pt x="96" y="272"/>
                    <a:pt x="144" y="272"/>
                  </a:cubicBezTo>
                  <a:cubicBezTo>
                    <a:pt x="192" y="272"/>
                    <a:pt x="224" y="264"/>
                    <a:pt x="336" y="272"/>
                  </a:cubicBezTo>
                  <a:cubicBezTo>
                    <a:pt x="448" y="280"/>
                    <a:pt x="688" y="312"/>
                    <a:pt x="816" y="320"/>
                  </a:cubicBezTo>
                  <a:cubicBezTo>
                    <a:pt x="944" y="328"/>
                    <a:pt x="1064" y="360"/>
                    <a:pt x="1104" y="320"/>
                  </a:cubicBezTo>
                  <a:cubicBezTo>
                    <a:pt x="1144" y="280"/>
                    <a:pt x="1080" y="128"/>
                    <a:pt x="1056" y="80"/>
                  </a:cubicBezTo>
                  <a:cubicBezTo>
                    <a:pt x="1032" y="32"/>
                    <a:pt x="1000" y="24"/>
                    <a:pt x="960" y="32"/>
                  </a:cubicBezTo>
                  <a:cubicBezTo>
                    <a:pt x="920" y="40"/>
                    <a:pt x="884" y="109"/>
                    <a:pt x="816" y="128"/>
                  </a:cubicBezTo>
                  <a:cubicBezTo>
                    <a:pt x="748" y="147"/>
                    <a:pt x="630" y="148"/>
                    <a:pt x="551" y="146"/>
                  </a:cubicBezTo>
                  <a:cubicBezTo>
                    <a:pt x="472" y="144"/>
                    <a:pt x="399" y="118"/>
                    <a:pt x="339" y="115"/>
                  </a:cubicBezTo>
                  <a:cubicBezTo>
                    <a:pt x="279" y="112"/>
                    <a:pt x="224" y="142"/>
                    <a:pt x="192" y="128"/>
                  </a:cubicBezTo>
                  <a:cubicBezTo>
                    <a:pt x="160" y="114"/>
                    <a:pt x="168" y="48"/>
                    <a:pt x="144" y="32"/>
                  </a:cubicBezTo>
                  <a:close/>
                </a:path>
              </a:pathLst>
            </a:custGeom>
            <a:blipFill dpi="0" rotWithShape="1">
              <a:blip r:embed="rId6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4103" name="Прямоугольник 37"/>
          <p:cNvSpPr>
            <a:spLocks noChangeArrowheads="1"/>
          </p:cNvSpPr>
          <p:nvPr/>
        </p:nvSpPr>
        <p:spPr bwMode="auto">
          <a:xfrm>
            <a:off x="642938" y="1905000"/>
            <a:ext cx="17859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>
                <a:solidFill>
                  <a:srgbClr val="0066CC"/>
                </a:solidFill>
                <a:cs typeface="Times New Roman" pitchFamily="18" charset="0"/>
              </a:rPr>
              <a:t>2008г-</a:t>
            </a:r>
            <a:r>
              <a:rPr lang="ru-RU" sz="2000" b="1" i="1">
                <a:solidFill>
                  <a:srgbClr val="0066CC"/>
                </a:solidFill>
                <a:latin typeface="Calibri" pitchFamily="34" charset="0"/>
                <a:cs typeface="Times New Roman" pitchFamily="18" charset="0"/>
              </a:rPr>
              <a:t>4647 Т</a:t>
            </a:r>
            <a:endParaRPr lang="ru-RU" sz="2000" b="1" i="1">
              <a:solidFill>
                <a:srgbClr val="0066CC"/>
              </a:solidFill>
              <a:latin typeface="Calibri" pitchFamily="34" charset="0"/>
            </a:endParaRPr>
          </a:p>
        </p:txBody>
      </p:sp>
      <p:grpSp>
        <p:nvGrpSpPr>
          <p:cNvPr id="5" name="Group 542"/>
          <p:cNvGrpSpPr>
            <a:grpSpLocks/>
          </p:cNvGrpSpPr>
          <p:nvPr/>
        </p:nvGrpSpPr>
        <p:grpSpPr bwMode="auto">
          <a:xfrm>
            <a:off x="4953000" y="2514600"/>
            <a:ext cx="1839913" cy="2438400"/>
            <a:chOff x="96" y="2592"/>
            <a:chExt cx="1352" cy="1632"/>
          </a:xfrm>
        </p:grpSpPr>
        <p:sp>
          <p:nvSpPr>
            <p:cNvPr id="67640" name="Rectangle 543"/>
            <p:cNvSpPr>
              <a:spLocks noChangeArrowheads="1"/>
            </p:cNvSpPr>
            <p:nvPr/>
          </p:nvSpPr>
          <p:spPr bwMode="auto">
            <a:xfrm>
              <a:off x="1312" y="3024"/>
              <a:ext cx="136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2000" b="1">
                <a:latin typeface="Calibri" pitchFamily="34" charset="0"/>
              </a:endParaRPr>
            </a:p>
          </p:txBody>
        </p:sp>
        <p:grpSp>
          <p:nvGrpSpPr>
            <p:cNvPr id="67641" name="Group 544"/>
            <p:cNvGrpSpPr>
              <a:grpSpLocks/>
            </p:cNvGrpSpPr>
            <p:nvPr/>
          </p:nvGrpSpPr>
          <p:grpSpPr bwMode="auto">
            <a:xfrm>
              <a:off x="96" y="2592"/>
              <a:ext cx="1104" cy="1632"/>
              <a:chOff x="96" y="2592"/>
              <a:chExt cx="1104" cy="1632"/>
            </a:xfrm>
          </p:grpSpPr>
          <p:sp>
            <p:nvSpPr>
              <p:cNvPr id="67643" name="Freeform 545"/>
              <p:cNvSpPr>
                <a:spLocks/>
              </p:cNvSpPr>
              <p:nvPr/>
            </p:nvSpPr>
            <p:spPr bwMode="auto">
              <a:xfrm>
                <a:off x="672" y="2784"/>
                <a:ext cx="240" cy="240"/>
              </a:xfrm>
              <a:custGeom>
                <a:avLst/>
                <a:gdLst>
                  <a:gd name="T0" fmla="*/ 0 w 2287"/>
                  <a:gd name="T1" fmla="*/ 0 h 1272"/>
                  <a:gd name="T2" fmla="*/ 0 w 2287"/>
                  <a:gd name="T3" fmla="*/ 0 h 1272"/>
                  <a:gd name="T4" fmla="*/ 0 w 2287"/>
                  <a:gd name="T5" fmla="*/ 0 h 1272"/>
                  <a:gd name="T6" fmla="*/ 0 w 2287"/>
                  <a:gd name="T7" fmla="*/ 0 h 1272"/>
                  <a:gd name="T8" fmla="*/ 0 w 2287"/>
                  <a:gd name="T9" fmla="*/ 0 h 1272"/>
                  <a:gd name="T10" fmla="*/ 0 w 2287"/>
                  <a:gd name="T11" fmla="*/ 0 h 1272"/>
                  <a:gd name="T12" fmla="*/ 0 w 2287"/>
                  <a:gd name="T13" fmla="*/ 0 h 1272"/>
                  <a:gd name="T14" fmla="*/ 0 w 2287"/>
                  <a:gd name="T15" fmla="*/ 0 h 1272"/>
                  <a:gd name="T16" fmla="*/ 0 w 2287"/>
                  <a:gd name="T17" fmla="*/ 0 h 1272"/>
                  <a:gd name="T18" fmla="*/ 0 w 2287"/>
                  <a:gd name="T19" fmla="*/ 0 h 1272"/>
                  <a:gd name="T20" fmla="*/ 0 w 2287"/>
                  <a:gd name="T21" fmla="*/ 0 h 127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87"/>
                  <a:gd name="T34" fmla="*/ 0 h 1272"/>
                  <a:gd name="T35" fmla="*/ 2287 w 2287"/>
                  <a:gd name="T36" fmla="*/ 1272 h 127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87" h="1272">
                    <a:moveTo>
                      <a:pt x="167" y="952"/>
                    </a:moveTo>
                    <a:cubicBezTo>
                      <a:pt x="152" y="912"/>
                      <a:pt x="0" y="848"/>
                      <a:pt x="63" y="712"/>
                    </a:cubicBezTo>
                    <a:cubicBezTo>
                      <a:pt x="126" y="576"/>
                      <a:pt x="375" y="240"/>
                      <a:pt x="543" y="136"/>
                    </a:cubicBezTo>
                    <a:cubicBezTo>
                      <a:pt x="711" y="32"/>
                      <a:pt x="863" y="104"/>
                      <a:pt x="1071" y="88"/>
                    </a:cubicBezTo>
                    <a:cubicBezTo>
                      <a:pt x="1279" y="72"/>
                      <a:pt x="1599" y="0"/>
                      <a:pt x="1791" y="40"/>
                    </a:cubicBezTo>
                    <a:cubicBezTo>
                      <a:pt x="1983" y="80"/>
                      <a:pt x="2159" y="224"/>
                      <a:pt x="2223" y="328"/>
                    </a:cubicBezTo>
                    <a:cubicBezTo>
                      <a:pt x="2287" y="432"/>
                      <a:pt x="2239" y="520"/>
                      <a:pt x="2175" y="664"/>
                    </a:cubicBezTo>
                    <a:cubicBezTo>
                      <a:pt x="2111" y="808"/>
                      <a:pt x="1975" y="1112"/>
                      <a:pt x="1839" y="1192"/>
                    </a:cubicBezTo>
                    <a:cubicBezTo>
                      <a:pt x="1703" y="1272"/>
                      <a:pt x="1567" y="1144"/>
                      <a:pt x="1359" y="1144"/>
                    </a:cubicBezTo>
                    <a:cubicBezTo>
                      <a:pt x="1151" y="1144"/>
                      <a:pt x="791" y="1224"/>
                      <a:pt x="591" y="1192"/>
                    </a:cubicBezTo>
                    <a:cubicBezTo>
                      <a:pt x="391" y="1160"/>
                      <a:pt x="275" y="1056"/>
                      <a:pt x="159" y="952"/>
                    </a:cubicBezTo>
                  </a:path>
                </a:pathLst>
              </a:custGeom>
              <a:gradFill rotWithShape="1">
                <a:gsLst>
                  <a:gs pos="0">
                    <a:srgbClr val="C84300"/>
                  </a:gs>
                  <a:gs pos="100000">
                    <a:srgbClr val="8A2E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67644" name="Freeform 546"/>
              <p:cNvSpPr>
                <a:spLocks/>
              </p:cNvSpPr>
              <p:nvPr/>
            </p:nvSpPr>
            <p:spPr bwMode="auto">
              <a:xfrm>
                <a:off x="336" y="2784"/>
                <a:ext cx="336" cy="192"/>
              </a:xfrm>
              <a:custGeom>
                <a:avLst/>
                <a:gdLst>
                  <a:gd name="T0" fmla="*/ 0 w 2287"/>
                  <a:gd name="T1" fmla="*/ 0 h 1272"/>
                  <a:gd name="T2" fmla="*/ 0 w 2287"/>
                  <a:gd name="T3" fmla="*/ 0 h 1272"/>
                  <a:gd name="T4" fmla="*/ 0 w 2287"/>
                  <a:gd name="T5" fmla="*/ 0 h 1272"/>
                  <a:gd name="T6" fmla="*/ 0 w 2287"/>
                  <a:gd name="T7" fmla="*/ 0 h 1272"/>
                  <a:gd name="T8" fmla="*/ 0 w 2287"/>
                  <a:gd name="T9" fmla="*/ 0 h 1272"/>
                  <a:gd name="T10" fmla="*/ 0 w 2287"/>
                  <a:gd name="T11" fmla="*/ 0 h 1272"/>
                  <a:gd name="T12" fmla="*/ 0 w 2287"/>
                  <a:gd name="T13" fmla="*/ 0 h 1272"/>
                  <a:gd name="T14" fmla="*/ 0 w 2287"/>
                  <a:gd name="T15" fmla="*/ 0 h 1272"/>
                  <a:gd name="T16" fmla="*/ 0 w 2287"/>
                  <a:gd name="T17" fmla="*/ 0 h 1272"/>
                  <a:gd name="T18" fmla="*/ 0 w 2287"/>
                  <a:gd name="T19" fmla="*/ 0 h 1272"/>
                  <a:gd name="T20" fmla="*/ 0 w 2287"/>
                  <a:gd name="T21" fmla="*/ 0 h 127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87"/>
                  <a:gd name="T34" fmla="*/ 0 h 1272"/>
                  <a:gd name="T35" fmla="*/ 2287 w 2287"/>
                  <a:gd name="T36" fmla="*/ 1272 h 127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87" h="1272">
                    <a:moveTo>
                      <a:pt x="167" y="952"/>
                    </a:moveTo>
                    <a:cubicBezTo>
                      <a:pt x="152" y="912"/>
                      <a:pt x="0" y="848"/>
                      <a:pt x="63" y="712"/>
                    </a:cubicBezTo>
                    <a:cubicBezTo>
                      <a:pt x="126" y="576"/>
                      <a:pt x="375" y="240"/>
                      <a:pt x="543" y="136"/>
                    </a:cubicBezTo>
                    <a:cubicBezTo>
                      <a:pt x="711" y="32"/>
                      <a:pt x="863" y="104"/>
                      <a:pt x="1071" y="88"/>
                    </a:cubicBezTo>
                    <a:cubicBezTo>
                      <a:pt x="1279" y="72"/>
                      <a:pt x="1599" y="0"/>
                      <a:pt x="1791" y="40"/>
                    </a:cubicBezTo>
                    <a:cubicBezTo>
                      <a:pt x="1983" y="80"/>
                      <a:pt x="2159" y="224"/>
                      <a:pt x="2223" y="328"/>
                    </a:cubicBezTo>
                    <a:cubicBezTo>
                      <a:pt x="2287" y="432"/>
                      <a:pt x="2239" y="520"/>
                      <a:pt x="2175" y="664"/>
                    </a:cubicBezTo>
                    <a:cubicBezTo>
                      <a:pt x="2111" y="808"/>
                      <a:pt x="1975" y="1112"/>
                      <a:pt x="1839" y="1192"/>
                    </a:cubicBezTo>
                    <a:cubicBezTo>
                      <a:pt x="1703" y="1272"/>
                      <a:pt x="1567" y="1144"/>
                      <a:pt x="1359" y="1144"/>
                    </a:cubicBezTo>
                    <a:cubicBezTo>
                      <a:pt x="1151" y="1144"/>
                      <a:pt x="791" y="1224"/>
                      <a:pt x="591" y="1192"/>
                    </a:cubicBezTo>
                    <a:cubicBezTo>
                      <a:pt x="391" y="1160"/>
                      <a:pt x="275" y="1056"/>
                      <a:pt x="159" y="952"/>
                    </a:cubicBezTo>
                  </a:path>
                </a:pathLst>
              </a:custGeom>
              <a:gradFill rotWithShape="1">
                <a:gsLst>
                  <a:gs pos="0">
                    <a:srgbClr val="C84300"/>
                  </a:gs>
                  <a:gs pos="100000">
                    <a:srgbClr val="8A2E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67645" name="Freeform 547"/>
              <p:cNvSpPr>
                <a:spLocks/>
              </p:cNvSpPr>
              <p:nvPr/>
            </p:nvSpPr>
            <p:spPr bwMode="auto">
              <a:xfrm>
                <a:off x="864" y="2832"/>
                <a:ext cx="336" cy="192"/>
              </a:xfrm>
              <a:custGeom>
                <a:avLst/>
                <a:gdLst>
                  <a:gd name="T0" fmla="*/ 0 w 2287"/>
                  <a:gd name="T1" fmla="*/ 0 h 1272"/>
                  <a:gd name="T2" fmla="*/ 0 w 2287"/>
                  <a:gd name="T3" fmla="*/ 0 h 1272"/>
                  <a:gd name="T4" fmla="*/ 0 w 2287"/>
                  <a:gd name="T5" fmla="*/ 0 h 1272"/>
                  <a:gd name="T6" fmla="*/ 0 w 2287"/>
                  <a:gd name="T7" fmla="*/ 0 h 1272"/>
                  <a:gd name="T8" fmla="*/ 0 w 2287"/>
                  <a:gd name="T9" fmla="*/ 0 h 1272"/>
                  <a:gd name="T10" fmla="*/ 0 w 2287"/>
                  <a:gd name="T11" fmla="*/ 0 h 1272"/>
                  <a:gd name="T12" fmla="*/ 0 w 2287"/>
                  <a:gd name="T13" fmla="*/ 0 h 1272"/>
                  <a:gd name="T14" fmla="*/ 0 w 2287"/>
                  <a:gd name="T15" fmla="*/ 0 h 1272"/>
                  <a:gd name="T16" fmla="*/ 0 w 2287"/>
                  <a:gd name="T17" fmla="*/ 0 h 1272"/>
                  <a:gd name="T18" fmla="*/ 0 w 2287"/>
                  <a:gd name="T19" fmla="*/ 0 h 1272"/>
                  <a:gd name="T20" fmla="*/ 0 w 2287"/>
                  <a:gd name="T21" fmla="*/ 0 h 127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87"/>
                  <a:gd name="T34" fmla="*/ 0 h 1272"/>
                  <a:gd name="T35" fmla="*/ 2287 w 2287"/>
                  <a:gd name="T36" fmla="*/ 1272 h 127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87" h="1272">
                    <a:moveTo>
                      <a:pt x="167" y="952"/>
                    </a:moveTo>
                    <a:cubicBezTo>
                      <a:pt x="152" y="912"/>
                      <a:pt x="0" y="848"/>
                      <a:pt x="63" y="712"/>
                    </a:cubicBezTo>
                    <a:cubicBezTo>
                      <a:pt x="126" y="576"/>
                      <a:pt x="375" y="240"/>
                      <a:pt x="543" y="136"/>
                    </a:cubicBezTo>
                    <a:cubicBezTo>
                      <a:pt x="711" y="32"/>
                      <a:pt x="863" y="104"/>
                      <a:pt x="1071" y="88"/>
                    </a:cubicBezTo>
                    <a:cubicBezTo>
                      <a:pt x="1279" y="72"/>
                      <a:pt x="1599" y="0"/>
                      <a:pt x="1791" y="40"/>
                    </a:cubicBezTo>
                    <a:cubicBezTo>
                      <a:pt x="1983" y="80"/>
                      <a:pt x="2159" y="224"/>
                      <a:pt x="2223" y="328"/>
                    </a:cubicBezTo>
                    <a:cubicBezTo>
                      <a:pt x="2287" y="432"/>
                      <a:pt x="2239" y="520"/>
                      <a:pt x="2175" y="664"/>
                    </a:cubicBezTo>
                    <a:cubicBezTo>
                      <a:pt x="2111" y="808"/>
                      <a:pt x="1975" y="1112"/>
                      <a:pt x="1839" y="1192"/>
                    </a:cubicBezTo>
                    <a:cubicBezTo>
                      <a:pt x="1703" y="1272"/>
                      <a:pt x="1567" y="1144"/>
                      <a:pt x="1359" y="1144"/>
                    </a:cubicBezTo>
                    <a:cubicBezTo>
                      <a:pt x="1151" y="1144"/>
                      <a:pt x="791" y="1224"/>
                      <a:pt x="591" y="1192"/>
                    </a:cubicBezTo>
                    <a:cubicBezTo>
                      <a:pt x="391" y="1160"/>
                      <a:pt x="275" y="1056"/>
                      <a:pt x="159" y="952"/>
                    </a:cubicBezTo>
                  </a:path>
                </a:pathLst>
              </a:custGeom>
              <a:gradFill rotWithShape="1">
                <a:gsLst>
                  <a:gs pos="0">
                    <a:srgbClr val="C84300"/>
                  </a:gs>
                  <a:gs pos="100000">
                    <a:srgbClr val="8A2E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67646" name="Freeform 548"/>
              <p:cNvSpPr>
                <a:spLocks/>
              </p:cNvSpPr>
              <p:nvPr/>
            </p:nvSpPr>
            <p:spPr bwMode="auto">
              <a:xfrm>
                <a:off x="528" y="2736"/>
                <a:ext cx="240" cy="240"/>
              </a:xfrm>
              <a:custGeom>
                <a:avLst/>
                <a:gdLst>
                  <a:gd name="T0" fmla="*/ 0 w 2287"/>
                  <a:gd name="T1" fmla="*/ 0 h 1272"/>
                  <a:gd name="T2" fmla="*/ 0 w 2287"/>
                  <a:gd name="T3" fmla="*/ 0 h 1272"/>
                  <a:gd name="T4" fmla="*/ 0 w 2287"/>
                  <a:gd name="T5" fmla="*/ 0 h 1272"/>
                  <a:gd name="T6" fmla="*/ 0 w 2287"/>
                  <a:gd name="T7" fmla="*/ 0 h 1272"/>
                  <a:gd name="T8" fmla="*/ 0 w 2287"/>
                  <a:gd name="T9" fmla="*/ 0 h 1272"/>
                  <a:gd name="T10" fmla="*/ 0 w 2287"/>
                  <a:gd name="T11" fmla="*/ 0 h 1272"/>
                  <a:gd name="T12" fmla="*/ 0 w 2287"/>
                  <a:gd name="T13" fmla="*/ 0 h 1272"/>
                  <a:gd name="T14" fmla="*/ 0 w 2287"/>
                  <a:gd name="T15" fmla="*/ 0 h 1272"/>
                  <a:gd name="T16" fmla="*/ 0 w 2287"/>
                  <a:gd name="T17" fmla="*/ 0 h 1272"/>
                  <a:gd name="T18" fmla="*/ 0 w 2287"/>
                  <a:gd name="T19" fmla="*/ 0 h 1272"/>
                  <a:gd name="T20" fmla="*/ 0 w 2287"/>
                  <a:gd name="T21" fmla="*/ 0 h 127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87"/>
                  <a:gd name="T34" fmla="*/ 0 h 1272"/>
                  <a:gd name="T35" fmla="*/ 2287 w 2287"/>
                  <a:gd name="T36" fmla="*/ 1272 h 127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87" h="1272">
                    <a:moveTo>
                      <a:pt x="167" y="952"/>
                    </a:moveTo>
                    <a:cubicBezTo>
                      <a:pt x="152" y="912"/>
                      <a:pt x="0" y="848"/>
                      <a:pt x="63" y="712"/>
                    </a:cubicBezTo>
                    <a:cubicBezTo>
                      <a:pt x="126" y="576"/>
                      <a:pt x="375" y="240"/>
                      <a:pt x="543" y="136"/>
                    </a:cubicBezTo>
                    <a:cubicBezTo>
                      <a:pt x="711" y="32"/>
                      <a:pt x="863" y="104"/>
                      <a:pt x="1071" y="88"/>
                    </a:cubicBezTo>
                    <a:cubicBezTo>
                      <a:pt x="1279" y="72"/>
                      <a:pt x="1599" y="0"/>
                      <a:pt x="1791" y="40"/>
                    </a:cubicBezTo>
                    <a:cubicBezTo>
                      <a:pt x="1983" y="80"/>
                      <a:pt x="2159" y="224"/>
                      <a:pt x="2223" y="328"/>
                    </a:cubicBezTo>
                    <a:cubicBezTo>
                      <a:pt x="2287" y="432"/>
                      <a:pt x="2239" y="520"/>
                      <a:pt x="2175" y="664"/>
                    </a:cubicBezTo>
                    <a:cubicBezTo>
                      <a:pt x="2111" y="808"/>
                      <a:pt x="1975" y="1112"/>
                      <a:pt x="1839" y="1192"/>
                    </a:cubicBezTo>
                    <a:cubicBezTo>
                      <a:pt x="1703" y="1272"/>
                      <a:pt x="1567" y="1144"/>
                      <a:pt x="1359" y="1144"/>
                    </a:cubicBezTo>
                    <a:cubicBezTo>
                      <a:pt x="1151" y="1144"/>
                      <a:pt x="791" y="1224"/>
                      <a:pt x="591" y="1192"/>
                    </a:cubicBezTo>
                    <a:cubicBezTo>
                      <a:pt x="391" y="1160"/>
                      <a:pt x="275" y="1056"/>
                      <a:pt x="159" y="952"/>
                    </a:cubicBezTo>
                  </a:path>
                </a:pathLst>
              </a:custGeom>
              <a:gradFill rotWithShape="1">
                <a:gsLst>
                  <a:gs pos="0">
                    <a:srgbClr val="C84300"/>
                  </a:gs>
                  <a:gs pos="100000">
                    <a:srgbClr val="8A2E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67647" name="Freeform 549"/>
              <p:cNvSpPr>
                <a:spLocks/>
              </p:cNvSpPr>
              <p:nvPr/>
            </p:nvSpPr>
            <p:spPr bwMode="auto">
              <a:xfrm>
                <a:off x="720" y="2592"/>
                <a:ext cx="240" cy="240"/>
              </a:xfrm>
              <a:custGeom>
                <a:avLst/>
                <a:gdLst>
                  <a:gd name="T0" fmla="*/ 0 w 2287"/>
                  <a:gd name="T1" fmla="*/ 0 h 1272"/>
                  <a:gd name="T2" fmla="*/ 0 w 2287"/>
                  <a:gd name="T3" fmla="*/ 0 h 1272"/>
                  <a:gd name="T4" fmla="*/ 0 w 2287"/>
                  <a:gd name="T5" fmla="*/ 0 h 1272"/>
                  <a:gd name="T6" fmla="*/ 0 w 2287"/>
                  <a:gd name="T7" fmla="*/ 0 h 1272"/>
                  <a:gd name="T8" fmla="*/ 0 w 2287"/>
                  <a:gd name="T9" fmla="*/ 0 h 1272"/>
                  <a:gd name="T10" fmla="*/ 0 w 2287"/>
                  <a:gd name="T11" fmla="*/ 0 h 1272"/>
                  <a:gd name="T12" fmla="*/ 0 w 2287"/>
                  <a:gd name="T13" fmla="*/ 0 h 1272"/>
                  <a:gd name="T14" fmla="*/ 0 w 2287"/>
                  <a:gd name="T15" fmla="*/ 0 h 1272"/>
                  <a:gd name="T16" fmla="*/ 0 w 2287"/>
                  <a:gd name="T17" fmla="*/ 0 h 1272"/>
                  <a:gd name="T18" fmla="*/ 0 w 2287"/>
                  <a:gd name="T19" fmla="*/ 0 h 1272"/>
                  <a:gd name="T20" fmla="*/ 0 w 2287"/>
                  <a:gd name="T21" fmla="*/ 0 h 127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87"/>
                  <a:gd name="T34" fmla="*/ 0 h 1272"/>
                  <a:gd name="T35" fmla="*/ 2287 w 2287"/>
                  <a:gd name="T36" fmla="*/ 1272 h 127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87" h="1272">
                    <a:moveTo>
                      <a:pt x="167" y="952"/>
                    </a:moveTo>
                    <a:cubicBezTo>
                      <a:pt x="152" y="912"/>
                      <a:pt x="0" y="848"/>
                      <a:pt x="63" y="712"/>
                    </a:cubicBezTo>
                    <a:cubicBezTo>
                      <a:pt x="126" y="576"/>
                      <a:pt x="375" y="240"/>
                      <a:pt x="543" y="136"/>
                    </a:cubicBezTo>
                    <a:cubicBezTo>
                      <a:pt x="711" y="32"/>
                      <a:pt x="863" y="104"/>
                      <a:pt x="1071" y="88"/>
                    </a:cubicBezTo>
                    <a:cubicBezTo>
                      <a:pt x="1279" y="72"/>
                      <a:pt x="1599" y="0"/>
                      <a:pt x="1791" y="40"/>
                    </a:cubicBezTo>
                    <a:cubicBezTo>
                      <a:pt x="1983" y="80"/>
                      <a:pt x="2159" y="224"/>
                      <a:pt x="2223" y="328"/>
                    </a:cubicBezTo>
                    <a:cubicBezTo>
                      <a:pt x="2287" y="432"/>
                      <a:pt x="2239" y="520"/>
                      <a:pt x="2175" y="664"/>
                    </a:cubicBezTo>
                    <a:cubicBezTo>
                      <a:pt x="2111" y="808"/>
                      <a:pt x="1975" y="1112"/>
                      <a:pt x="1839" y="1192"/>
                    </a:cubicBezTo>
                    <a:cubicBezTo>
                      <a:pt x="1703" y="1272"/>
                      <a:pt x="1567" y="1144"/>
                      <a:pt x="1359" y="1144"/>
                    </a:cubicBezTo>
                    <a:cubicBezTo>
                      <a:pt x="1151" y="1144"/>
                      <a:pt x="791" y="1224"/>
                      <a:pt x="591" y="1192"/>
                    </a:cubicBezTo>
                    <a:cubicBezTo>
                      <a:pt x="391" y="1160"/>
                      <a:pt x="275" y="1056"/>
                      <a:pt x="159" y="952"/>
                    </a:cubicBezTo>
                  </a:path>
                </a:pathLst>
              </a:custGeom>
              <a:gradFill rotWithShape="1">
                <a:gsLst>
                  <a:gs pos="0">
                    <a:srgbClr val="C84300"/>
                  </a:gs>
                  <a:gs pos="100000">
                    <a:srgbClr val="8A2E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67648" name="Freeform 550" descr="Циновка"/>
              <p:cNvSpPr>
                <a:spLocks/>
              </p:cNvSpPr>
              <p:nvPr/>
            </p:nvSpPr>
            <p:spPr bwMode="auto">
              <a:xfrm>
                <a:off x="192" y="2832"/>
                <a:ext cx="1008" cy="1392"/>
              </a:xfrm>
              <a:custGeom>
                <a:avLst/>
                <a:gdLst>
                  <a:gd name="T0" fmla="*/ 3927 w 912"/>
                  <a:gd name="T1" fmla="*/ 34265 h 1194"/>
                  <a:gd name="T2" fmla="*/ 6349 w 912"/>
                  <a:gd name="T3" fmla="*/ 34265 h 1194"/>
                  <a:gd name="T4" fmla="*/ 7641 w 912"/>
                  <a:gd name="T5" fmla="*/ 32389 h 1194"/>
                  <a:gd name="T6" fmla="*/ 7546 w 912"/>
                  <a:gd name="T7" fmla="*/ 26629 h 1194"/>
                  <a:gd name="T8" fmla="*/ 7546 w 912"/>
                  <a:gd name="T9" fmla="*/ 22895 h 1194"/>
                  <a:gd name="T10" fmla="*/ 7546 w 912"/>
                  <a:gd name="T11" fmla="*/ 19079 h 1194"/>
                  <a:gd name="T12" fmla="*/ 8150 w 912"/>
                  <a:gd name="T13" fmla="*/ 9571 h 1194"/>
                  <a:gd name="T14" fmla="*/ 8150 w 912"/>
                  <a:gd name="T15" fmla="*/ 3910 h 1194"/>
                  <a:gd name="T16" fmla="*/ 8154 w 912"/>
                  <a:gd name="T17" fmla="*/ 1558 h 1194"/>
                  <a:gd name="T18" fmla="*/ 8019 w 912"/>
                  <a:gd name="T19" fmla="*/ 661 h 1194"/>
                  <a:gd name="T20" fmla="*/ 7883 w 912"/>
                  <a:gd name="T21" fmla="*/ 191 h 1194"/>
                  <a:gd name="T22" fmla="*/ 7602 w 912"/>
                  <a:gd name="T23" fmla="*/ 1982 h 1194"/>
                  <a:gd name="T24" fmla="*/ 6513 w 912"/>
                  <a:gd name="T25" fmla="*/ 2877 h 1194"/>
                  <a:gd name="T26" fmla="*/ 5142 w 912"/>
                  <a:gd name="T27" fmla="*/ 3770 h 1194"/>
                  <a:gd name="T28" fmla="*/ 3215 w 912"/>
                  <a:gd name="T29" fmla="*/ 3354 h 1194"/>
                  <a:gd name="T30" fmla="*/ 1035 w 912"/>
                  <a:gd name="T31" fmla="*/ 2877 h 1194"/>
                  <a:gd name="T32" fmla="*/ 1315 w 912"/>
                  <a:gd name="T33" fmla="*/ 2442 h 1194"/>
                  <a:gd name="T34" fmla="*/ 1315 w 912"/>
                  <a:gd name="T35" fmla="*/ 661 h 1194"/>
                  <a:gd name="T36" fmla="*/ 1164 w 912"/>
                  <a:gd name="T37" fmla="*/ 1558 h 1194"/>
                  <a:gd name="T38" fmla="*/ 1035 w 912"/>
                  <a:gd name="T39" fmla="*/ 1558 h 1194"/>
                  <a:gd name="T40" fmla="*/ 1035 w 912"/>
                  <a:gd name="T41" fmla="*/ 2442 h 1194"/>
                  <a:gd name="T42" fmla="*/ 906 w 912"/>
                  <a:gd name="T43" fmla="*/ 7701 h 1194"/>
                  <a:gd name="T44" fmla="*/ 295 w 912"/>
                  <a:gd name="T45" fmla="*/ 21012 h 1194"/>
                  <a:gd name="T46" fmla="*/ 295 w 912"/>
                  <a:gd name="T47" fmla="*/ 26629 h 1194"/>
                  <a:gd name="T48" fmla="*/ 398 w 912"/>
                  <a:gd name="T49" fmla="*/ 33684 h 1194"/>
                  <a:gd name="T50" fmla="*/ 2720 w 912"/>
                  <a:gd name="T51" fmla="*/ 34265 h 1194"/>
                  <a:gd name="T52" fmla="*/ 3927 w 912"/>
                  <a:gd name="T53" fmla="*/ 34265 h 119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912"/>
                  <a:gd name="T82" fmla="*/ 0 h 1194"/>
                  <a:gd name="T83" fmla="*/ 912 w 912"/>
                  <a:gd name="T84" fmla="*/ 1194 h 119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912" h="1194">
                    <a:moveTo>
                      <a:pt x="434" y="1172"/>
                    </a:moveTo>
                    <a:cubicBezTo>
                      <a:pt x="500" y="1172"/>
                      <a:pt x="633" y="1183"/>
                      <a:pt x="701" y="1172"/>
                    </a:cubicBezTo>
                    <a:cubicBezTo>
                      <a:pt x="769" y="1162"/>
                      <a:pt x="823" y="1151"/>
                      <a:pt x="845" y="1107"/>
                    </a:cubicBezTo>
                    <a:cubicBezTo>
                      <a:pt x="868" y="1064"/>
                      <a:pt x="836" y="967"/>
                      <a:pt x="834" y="912"/>
                    </a:cubicBezTo>
                    <a:cubicBezTo>
                      <a:pt x="833" y="858"/>
                      <a:pt x="834" y="826"/>
                      <a:pt x="834" y="783"/>
                    </a:cubicBezTo>
                    <a:cubicBezTo>
                      <a:pt x="834" y="739"/>
                      <a:pt x="823" y="728"/>
                      <a:pt x="834" y="653"/>
                    </a:cubicBezTo>
                    <a:cubicBezTo>
                      <a:pt x="845" y="577"/>
                      <a:pt x="890" y="414"/>
                      <a:pt x="901" y="328"/>
                    </a:cubicBezTo>
                    <a:cubicBezTo>
                      <a:pt x="912" y="241"/>
                      <a:pt x="901" y="179"/>
                      <a:pt x="901" y="133"/>
                    </a:cubicBezTo>
                    <a:cubicBezTo>
                      <a:pt x="901" y="87"/>
                      <a:pt x="904" y="71"/>
                      <a:pt x="902" y="53"/>
                    </a:cubicBezTo>
                    <a:cubicBezTo>
                      <a:pt x="900" y="35"/>
                      <a:pt x="892" y="31"/>
                      <a:pt x="887" y="23"/>
                    </a:cubicBezTo>
                    <a:cubicBezTo>
                      <a:pt x="882" y="15"/>
                      <a:pt x="880" y="0"/>
                      <a:pt x="872" y="7"/>
                    </a:cubicBezTo>
                    <a:cubicBezTo>
                      <a:pt x="864" y="14"/>
                      <a:pt x="866" y="53"/>
                      <a:pt x="841" y="68"/>
                    </a:cubicBezTo>
                    <a:cubicBezTo>
                      <a:pt x="816" y="83"/>
                      <a:pt x="765" y="88"/>
                      <a:pt x="720" y="98"/>
                    </a:cubicBezTo>
                    <a:cubicBezTo>
                      <a:pt x="675" y="108"/>
                      <a:pt x="629" y="126"/>
                      <a:pt x="568" y="129"/>
                    </a:cubicBezTo>
                    <a:cubicBezTo>
                      <a:pt x="507" y="132"/>
                      <a:pt x="432" y="119"/>
                      <a:pt x="356" y="114"/>
                    </a:cubicBezTo>
                    <a:cubicBezTo>
                      <a:pt x="280" y="109"/>
                      <a:pt x="149" y="103"/>
                      <a:pt x="114" y="98"/>
                    </a:cubicBezTo>
                    <a:cubicBezTo>
                      <a:pt x="79" y="93"/>
                      <a:pt x="139" y="95"/>
                      <a:pt x="144" y="83"/>
                    </a:cubicBezTo>
                    <a:cubicBezTo>
                      <a:pt x="149" y="71"/>
                      <a:pt x="146" y="28"/>
                      <a:pt x="144" y="23"/>
                    </a:cubicBezTo>
                    <a:cubicBezTo>
                      <a:pt x="142" y="18"/>
                      <a:pt x="134" y="48"/>
                      <a:pt x="129" y="53"/>
                    </a:cubicBezTo>
                    <a:cubicBezTo>
                      <a:pt x="124" y="58"/>
                      <a:pt x="116" y="48"/>
                      <a:pt x="114" y="53"/>
                    </a:cubicBezTo>
                    <a:cubicBezTo>
                      <a:pt x="112" y="58"/>
                      <a:pt x="116" y="48"/>
                      <a:pt x="114" y="83"/>
                    </a:cubicBezTo>
                    <a:cubicBezTo>
                      <a:pt x="112" y="118"/>
                      <a:pt x="113" y="157"/>
                      <a:pt x="100" y="263"/>
                    </a:cubicBezTo>
                    <a:cubicBezTo>
                      <a:pt x="87" y="369"/>
                      <a:pt x="44" y="609"/>
                      <a:pt x="33" y="718"/>
                    </a:cubicBezTo>
                    <a:cubicBezTo>
                      <a:pt x="22" y="826"/>
                      <a:pt x="32" y="841"/>
                      <a:pt x="33" y="912"/>
                    </a:cubicBezTo>
                    <a:cubicBezTo>
                      <a:pt x="35" y="984"/>
                      <a:pt x="0" y="1107"/>
                      <a:pt x="44" y="1151"/>
                    </a:cubicBezTo>
                    <a:cubicBezTo>
                      <a:pt x="89" y="1194"/>
                      <a:pt x="235" y="1168"/>
                      <a:pt x="300" y="1172"/>
                    </a:cubicBezTo>
                    <a:cubicBezTo>
                      <a:pt x="366" y="1176"/>
                      <a:pt x="367" y="1172"/>
                      <a:pt x="434" y="1172"/>
                    </a:cubicBezTo>
                    <a:close/>
                  </a:path>
                </a:pathLst>
              </a:custGeom>
              <a:blipFill dpi="0" rotWithShape="1">
                <a:blip r:embed="rId6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grpSp>
            <p:nvGrpSpPr>
              <p:cNvPr id="67649" name="Group 551"/>
              <p:cNvGrpSpPr>
                <a:grpSpLocks/>
              </p:cNvGrpSpPr>
              <p:nvPr/>
            </p:nvGrpSpPr>
            <p:grpSpPr bwMode="auto">
              <a:xfrm>
                <a:off x="96" y="3696"/>
                <a:ext cx="864" cy="528"/>
                <a:chOff x="96" y="3648"/>
                <a:chExt cx="864" cy="528"/>
              </a:xfrm>
            </p:grpSpPr>
            <p:sp>
              <p:nvSpPr>
                <p:cNvPr id="67653" name="Freeform 552"/>
                <p:cNvSpPr>
                  <a:spLocks/>
                </p:cNvSpPr>
                <p:nvPr/>
              </p:nvSpPr>
              <p:spPr bwMode="auto">
                <a:xfrm>
                  <a:off x="432" y="3936"/>
                  <a:ext cx="240" cy="240"/>
                </a:xfrm>
                <a:custGeom>
                  <a:avLst/>
                  <a:gdLst>
                    <a:gd name="T0" fmla="*/ 0 w 2287"/>
                    <a:gd name="T1" fmla="*/ 0 h 1272"/>
                    <a:gd name="T2" fmla="*/ 0 w 2287"/>
                    <a:gd name="T3" fmla="*/ 0 h 1272"/>
                    <a:gd name="T4" fmla="*/ 0 w 2287"/>
                    <a:gd name="T5" fmla="*/ 0 h 1272"/>
                    <a:gd name="T6" fmla="*/ 0 w 2287"/>
                    <a:gd name="T7" fmla="*/ 0 h 1272"/>
                    <a:gd name="T8" fmla="*/ 0 w 2287"/>
                    <a:gd name="T9" fmla="*/ 0 h 1272"/>
                    <a:gd name="T10" fmla="*/ 0 w 2287"/>
                    <a:gd name="T11" fmla="*/ 0 h 1272"/>
                    <a:gd name="T12" fmla="*/ 0 w 2287"/>
                    <a:gd name="T13" fmla="*/ 0 h 1272"/>
                    <a:gd name="T14" fmla="*/ 0 w 2287"/>
                    <a:gd name="T15" fmla="*/ 0 h 1272"/>
                    <a:gd name="T16" fmla="*/ 0 w 2287"/>
                    <a:gd name="T17" fmla="*/ 0 h 1272"/>
                    <a:gd name="T18" fmla="*/ 0 w 2287"/>
                    <a:gd name="T19" fmla="*/ 0 h 1272"/>
                    <a:gd name="T20" fmla="*/ 0 w 2287"/>
                    <a:gd name="T21" fmla="*/ 0 h 12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87"/>
                    <a:gd name="T34" fmla="*/ 0 h 1272"/>
                    <a:gd name="T35" fmla="*/ 2287 w 2287"/>
                    <a:gd name="T36" fmla="*/ 1272 h 127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87" h="1272">
                      <a:moveTo>
                        <a:pt x="167" y="952"/>
                      </a:moveTo>
                      <a:cubicBezTo>
                        <a:pt x="152" y="912"/>
                        <a:pt x="0" y="848"/>
                        <a:pt x="63" y="712"/>
                      </a:cubicBezTo>
                      <a:cubicBezTo>
                        <a:pt x="126" y="576"/>
                        <a:pt x="375" y="240"/>
                        <a:pt x="543" y="136"/>
                      </a:cubicBezTo>
                      <a:cubicBezTo>
                        <a:pt x="711" y="32"/>
                        <a:pt x="863" y="104"/>
                        <a:pt x="1071" y="88"/>
                      </a:cubicBezTo>
                      <a:cubicBezTo>
                        <a:pt x="1279" y="72"/>
                        <a:pt x="1599" y="0"/>
                        <a:pt x="1791" y="40"/>
                      </a:cubicBezTo>
                      <a:cubicBezTo>
                        <a:pt x="1983" y="80"/>
                        <a:pt x="2159" y="224"/>
                        <a:pt x="2223" y="328"/>
                      </a:cubicBezTo>
                      <a:cubicBezTo>
                        <a:pt x="2287" y="432"/>
                        <a:pt x="2239" y="520"/>
                        <a:pt x="2175" y="664"/>
                      </a:cubicBezTo>
                      <a:cubicBezTo>
                        <a:pt x="2111" y="808"/>
                        <a:pt x="1975" y="1112"/>
                        <a:pt x="1839" y="1192"/>
                      </a:cubicBezTo>
                      <a:cubicBezTo>
                        <a:pt x="1703" y="1272"/>
                        <a:pt x="1567" y="1144"/>
                        <a:pt x="1359" y="1144"/>
                      </a:cubicBezTo>
                      <a:cubicBezTo>
                        <a:pt x="1151" y="1144"/>
                        <a:pt x="791" y="1224"/>
                        <a:pt x="591" y="1192"/>
                      </a:cubicBezTo>
                      <a:cubicBezTo>
                        <a:pt x="391" y="1160"/>
                        <a:pt x="275" y="1056"/>
                        <a:pt x="159" y="95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84300"/>
                    </a:gs>
                    <a:gs pos="100000">
                      <a:srgbClr val="8A2E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67654" name="Freeform 553"/>
                <p:cNvSpPr>
                  <a:spLocks/>
                </p:cNvSpPr>
                <p:nvPr/>
              </p:nvSpPr>
              <p:spPr bwMode="auto">
                <a:xfrm>
                  <a:off x="96" y="3936"/>
                  <a:ext cx="336" cy="192"/>
                </a:xfrm>
                <a:custGeom>
                  <a:avLst/>
                  <a:gdLst>
                    <a:gd name="T0" fmla="*/ 0 w 2287"/>
                    <a:gd name="T1" fmla="*/ 0 h 1272"/>
                    <a:gd name="T2" fmla="*/ 0 w 2287"/>
                    <a:gd name="T3" fmla="*/ 0 h 1272"/>
                    <a:gd name="T4" fmla="*/ 0 w 2287"/>
                    <a:gd name="T5" fmla="*/ 0 h 1272"/>
                    <a:gd name="T6" fmla="*/ 0 w 2287"/>
                    <a:gd name="T7" fmla="*/ 0 h 1272"/>
                    <a:gd name="T8" fmla="*/ 0 w 2287"/>
                    <a:gd name="T9" fmla="*/ 0 h 1272"/>
                    <a:gd name="T10" fmla="*/ 0 w 2287"/>
                    <a:gd name="T11" fmla="*/ 0 h 1272"/>
                    <a:gd name="T12" fmla="*/ 0 w 2287"/>
                    <a:gd name="T13" fmla="*/ 0 h 1272"/>
                    <a:gd name="T14" fmla="*/ 0 w 2287"/>
                    <a:gd name="T15" fmla="*/ 0 h 1272"/>
                    <a:gd name="T16" fmla="*/ 0 w 2287"/>
                    <a:gd name="T17" fmla="*/ 0 h 1272"/>
                    <a:gd name="T18" fmla="*/ 0 w 2287"/>
                    <a:gd name="T19" fmla="*/ 0 h 1272"/>
                    <a:gd name="T20" fmla="*/ 0 w 2287"/>
                    <a:gd name="T21" fmla="*/ 0 h 12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87"/>
                    <a:gd name="T34" fmla="*/ 0 h 1272"/>
                    <a:gd name="T35" fmla="*/ 2287 w 2287"/>
                    <a:gd name="T36" fmla="*/ 1272 h 127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87" h="1272">
                      <a:moveTo>
                        <a:pt x="167" y="952"/>
                      </a:moveTo>
                      <a:cubicBezTo>
                        <a:pt x="152" y="912"/>
                        <a:pt x="0" y="848"/>
                        <a:pt x="63" y="712"/>
                      </a:cubicBezTo>
                      <a:cubicBezTo>
                        <a:pt x="126" y="576"/>
                        <a:pt x="375" y="240"/>
                        <a:pt x="543" y="136"/>
                      </a:cubicBezTo>
                      <a:cubicBezTo>
                        <a:pt x="711" y="32"/>
                        <a:pt x="863" y="104"/>
                        <a:pt x="1071" y="88"/>
                      </a:cubicBezTo>
                      <a:cubicBezTo>
                        <a:pt x="1279" y="72"/>
                        <a:pt x="1599" y="0"/>
                        <a:pt x="1791" y="40"/>
                      </a:cubicBezTo>
                      <a:cubicBezTo>
                        <a:pt x="1983" y="80"/>
                        <a:pt x="2159" y="224"/>
                        <a:pt x="2223" y="328"/>
                      </a:cubicBezTo>
                      <a:cubicBezTo>
                        <a:pt x="2287" y="432"/>
                        <a:pt x="2239" y="520"/>
                        <a:pt x="2175" y="664"/>
                      </a:cubicBezTo>
                      <a:cubicBezTo>
                        <a:pt x="2111" y="808"/>
                        <a:pt x="1975" y="1112"/>
                        <a:pt x="1839" y="1192"/>
                      </a:cubicBezTo>
                      <a:cubicBezTo>
                        <a:pt x="1703" y="1272"/>
                        <a:pt x="1567" y="1144"/>
                        <a:pt x="1359" y="1144"/>
                      </a:cubicBezTo>
                      <a:cubicBezTo>
                        <a:pt x="1151" y="1144"/>
                        <a:pt x="791" y="1224"/>
                        <a:pt x="591" y="1192"/>
                      </a:cubicBezTo>
                      <a:cubicBezTo>
                        <a:pt x="391" y="1160"/>
                        <a:pt x="275" y="1056"/>
                        <a:pt x="159" y="95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84300"/>
                    </a:gs>
                    <a:gs pos="100000">
                      <a:srgbClr val="8A2E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67655" name="Freeform 554"/>
                <p:cNvSpPr>
                  <a:spLocks/>
                </p:cNvSpPr>
                <p:nvPr/>
              </p:nvSpPr>
              <p:spPr bwMode="auto">
                <a:xfrm>
                  <a:off x="624" y="3984"/>
                  <a:ext cx="336" cy="192"/>
                </a:xfrm>
                <a:custGeom>
                  <a:avLst/>
                  <a:gdLst>
                    <a:gd name="T0" fmla="*/ 0 w 2287"/>
                    <a:gd name="T1" fmla="*/ 0 h 1272"/>
                    <a:gd name="T2" fmla="*/ 0 w 2287"/>
                    <a:gd name="T3" fmla="*/ 0 h 1272"/>
                    <a:gd name="T4" fmla="*/ 0 w 2287"/>
                    <a:gd name="T5" fmla="*/ 0 h 1272"/>
                    <a:gd name="T6" fmla="*/ 0 w 2287"/>
                    <a:gd name="T7" fmla="*/ 0 h 1272"/>
                    <a:gd name="T8" fmla="*/ 0 w 2287"/>
                    <a:gd name="T9" fmla="*/ 0 h 1272"/>
                    <a:gd name="T10" fmla="*/ 0 w 2287"/>
                    <a:gd name="T11" fmla="*/ 0 h 1272"/>
                    <a:gd name="T12" fmla="*/ 0 w 2287"/>
                    <a:gd name="T13" fmla="*/ 0 h 1272"/>
                    <a:gd name="T14" fmla="*/ 0 w 2287"/>
                    <a:gd name="T15" fmla="*/ 0 h 1272"/>
                    <a:gd name="T16" fmla="*/ 0 w 2287"/>
                    <a:gd name="T17" fmla="*/ 0 h 1272"/>
                    <a:gd name="T18" fmla="*/ 0 w 2287"/>
                    <a:gd name="T19" fmla="*/ 0 h 1272"/>
                    <a:gd name="T20" fmla="*/ 0 w 2287"/>
                    <a:gd name="T21" fmla="*/ 0 h 12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87"/>
                    <a:gd name="T34" fmla="*/ 0 h 1272"/>
                    <a:gd name="T35" fmla="*/ 2287 w 2287"/>
                    <a:gd name="T36" fmla="*/ 1272 h 127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87" h="1272">
                      <a:moveTo>
                        <a:pt x="167" y="952"/>
                      </a:moveTo>
                      <a:cubicBezTo>
                        <a:pt x="152" y="912"/>
                        <a:pt x="0" y="848"/>
                        <a:pt x="63" y="712"/>
                      </a:cubicBezTo>
                      <a:cubicBezTo>
                        <a:pt x="126" y="576"/>
                        <a:pt x="375" y="240"/>
                        <a:pt x="543" y="136"/>
                      </a:cubicBezTo>
                      <a:cubicBezTo>
                        <a:pt x="711" y="32"/>
                        <a:pt x="863" y="104"/>
                        <a:pt x="1071" y="88"/>
                      </a:cubicBezTo>
                      <a:cubicBezTo>
                        <a:pt x="1279" y="72"/>
                        <a:pt x="1599" y="0"/>
                        <a:pt x="1791" y="40"/>
                      </a:cubicBezTo>
                      <a:cubicBezTo>
                        <a:pt x="1983" y="80"/>
                        <a:pt x="2159" y="224"/>
                        <a:pt x="2223" y="328"/>
                      </a:cubicBezTo>
                      <a:cubicBezTo>
                        <a:pt x="2287" y="432"/>
                        <a:pt x="2239" y="520"/>
                        <a:pt x="2175" y="664"/>
                      </a:cubicBezTo>
                      <a:cubicBezTo>
                        <a:pt x="2111" y="808"/>
                        <a:pt x="1975" y="1112"/>
                        <a:pt x="1839" y="1192"/>
                      </a:cubicBezTo>
                      <a:cubicBezTo>
                        <a:pt x="1703" y="1272"/>
                        <a:pt x="1567" y="1144"/>
                        <a:pt x="1359" y="1144"/>
                      </a:cubicBezTo>
                      <a:cubicBezTo>
                        <a:pt x="1151" y="1144"/>
                        <a:pt x="791" y="1224"/>
                        <a:pt x="591" y="1192"/>
                      </a:cubicBezTo>
                      <a:cubicBezTo>
                        <a:pt x="391" y="1160"/>
                        <a:pt x="275" y="1056"/>
                        <a:pt x="159" y="95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84300"/>
                    </a:gs>
                    <a:gs pos="100000">
                      <a:srgbClr val="8A2E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67656" name="Freeform 555"/>
                <p:cNvSpPr>
                  <a:spLocks/>
                </p:cNvSpPr>
                <p:nvPr/>
              </p:nvSpPr>
              <p:spPr bwMode="auto">
                <a:xfrm>
                  <a:off x="288" y="3840"/>
                  <a:ext cx="240" cy="240"/>
                </a:xfrm>
                <a:custGeom>
                  <a:avLst/>
                  <a:gdLst>
                    <a:gd name="T0" fmla="*/ 0 w 2287"/>
                    <a:gd name="T1" fmla="*/ 0 h 1272"/>
                    <a:gd name="T2" fmla="*/ 0 w 2287"/>
                    <a:gd name="T3" fmla="*/ 0 h 1272"/>
                    <a:gd name="T4" fmla="*/ 0 w 2287"/>
                    <a:gd name="T5" fmla="*/ 0 h 1272"/>
                    <a:gd name="T6" fmla="*/ 0 w 2287"/>
                    <a:gd name="T7" fmla="*/ 0 h 1272"/>
                    <a:gd name="T8" fmla="*/ 0 w 2287"/>
                    <a:gd name="T9" fmla="*/ 0 h 1272"/>
                    <a:gd name="T10" fmla="*/ 0 w 2287"/>
                    <a:gd name="T11" fmla="*/ 0 h 1272"/>
                    <a:gd name="T12" fmla="*/ 0 w 2287"/>
                    <a:gd name="T13" fmla="*/ 0 h 1272"/>
                    <a:gd name="T14" fmla="*/ 0 w 2287"/>
                    <a:gd name="T15" fmla="*/ 0 h 1272"/>
                    <a:gd name="T16" fmla="*/ 0 w 2287"/>
                    <a:gd name="T17" fmla="*/ 0 h 1272"/>
                    <a:gd name="T18" fmla="*/ 0 w 2287"/>
                    <a:gd name="T19" fmla="*/ 0 h 1272"/>
                    <a:gd name="T20" fmla="*/ 0 w 2287"/>
                    <a:gd name="T21" fmla="*/ 0 h 12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87"/>
                    <a:gd name="T34" fmla="*/ 0 h 1272"/>
                    <a:gd name="T35" fmla="*/ 2287 w 2287"/>
                    <a:gd name="T36" fmla="*/ 1272 h 127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87" h="1272">
                      <a:moveTo>
                        <a:pt x="167" y="952"/>
                      </a:moveTo>
                      <a:cubicBezTo>
                        <a:pt x="152" y="912"/>
                        <a:pt x="0" y="848"/>
                        <a:pt x="63" y="712"/>
                      </a:cubicBezTo>
                      <a:cubicBezTo>
                        <a:pt x="126" y="576"/>
                        <a:pt x="375" y="240"/>
                        <a:pt x="543" y="136"/>
                      </a:cubicBezTo>
                      <a:cubicBezTo>
                        <a:pt x="711" y="32"/>
                        <a:pt x="863" y="104"/>
                        <a:pt x="1071" y="88"/>
                      </a:cubicBezTo>
                      <a:cubicBezTo>
                        <a:pt x="1279" y="72"/>
                        <a:pt x="1599" y="0"/>
                        <a:pt x="1791" y="40"/>
                      </a:cubicBezTo>
                      <a:cubicBezTo>
                        <a:pt x="1983" y="80"/>
                        <a:pt x="2159" y="224"/>
                        <a:pt x="2223" y="328"/>
                      </a:cubicBezTo>
                      <a:cubicBezTo>
                        <a:pt x="2287" y="432"/>
                        <a:pt x="2239" y="520"/>
                        <a:pt x="2175" y="664"/>
                      </a:cubicBezTo>
                      <a:cubicBezTo>
                        <a:pt x="2111" y="808"/>
                        <a:pt x="1975" y="1112"/>
                        <a:pt x="1839" y="1192"/>
                      </a:cubicBezTo>
                      <a:cubicBezTo>
                        <a:pt x="1703" y="1272"/>
                        <a:pt x="1567" y="1144"/>
                        <a:pt x="1359" y="1144"/>
                      </a:cubicBezTo>
                      <a:cubicBezTo>
                        <a:pt x="1151" y="1144"/>
                        <a:pt x="791" y="1224"/>
                        <a:pt x="591" y="1192"/>
                      </a:cubicBezTo>
                      <a:cubicBezTo>
                        <a:pt x="391" y="1160"/>
                        <a:pt x="275" y="1056"/>
                        <a:pt x="159" y="95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84300"/>
                    </a:gs>
                    <a:gs pos="100000">
                      <a:srgbClr val="8A2E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67657" name="Freeform 556"/>
                <p:cNvSpPr>
                  <a:spLocks/>
                </p:cNvSpPr>
                <p:nvPr/>
              </p:nvSpPr>
              <p:spPr bwMode="auto">
                <a:xfrm>
                  <a:off x="576" y="3792"/>
                  <a:ext cx="240" cy="240"/>
                </a:xfrm>
                <a:custGeom>
                  <a:avLst/>
                  <a:gdLst>
                    <a:gd name="T0" fmla="*/ 0 w 2287"/>
                    <a:gd name="T1" fmla="*/ 0 h 1272"/>
                    <a:gd name="T2" fmla="*/ 0 w 2287"/>
                    <a:gd name="T3" fmla="*/ 0 h 1272"/>
                    <a:gd name="T4" fmla="*/ 0 w 2287"/>
                    <a:gd name="T5" fmla="*/ 0 h 1272"/>
                    <a:gd name="T6" fmla="*/ 0 w 2287"/>
                    <a:gd name="T7" fmla="*/ 0 h 1272"/>
                    <a:gd name="T8" fmla="*/ 0 w 2287"/>
                    <a:gd name="T9" fmla="*/ 0 h 1272"/>
                    <a:gd name="T10" fmla="*/ 0 w 2287"/>
                    <a:gd name="T11" fmla="*/ 0 h 1272"/>
                    <a:gd name="T12" fmla="*/ 0 w 2287"/>
                    <a:gd name="T13" fmla="*/ 0 h 1272"/>
                    <a:gd name="T14" fmla="*/ 0 w 2287"/>
                    <a:gd name="T15" fmla="*/ 0 h 1272"/>
                    <a:gd name="T16" fmla="*/ 0 w 2287"/>
                    <a:gd name="T17" fmla="*/ 0 h 1272"/>
                    <a:gd name="T18" fmla="*/ 0 w 2287"/>
                    <a:gd name="T19" fmla="*/ 0 h 1272"/>
                    <a:gd name="T20" fmla="*/ 0 w 2287"/>
                    <a:gd name="T21" fmla="*/ 0 h 12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87"/>
                    <a:gd name="T34" fmla="*/ 0 h 1272"/>
                    <a:gd name="T35" fmla="*/ 2287 w 2287"/>
                    <a:gd name="T36" fmla="*/ 1272 h 127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87" h="1272">
                      <a:moveTo>
                        <a:pt x="167" y="952"/>
                      </a:moveTo>
                      <a:cubicBezTo>
                        <a:pt x="152" y="912"/>
                        <a:pt x="0" y="848"/>
                        <a:pt x="63" y="712"/>
                      </a:cubicBezTo>
                      <a:cubicBezTo>
                        <a:pt x="126" y="576"/>
                        <a:pt x="375" y="240"/>
                        <a:pt x="543" y="136"/>
                      </a:cubicBezTo>
                      <a:cubicBezTo>
                        <a:pt x="711" y="32"/>
                        <a:pt x="863" y="104"/>
                        <a:pt x="1071" y="88"/>
                      </a:cubicBezTo>
                      <a:cubicBezTo>
                        <a:pt x="1279" y="72"/>
                        <a:pt x="1599" y="0"/>
                        <a:pt x="1791" y="40"/>
                      </a:cubicBezTo>
                      <a:cubicBezTo>
                        <a:pt x="1983" y="80"/>
                        <a:pt x="2159" y="224"/>
                        <a:pt x="2223" y="328"/>
                      </a:cubicBezTo>
                      <a:cubicBezTo>
                        <a:pt x="2287" y="432"/>
                        <a:pt x="2239" y="520"/>
                        <a:pt x="2175" y="664"/>
                      </a:cubicBezTo>
                      <a:cubicBezTo>
                        <a:pt x="2111" y="808"/>
                        <a:pt x="1975" y="1112"/>
                        <a:pt x="1839" y="1192"/>
                      </a:cubicBezTo>
                      <a:cubicBezTo>
                        <a:pt x="1703" y="1272"/>
                        <a:pt x="1567" y="1144"/>
                        <a:pt x="1359" y="1144"/>
                      </a:cubicBezTo>
                      <a:cubicBezTo>
                        <a:pt x="1151" y="1144"/>
                        <a:pt x="791" y="1224"/>
                        <a:pt x="591" y="1192"/>
                      </a:cubicBezTo>
                      <a:cubicBezTo>
                        <a:pt x="391" y="1160"/>
                        <a:pt x="275" y="1056"/>
                        <a:pt x="159" y="95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84300"/>
                    </a:gs>
                    <a:gs pos="100000">
                      <a:srgbClr val="8A2E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67658" name="Freeform 557"/>
                <p:cNvSpPr>
                  <a:spLocks/>
                </p:cNvSpPr>
                <p:nvPr/>
              </p:nvSpPr>
              <p:spPr bwMode="auto">
                <a:xfrm>
                  <a:off x="432" y="3648"/>
                  <a:ext cx="240" cy="240"/>
                </a:xfrm>
                <a:custGeom>
                  <a:avLst/>
                  <a:gdLst>
                    <a:gd name="T0" fmla="*/ 0 w 2287"/>
                    <a:gd name="T1" fmla="*/ 0 h 1272"/>
                    <a:gd name="T2" fmla="*/ 0 w 2287"/>
                    <a:gd name="T3" fmla="*/ 0 h 1272"/>
                    <a:gd name="T4" fmla="*/ 0 w 2287"/>
                    <a:gd name="T5" fmla="*/ 0 h 1272"/>
                    <a:gd name="T6" fmla="*/ 0 w 2287"/>
                    <a:gd name="T7" fmla="*/ 0 h 1272"/>
                    <a:gd name="T8" fmla="*/ 0 w 2287"/>
                    <a:gd name="T9" fmla="*/ 0 h 1272"/>
                    <a:gd name="T10" fmla="*/ 0 w 2287"/>
                    <a:gd name="T11" fmla="*/ 0 h 1272"/>
                    <a:gd name="T12" fmla="*/ 0 w 2287"/>
                    <a:gd name="T13" fmla="*/ 0 h 1272"/>
                    <a:gd name="T14" fmla="*/ 0 w 2287"/>
                    <a:gd name="T15" fmla="*/ 0 h 1272"/>
                    <a:gd name="T16" fmla="*/ 0 w 2287"/>
                    <a:gd name="T17" fmla="*/ 0 h 1272"/>
                    <a:gd name="T18" fmla="*/ 0 w 2287"/>
                    <a:gd name="T19" fmla="*/ 0 h 1272"/>
                    <a:gd name="T20" fmla="*/ 0 w 2287"/>
                    <a:gd name="T21" fmla="*/ 0 h 12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87"/>
                    <a:gd name="T34" fmla="*/ 0 h 1272"/>
                    <a:gd name="T35" fmla="*/ 2287 w 2287"/>
                    <a:gd name="T36" fmla="*/ 1272 h 127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87" h="1272">
                      <a:moveTo>
                        <a:pt x="167" y="952"/>
                      </a:moveTo>
                      <a:cubicBezTo>
                        <a:pt x="152" y="912"/>
                        <a:pt x="0" y="848"/>
                        <a:pt x="63" y="712"/>
                      </a:cubicBezTo>
                      <a:cubicBezTo>
                        <a:pt x="126" y="576"/>
                        <a:pt x="375" y="240"/>
                        <a:pt x="543" y="136"/>
                      </a:cubicBezTo>
                      <a:cubicBezTo>
                        <a:pt x="711" y="32"/>
                        <a:pt x="863" y="104"/>
                        <a:pt x="1071" y="88"/>
                      </a:cubicBezTo>
                      <a:cubicBezTo>
                        <a:pt x="1279" y="72"/>
                        <a:pt x="1599" y="0"/>
                        <a:pt x="1791" y="40"/>
                      </a:cubicBezTo>
                      <a:cubicBezTo>
                        <a:pt x="1983" y="80"/>
                        <a:pt x="2159" y="224"/>
                        <a:pt x="2223" y="328"/>
                      </a:cubicBezTo>
                      <a:cubicBezTo>
                        <a:pt x="2287" y="432"/>
                        <a:pt x="2239" y="520"/>
                        <a:pt x="2175" y="664"/>
                      </a:cubicBezTo>
                      <a:cubicBezTo>
                        <a:pt x="2111" y="808"/>
                        <a:pt x="1975" y="1112"/>
                        <a:pt x="1839" y="1192"/>
                      </a:cubicBezTo>
                      <a:cubicBezTo>
                        <a:pt x="1703" y="1272"/>
                        <a:pt x="1567" y="1144"/>
                        <a:pt x="1359" y="1144"/>
                      </a:cubicBezTo>
                      <a:cubicBezTo>
                        <a:pt x="1151" y="1144"/>
                        <a:pt x="791" y="1224"/>
                        <a:pt x="591" y="1192"/>
                      </a:cubicBezTo>
                      <a:cubicBezTo>
                        <a:pt x="391" y="1160"/>
                        <a:pt x="275" y="1056"/>
                        <a:pt x="159" y="95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84300"/>
                    </a:gs>
                    <a:gs pos="100000">
                      <a:srgbClr val="8A2E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  <p:sp>
            <p:nvSpPr>
              <p:cNvPr id="67650" name="Freeform 558"/>
              <p:cNvSpPr>
                <a:spLocks/>
              </p:cNvSpPr>
              <p:nvPr/>
            </p:nvSpPr>
            <p:spPr bwMode="auto">
              <a:xfrm>
                <a:off x="480" y="2688"/>
                <a:ext cx="192" cy="144"/>
              </a:xfrm>
              <a:custGeom>
                <a:avLst/>
                <a:gdLst>
                  <a:gd name="T0" fmla="*/ 0 w 2287"/>
                  <a:gd name="T1" fmla="*/ 0 h 1272"/>
                  <a:gd name="T2" fmla="*/ 0 w 2287"/>
                  <a:gd name="T3" fmla="*/ 0 h 1272"/>
                  <a:gd name="T4" fmla="*/ 0 w 2287"/>
                  <a:gd name="T5" fmla="*/ 0 h 1272"/>
                  <a:gd name="T6" fmla="*/ 0 w 2287"/>
                  <a:gd name="T7" fmla="*/ 0 h 1272"/>
                  <a:gd name="T8" fmla="*/ 0 w 2287"/>
                  <a:gd name="T9" fmla="*/ 0 h 1272"/>
                  <a:gd name="T10" fmla="*/ 0 w 2287"/>
                  <a:gd name="T11" fmla="*/ 0 h 1272"/>
                  <a:gd name="T12" fmla="*/ 0 w 2287"/>
                  <a:gd name="T13" fmla="*/ 0 h 1272"/>
                  <a:gd name="T14" fmla="*/ 0 w 2287"/>
                  <a:gd name="T15" fmla="*/ 0 h 1272"/>
                  <a:gd name="T16" fmla="*/ 0 w 2287"/>
                  <a:gd name="T17" fmla="*/ 0 h 1272"/>
                  <a:gd name="T18" fmla="*/ 0 w 2287"/>
                  <a:gd name="T19" fmla="*/ 0 h 1272"/>
                  <a:gd name="T20" fmla="*/ 0 w 2287"/>
                  <a:gd name="T21" fmla="*/ 0 h 127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87"/>
                  <a:gd name="T34" fmla="*/ 0 h 1272"/>
                  <a:gd name="T35" fmla="*/ 2287 w 2287"/>
                  <a:gd name="T36" fmla="*/ 1272 h 127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87" h="1272">
                    <a:moveTo>
                      <a:pt x="167" y="952"/>
                    </a:moveTo>
                    <a:cubicBezTo>
                      <a:pt x="152" y="912"/>
                      <a:pt x="0" y="848"/>
                      <a:pt x="63" y="712"/>
                    </a:cubicBezTo>
                    <a:cubicBezTo>
                      <a:pt x="126" y="576"/>
                      <a:pt x="375" y="240"/>
                      <a:pt x="543" y="136"/>
                    </a:cubicBezTo>
                    <a:cubicBezTo>
                      <a:pt x="711" y="32"/>
                      <a:pt x="863" y="104"/>
                      <a:pt x="1071" y="88"/>
                    </a:cubicBezTo>
                    <a:cubicBezTo>
                      <a:pt x="1279" y="72"/>
                      <a:pt x="1599" y="0"/>
                      <a:pt x="1791" y="40"/>
                    </a:cubicBezTo>
                    <a:cubicBezTo>
                      <a:pt x="1983" y="80"/>
                      <a:pt x="2159" y="224"/>
                      <a:pt x="2223" y="328"/>
                    </a:cubicBezTo>
                    <a:cubicBezTo>
                      <a:pt x="2287" y="432"/>
                      <a:pt x="2239" y="520"/>
                      <a:pt x="2175" y="664"/>
                    </a:cubicBezTo>
                    <a:cubicBezTo>
                      <a:pt x="2111" y="808"/>
                      <a:pt x="1975" y="1112"/>
                      <a:pt x="1839" y="1192"/>
                    </a:cubicBezTo>
                    <a:cubicBezTo>
                      <a:pt x="1703" y="1272"/>
                      <a:pt x="1567" y="1144"/>
                      <a:pt x="1359" y="1144"/>
                    </a:cubicBezTo>
                    <a:cubicBezTo>
                      <a:pt x="1151" y="1144"/>
                      <a:pt x="791" y="1224"/>
                      <a:pt x="591" y="1192"/>
                    </a:cubicBezTo>
                    <a:cubicBezTo>
                      <a:pt x="391" y="1160"/>
                      <a:pt x="275" y="1056"/>
                      <a:pt x="159" y="952"/>
                    </a:cubicBezTo>
                  </a:path>
                </a:pathLst>
              </a:custGeom>
              <a:gradFill rotWithShape="1">
                <a:gsLst>
                  <a:gs pos="0">
                    <a:srgbClr val="C84300"/>
                  </a:gs>
                  <a:gs pos="100000">
                    <a:srgbClr val="8A2E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67651" name="Freeform 559"/>
              <p:cNvSpPr>
                <a:spLocks/>
              </p:cNvSpPr>
              <p:nvPr/>
            </p:nvSpPr>
            <p:spPr bwMode="auto">
              <a:xfrm>
                <a:off x="912" y="2736"/>
                <a:ext cx="192" cy="144"/>
              </a:xfrm>
              <a:custGeom>
                <a:avLst/>
                <a:gdLst>
                  <a:gd name="T0" fmla="*/ 0 w 2287"/>
                  <a:gd name="T1" fmla="*/ 0 h 1272"/>
                  <a:gd name="T2" fmla="*/ 0 w 2287"/>
                  <a:gd name="T3" fmla="*/ 0 h 1272"/>
                  <a:gd name="T4" fmla="*/ 0 w 2287"/>
                  <a:gd name="T5" fmla="*/ 0 h 1272"/>
                  <a:gd name="T6" fmla="*/ 0 w 2287"/>
                  <a:gd name="T7" fmla="*/ 0 h 1272"/>
                  <a:gd name="T8" fmla="*/ 0 w 2287"/>
                  <a:gd name="T9" fmla="*/ 0 h 1272"/>
                  <a:gd name="T10" fmla="*/ 0 w 2287"/>
                  <a:gd name="T11" fmla="*/ 0 h 1272"/>
                  <a:gd name="T12" fmla="*/ 0 w 2287"/>
                  <a:gd name="T13" fmla="*/ 0 h 1272"/>
                  <a:gd name="T14" fmla="*/ 0 w 2287"/>
                  <a:gd name="T15" fmla="*/ 0 h 1272"/>
                  <a:gd name="T16" fmla="*/ 0 w 2287"/>
                  <a:gd name="T17" fmla="*/ 0 h 1272"/>
                  <a:gd name="T18" fmla="*/ 0 w 2287"/>
                  <a:gd name="T19" fmla="*/ 0 h 1272"/>
                  <a:gd name="T20" fmla="*/ 0 w 2287"/>
                  <a:gd name="T21" fmla="*/ 0 h 127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87"/>
                  <a:gd name="T34" fmla="*/ 0 h 1272"/>
                  <a:gd name="T35" fmla="*/ 2287 w 2287"/>
                  <a:gd name="T36" fmla="*/ 1272 h 127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87" h="1272">
                    <a:moveTo>
                      <a:pt x="167" y="952"/>
                    </a:moveTo>
                    <a:cubicBezTo>
                      <a:pt x="152" y="912"/>
                      <a:pt x="0" y="848"/>
                      <a:pt x="63" y="712"/>
                    </a:cubicBezTo>
                    <a:cubicBezTo>
                      <a:pt x="126" y="576"/>
                      <a:pt x="375" y="240"/>
                      <a:pt x="543" y="136"/>
                    </a:cubicBezTo>
                    <a:cubicBezTo>
                      <a:pt x="711" y="32"/>
                      <a:pt x="863" y="104"/>
                      <a:pt x="1071" y="88"/>
                    </a:cubicBezTo>
                    <a:cubicBezTo>
                      <a:pt x="1279" y="72"/>
                      <a:pt x="1599" y="0"/>
                      <a:pt x="1791" y="40"/>
                    </a:cubicBezTo>
                    <a:cubicBezTo>
                      <a:pt x="1983" y="80"/>
                      <a:pt x="2159" y="224"/>
                      <a:pt x="2223" y="328"/>
                    </a:cubicBezTo>
                    <a:cubicBezTo>
                      <a:pt x="2287" y="432"/>
                      <a:pt x="2239" y="520"/>
                      <a:pt x="2175" y="664"/>
                    </a:cubicBezTo>
                    <a:cubicBezTo>
                      <a:pt x="2111" y="808"/>
                      <a:pt x="1975" y="1112"/>
                      <a:pt x="1839" y="1192"/>
                    </a:cubicBezTo>
                    <a:cubicBezTo>
                      <a:pt x="1703" y="1272"/>
                      <a:pt x="1567" y="1144"/>
                      <a:pt x="1359" y="1144"/>
                    </a:cubicBezTo>
                    <a:cubicBezTo>
                      <a:pt x="1151" y="1144"/>
                      <a:pt x="791" y="1224"/>
                      <a:pt x="591" y="1192"/>
                    </a:cubicBezTo>
                    <a:cubicBezTo>
                      <a:pt x="391" y="1160"/>
                      <a:pt x="275" y="1056"/>
                      <a:pt x="159" y="952"/>
                    </a:cubicBezTo>
                  </a:path>
                </a:pathLst>
              </a:custGeom>
              <a:gradFill rotWithShape="1">
                <a:gsLst>
                  <a:gs pos="0">
                    <a:srgbClr val="C84300"/>
                  </a:gs>
                  <a:gs pos="100000">
                    <a:srgbClr val="8A2E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67652" name="Freeform 560"/>
              <p:cNvSpPr>
                <a:spLocks/>
              </p:cNvSpPr>
              <p:nvPr/>
            </p:nvSpPr>
            <p:spPr bwMode="auto">
              <a:xfrm>
                <a:off x="576" y="2592"/>
                <a:ext cx="192" cy="144"/>
              </a:xfrm>
              <a:custGeom>
                <a:avLst/>
                <a:gdLst>
                  <a:gd name="T0" fmla="*/ 0 w 2287"/>
                  <a:gd name="T1" fmla="*/ 0 h 1272"/>
                  <a:gd name="T2" fmla="*/ 0 w 2287"/>
                  <a:gd name="T3" fmla="*/ 0 h 1272"/>
                  <a:gd name="T4" fmla="*/ 0 w 2287"/>
                  <a:gd name="T5" fmla="*/ 0 h 1272"/>
                  <a:gd name="T6" fmla="*/ 0 w 2287"/>
                  <a:gd name="T7" fmla="*/ 0 h 1272"/>
                  <a:gd name="T8" fmla="*/ 0 w 2287"/>
                  <a:gd name="T9" fmla="*/ 0 h 1272"/>
                  <a:gd name="T10" fmla="*/ 0 w 2287"/>
                  <a:gd name="T11" fmla="*/ 0 h 1272"/>
                  <a:gd name="T12" fmla="*/ 0 w 2287"/>
                  <a:gd name="T13" fmla="*/ 0 h 1272"/>
                  <a:gd name="T14" fmla="*/ 0 w 2287"/>
                  <a:gd name="T15" fmla="*/ 0 h 1272"/>
                  <a:gd name="T16" fmla="*/ 0 w 2287"/>
                  <a:gd name="T17" fmla="*/ 0 h 1272"/>
                  <a:gd name="T18" fmla="*/ 0 w 2287"/>
                  <a:gd name="T19" fmla="*/ 0 h 1272"/>
                  <a:gd name="T20" fmla="*/ 0 w 2287"/>
                  <a:gd name="T21" fmla="*/ 0 h 127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87"/>
                  <a:gd name="T34" fmla="*/ 0 h 1272"/>
                  <a:gd name="T35" fmla="*/ 2287 w 2287"/>
                  <a:gd name="T36" fmla="*/ 1272 h 127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87" h="1272">
                    <a:moveTo>
                      <a:pt x="167" y="952"/>
                    </a:moveTo>
                    <a:cubicBezTo>
                      <a:pt x="152" y="912"/>
                      <a:pt x="0" y="848"/>
                      <a:pt x="63" y="712"/>
                    </a:cubicBezTo>
                    <a:cubicBezTo>
                      <a:pt x="126" y="576"/>
                      <a:pt x="375" y="240"/>
                      <a:pt x="543" y="136"/>
                    </a:cubicBezTo>
                    <a:cubicBezTo>
                      <a:pt x="711" y="32"/>
                      <a:pt x="863" y="104"/>
                      <a:pt x="1071" y="88"/>
                    </a:cubicBezTo>
                    <a:cubicBezTo>
                      <a:pt x="1279" y="72"/>
                      <a:pt x="1599" y="0"/>
                      <a:pt x="1791" y="40"/>
                    </a:cubicBezTo>
                    <a:cubicBezTo>
                      <a:pt x="1983" y="80"/>
                      <a:pt x="2159" y="224"/>
                      <a:pt x="2223" y="328"/>
                    </a:cubicBezTo>
                    <a:cubicBezTo>
                      <a:pt x="2287" y="432"/>
                      <a:pt x="2239" y="520"/>
                      <a:pt x="2175" y="664"/>
                    </a:cubicBezTo>
                    <a:cubicBezTo>
                      <a:pt x="2111" y="808"/>
                      <a:pt x="1975" y="1112"/>
                      <a:pt x="1839" y="1192"/>
                    </a:cubicBezTo>
                    <a:cubicBezTo>
                      <a:pt x="1703" y="1272"/>
                      <a:pt x="1567" y="1144"/>
                      <a:pt x="1359" y="1144"/>
                    </a:cubicBezTo>
                    <a:cubicBezTo>
                      <a:pt x="1151" y="1144"/>
                      <a:pt x="791" y="1224"/>
                      <a:pt x="591" y="1192"/>
                    </a:cubicBezTo>
                    <a:cubicBezTo>
                      <a:pt x="391" y="1160"/>
                      <a:pt x="275" y="1056"/>
                      <a:pt x="159" y="952"/>
                    </a:cubicBezTo>
                  </a:path>
                </a:pathLst>
              </a:custGeom>
              <a:gradFill rotWithShape="1">
                <a:gsLst>
                  <a:gs pos="0">
                    <a:srgbClr val="C84300"/>
                  </a:gs>
                  <a:gs pos="100000">
                    <a:srgbClr val="8A2E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  <p:sp>
          <p:nvSpPr>
            <p:cNvPr id="67642" name="Freeform 561" descr="Циновка"/>
            <p:cNvSpPr>
              <a:spLocks/>
            </p:cNvSpPr>
            <p:nvPr/>
          </p:nvSpPr>
          <p:spPr bwMode="auto">
            <a:xfrm>
              <a:off x="192" y="2848"/>
              <a:ext cx="1144" cy="360"/>
            </a:xfrm>
            <a:custGeom>
              <a:avLst/>
              <a:gdLst>
                <a:gd name="T0" fmla="*/ 144 w 1144"/>
                <a:gd name="T1" fmla="*/ 32 h 360"/>
                <a:gd name="T2" fmla="*/ 48 w 1144"/>
                <a:gd name="T3" fmla="*/ 32 h 360"/>
                <a:gd name="T4" fmla="*/ 0 w 1144"/>
                <a:gd name="T5" fmla="*/ 224 h 360"/>
                <a:gd name="T6" fmla="*/ 48 w 1144"/>
                <a:gd name="T7" fmla="*/ 272 h 360"/>
                <a:gd name="T8" fmla="*/ 144 w 1144"/>
                <a:gd name="T9" fmla="*/ 272 h 360"/>
                <a:gd name="T10" fmla="*/ 336 w 1144"/>
                <a:gd name="T11" fmla="*/ 272 h 360"/>
                <a:gd name="T12" fmla="*/ 816 w 1144"/>
                <a:gd name="T13" fmla="*/ 320 h 360"/>
                <a:gd name="T14" fmla="*/ 1104 w 1144"/>
                <a:gd name="T15" fmla="*/ 320 h 360"/>
                <a:gd name="T16" fmla="*/ 1056 w 1144"/>
                <a:gd name="T17" fmla="*/ 80 h 360"/>
                <a:gd name="T18" fmla="*/ 960 w 1144"/>
                <a:gd name="T19" fmla="*/ 32 h 360"/>
                <a:gd name="T20" fmla="*/ 816 w 1144"/>
                <a:gd name="T21" fmla="*/ 128 h 360"/>
                <a:gd name="T22" fmla="*/ 551 w 1144"/>
                <a:gd name="T23" fmla="*/ 146 h 360"/>
                <a:gd name="T24" fmla="*/ 339 w 1144"/>
                <a:gd name="T25" fmla="*/ 115 h 360"/>
                <a:gd name="T26" fmla="*/ 192 w 1144"/>
                <a:gd name="T27" fmla="*/ 128 h 360"/>
                <a:gd name="T28" fmla="*/ 144 w 1144"/>
                <a:gd name="T29" fmla="*/ 32 h 36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44"/>
                <a:gd name="T46" fmla="*/ 0 h 360"/>
                <a:gd name="T47" fmla="*/ 1144 w 1144"/>
                <a:gd name="T48" fmla="*/ 360 h 36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44" h="360">
                  <a:moveTo>
                    <a:pt x="144" y="32"/>
                  </a:moveTo>
                  <a:cubicBezTo>
                    <a:pt x="120" y="16"/>
                    <a:pt x="72" y="0"/>
                    <a:pt x="48" y="32"/>
                  </a:cubicBezTo>
                  <a:cubicBezTo>
                    <a:pt x="24" y="64"/>
                    <a:pt x="0" y="184"/>
                    <a:pt x="0" y="224"/>
                  </a:cubicBezTo>
                  <a:cubicBezTo>
                    <a:pt x="0" y="264"/>
                    <a:pt x="24" y="264"/>
                    <a:pt x="48" y="272"/>
                  </a:cubicBezTo>
                  <a:cubicBezTo>
                    <a:pt x="72" y="280"/>
                    <a:pt x="96" y="272"/>
                    <a:pt x="144" y="272"/>
                  </a:cubicBezTo>
                  <a:cubicBezTo>
                    <a:pt x="192" y="272"/>
                    <a:pt x="224" y="264"/>
                    <a:pt x="336" y="272"/>
                  </a:cubicBezTo>
                  <a:cubicBezTo>
                    <a:pt x="448" y="280"/>
                    <a:pt x="688" y="312"/>
                    <a:pt x="816" y="320"/>
                  </a:cubicBezTo>
                  <a:cubicBezTo>
                    <a:pt x="944" y="328"/>
                    <a:pt x="1064" y="360"/>
                    <a:pt x="1104" y="320"/>
                  </a:cubicBezTo>
                  <a:cubicBezTo>
                    <a:pt x="1144" y="280"/>
                    <a:pt x="1080" y="128"/>
                    <a:pt x="1056" y="80"/>
                  </a:cubicBezTo>
                  <a:cubicBezTo>
                    <a:pt x="1032" y="32"/>
                    <a:pt x="1000" y="24"/>
                    <a:pt x="960" y="32"/>
                  </a:cubicBezTo>
                  <a:cubicBezTo>
                    <a:pt x="920" y="40"/>
                    <a:pt x="884" y="109"/>
                    <a:pt x="816" y="128"/>
                  </a:cubicBezTo>
                  <a:cubicBezTo>
                    <a:pt x="748" y="147"/>
                    <a:pt x="630" y="148"/>
                    <a:pt x="551" y="146"/>
                  </a:cubicBezTo>
                  <a:cubicBezTo>
                    <a:pt x="472" y="144"/>
                    <a:pt x="399" y="118"/>
                    <a:pt x="339" y="115"/>
                  </a:cubicBezTo>
                  <a:cubicBezTo>
                    <a:pt x="279" y="112"/>
                    <a:pt x="224" y="142"/>
                    <a:pt x="192" y="128"/>
                  </a:cubicBezTo>
                  <a:cubicBezTo>
                    <a:pt x="160" y="114"/>
                    <a:pt x="168" y="48"/>
                    <a:pt x="144" y="32"/>
                  </a:cubicBezTo>
                  <a:close/>
                </a:path>
              </a:pathLst>
            </a:custGeom>
            <a:blipFill dpi="0" rotWithShape="1">
              <a:blip r:embed="rId6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8" name="Group 542"/>
          <p:cNvGrpSpPr>
            <a:grpSpLocks/>
          </p:cNvGrpSpPr>
          <p:nvPr/>
        </p:nvGrpSpPr>
        <p:grpSpPr bwMode="auto">
          <a:xfrm>
            <a:off x="7010400" y="2514600"/>
            <a:ext cx="1839913" cy="2514600"/>
            <a:chOff x="96" y="2592"/>
            <a:chExt cx="1352" cy="1632"/>
          </a:xfrm>
        </p:grpSpPr>
        <p:sp>
          <p:nvSpPr>
            <p:cNvPr id="67621" name="Rectangle 543"/>
            <p:cNvSpPr>
              <a:spLocks noChangeArrowheads="1"/>
            </p:cNvSpPr>
            <p:nvPr/>
          </p:nvSpPr>
          <p:spPr bwMode="auto">
            <a:xfrm>
              <a:off x="1312" y="3024"/>
              <a:ext cx="136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2000" b="1">
                <a:latin typeface="Calibri" pitchFamily="34" charset="0"/>
              </a:endParaRPr>
            </a:p>
          </p:txBody>
        </p:sp>
        <p:grpSp>
          <p:nvGrpSpPr>
            <p:cNvPr id="67622" name="Group 544"/>
            <p:cNvGrpSpPr>
              <a:grpSpLocks/>
            </p:cNvGrpSpPr>
            <p:nvPr/>
          </p:nvGrpSpPr>
          <p:grpSpPr bwMode="auto">
            <a:xfrm>
              <a:off x="96" y="2592"/>
              <a:ext cx="1104" cy="1632"/>
              <a:chOff x="96" y="2592"/>
              <a:chExt cx="1104" cy="1632"/>
            </a:xfrm>
          </p:grpSpPr>
          <p:sp>
            <p:nvSpPr>
              <p:cNvPr id="67624" name="Freeform 545"/>
              <p:cNvSpPr>
                <a:spLocks/>
              </p:cNvSpPr>
              <p:nvPr/>
            </p:nvSpPr>
            <p:spPr bwMode="auto">
              <a:xfrm>
                <a:off x="672" y="2784"/>
                <a:ext cx="240" cy="240"/>
              </a:xfrm>
              <a:custGeom>
                <a:avLst/>
                <a:gdLst>
                  <a:gd name="T0" fmla="*/ 0 w 2287"/>
                  <a:gd name="T1" fmla="*/ 0 h 1272"/>
                  <a:gd name="T2" fmla="*/ 0 w 2287"/>
                  <a:gd name="T3" fmla="*/ 0 h 1272"/>
                  <a:gd name="T4" fmla="*/ 0 w 2287"/>
                  <a:gd name="T5" fmla="*/ 0 h 1272"/>
                  <a:gd name="T6" fmla="*/ 0 w 2287"/>
                  <a:gd name="T7" fmla="*/ 0 h 1272"/>
                  <a:gd name="T8" fmla="*/ 0 w 2287"/>
                  <a:gd name="T9" fmla="*/ 0 h 1272"/>
                  <a:gd name="T10" fmla="*/ 0 w 2287"/>
                  <a:gd name="T11" fmla="*/ 0 h 1272"/>
                  <a:gd name="T12" fmla="*/ 0 w 2287"/>
                  <a:gd name="T13" fmla="*/ 0 h 1272"/>
                  <a:gd name="T14" fmla="*/ 0 w 2287"/>
                  <a:gd name="T15" fmla="*/ 0 h 1272"/>
                  <a:gd name="T16" fmla="*/ 0 w 2287"/>
                  <a:gd name="T17" fmla="*/ 0 h 1272"/>
                  <a:gd name="T18" fmla="*/ 0 w 2287"/>
                  <a:gd name="T19" fmla="*/ 0 h 1272"/>
                  <a:gd name="T20" fmla="*/ 0 w 2287"/>
                  <a:gd name="T21" fmla="*/ 0 h 127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87"/>
                  <a:gd name="T34" fmla="*/ 0 h 1272"/>
                  <a:gd name="T35" fmla="*/ 2287 w 2287"/>
                  <a:gd name="T36" fmla="*/ 1272 h 127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87" h="1272">
                    <a:moveTo>
                      <a:pt x="167" y="952"/>
                    </a:moveTo>
                    <a:cubicBezTo>
                      <a:pt x="152" y="912"/>
                      <a:pt x="0" y="848"/>
                      <a:pt x="63" y="712"/>
                    </a:cubicBezTo>
                    <a:cubicBezTo>
                      <a:pt x="126" y="576"/>
                      <a:pt x="375" y="240"/>
                      <a:pt x="543" y="136"/>
                    </a:cubicBezTo>
                    <a:cubicBezTo>
                      <a:pt x="711" y="32"/>
                      <a:pt x="863" y="104"/>
                      <a:pt x="1071" y="88"/>
                    </a:cubicBezTo>
                    <a:cubicBezTo>
                      <a:pt x="1279" y="72"/>
                      <a:pt x="1599" y="0"/>
                      <a:pt x="1791" y="40"/>
                    </a:cubicBezTo>
                    <a:cubicBezTo>
                      <a:pt x="1983" y="80"/>
                      <a:pt x="2159" y="224"/>
                      <a:pt x="2223" y="328"/>
                    </a:cubicBezTo>
                    <a:cubicBezTo>
                      <a:pt x="2287" y="432"/>
                      <a:pt x="2239" y="520"/>
                      <a:pt x="2175" y="664"/>
                    </a:cubicBezTo>
                    <a:cubicBezTo>
                      <a:pt x="2111" y="808"/>
                      <a:pt x="1975" y="1112"/>
                      <a:pt x="1839" y="1192"/>
                    </a:cubicBezTo>
                    <a:cubicBezTo>
                      <a:pt x="1703" y="1272"/>
                      <a:pt x="1567" y="1144"/>
                      <a:pt x="1359" y="1144"/>
                    </a:cubicBezTo>
                    <a:cubicBezTo>
                      <a:pt x="1151" y="1144"/>
                      <a:pt x="791" y="1224"/>
                      <a:pt x="591" y="1192"/>
                    </a:cubicBezTo>
                    <a:cubicBezTo>
                      <a:pt x="391" y="1160"/>
                      <a:pt x="275" y="1056"/>
                      <a:pt x="159" y="952"/>
                    </a:cubicBezTo>
                  </a:path>
                </a:pathLst>
              </a:custGeom>
              <a:gradFill rotWithShape="1">
                <a:gsLst>
                  <a:gs pos="0">
                    <a:srgbClr val="C84300"/>
                  </a:gs>
                  <a:gs pos="100000">
                    <a:srgbClr val="8A2E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67625" name="Freeform 546"/>
              <p:cNvSpPr>
                <a:spLocks/>
              </p:cNvSpPr>
              <p:nvPr/>
            </p:nvSpPr>
            <p:spPr bwMode="auto">
              <a:xfrm>
                <a:off x="336" y="2784"/>
                <a:ext cx="336" cy="192"/>
              </a:xfrm>
              <a:custGeom>
                <a:avLst/>
                <a:gdLst>
                  <a:gd name="T0" fmla="*/ 0 w 2287"/>
                  <a:gd name="T1" fmla="*/ 0 h 1272"/>
                  <a:gd name="T2" fmla="*/ 0 w 2287"/>
                  <a:gd name="T3" fmla="*/ 0 h 1272"/>
                  <a:gd name="T4" fmla="*/ 0 w 2287"/>
                  <a:gd name="T5" fmla="*/ 0 h 1272"/>
                  <a:gd name="T6" fmla="*/ 0 w 2287"/>
                  <a:gd name="T7" fmla="*/ 0 h 1272"/>
                  <a:gd name="T8" fmla="*/ 0 w 2287"/>
                  <a:gd name="T9" fmla="*/ 0 h 1272"/>
                  <a:gd name="T10" fmla="*/ 0 w 2287"/>
                  <a:gd name="T11" fmla="*/ 0 h 1272"/>
                  <a:gd name="T12" fmla="*/ 0 w 2287"/>
                  <a:gd name="T13" fmla="*/ 0 h 1272"/>
                  <a:gd name="T14" fmla="*/ 0 w 2287"/>
                  <a:gd name="T15" fmla="*/ 0 h 1272"/>
                  <a:gd name="T16" fmla="*/ 0 w 2287"/>
                  <a:gd name="T17" fmla="*/ 0 h 1272"/>
                  <a:gd name="T18" fmla="*/ 0 w 2287"/>
                  <a:gd name="T19" fmla="*/ 0 h 1272"/>
                  <a:gd name="T20" fmla="*/ 0 w 2287"/>
                  <a:gd name="T21" fmla="*/ 0 h 127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87"/>
                  <a:gd name="T34" fmla="*/ 0 h 1272"/>
                  <a:gd name="T35" fmla="*/ 2287 w 2287"/>
                  <a:gd name="T36" fmla="*/ 1272 h 127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87" h="1272">
                    <a:moveTo>
                      <a:pt x="167" y="952"/>
                    </a:moveTo>
                    <a:cubicBezTo>
                      <a:pt x="152" y="912"/>
                      <a:pt x="0" y="848"/>
                      <a:pt x="63" y="712"/>
                    </a:cubicBezTo>
                    <a:cubicBezTo>
                      <a:pt x="126" y="576"/>
                      <a:pt x="375" y="240"/>
                      <a:pt x="543" y="136"/>
                    </a:cubicBezTo>
                    <a:cubicBezTo>
                      <a:pt x="711" y="32"/>
                      <a:pt x="863" y="104"/>
                      <a:pt x="1071" y="88"/>
                    </a:cubicBezTo>
                    <a:cubicBezTo>
                      <a:pt x="1279" y="72"/>
                      <a:pt x="1599" y="0"/>
                      <a:pt x="1791" y="40"/>
                    </a:cubicBezTo>
                    <a:cubicBezTo>
                      <a:pt x="1983" y="80"/>
                      <a:pt x="2159" y="224"/>
                      <a:pt x="2223" y="328"/>
                    </a:cubicBezTo>
                    <a:cubicBezTo>
                      <a:pt x="2287" y="432"/>
                      <a:pt x="2239" y="520"/>
                      <a:pt x="2175" y="664"/>
                    </a:cubicBezTo>
                    <a:cubicBezTo>
                      <a:pt x="2111" y="808"/>
                      <a:pt x="1975" y="1112"/>
                      <a:pt x="1839" y="1192"/>
                    </a:cubicBezTo>
                    <a:cubicBezTo>
                      <a:pt x="1703" y="1272"/>
                      <a:pt x="1567" y="1144"/>
                      <a:pt x="1359" y="1144"/>
                    </a:cubicBezTo>
                    <a:cubicBezTo>
                      <a:pt x="1151" y="1144"/>
                      <a:pt x="791" y="1224"/>
                      <a:pt x="591" y="1192"/>
                    </a:cubicBezTo>
                    <a:cubicBezTo>
                      <a:pt x="391" y="1160"/>
                      <a:pt x="275" y="1056"/>
                      <a:pt x="159" y="952"/>
                    </a:cubicBezTo>
                  </a:path>
                </a:pathLst>
              </a:custGeom>
              <a:gradFill rotWithShape="1">
                <a:gsLst>
                  <a:gs pos="0">
                    <a:srgbClr val="C84300"/>
                  </a:gs>
                  <a:gs pos="100000">
                    <a:srgbClr val="8A2E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67626" name="Freeform 547"/>
              <p:cNvSpPr>
                <a:spLocks/>
              </p:cNvSpPr>
              <p:nvPr/>
            </p:nvSpPr>
            <p:spPr bwMode="auto">
              <a:xfrm>
                <a:off x="864" y="2832"/>
                <a:ext cx="336" cy="192"/>
              </a:xfrm>
              <a:custGeom>
                <a:avLst/>
                <a:gdLst>
                  <a:gd name="T0" fmla="*/ 0 w 2287"/>
                  <a:gd name="T1" fmla="*/ 0 h 1272"/>
                  <a:gd name="T2" fmla="*/ 0 w 2287"/>
                  <a:gd name="T3" fmla="*/ 0 h 1272"/>
                  <a:gd name="T4" fmla="*/ 0 w 2287"/>
                  <a:gd name="T5" fmla="*/ 0 h 1272"/>
                  <a:gd name="T6" fmla="*/ 0 w 2287"/>
                  <a:gd name="T7" fmla="*/ 0 h 1272"/>
                  <a:gd name="T8" fmla="*/ 0 w 2287"/>
                  <a:gd name="T9" fmla="*/ 0 h 1272"/>
                  <a:gd name="T10" fmla="*/ 0 w 2287"/>
                  <a:gd name="T11" fmla="*/ 0 h 1272"/>
                  <a:gd name="T12" fmla="*/ 0 w 2287"/>
                  <a:gd name="T13" fmla="*/ 0 h 1272"/>
                  <a:gd name="T14" fmla="*/ 0 w 2287"/>
                  <a:gd name="T15" fmla="*/ 0 h 1272"/>
                  <a:gd name="T16" fmla="*/ 0 w 2287"/>
                  <a:gd name="T17" fmla="*/ 0 h 1272"/>
                  <a:gd name="T18" fmla="*/ 0 w 2287"/>
                  <a:gd name="T19" fmla="*/ 0 h 1272"/>
                  <a:gd name="T20" fmla="*/ 0 w 2287"/>
                  <a:gd name="T21" fmla="*/ 0 h 127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87"/>
                  <a:gd name="T34" fmla="*/ 0 h 1272"/>
                  <a:gd name="T35" fmla="*/ 2287 w 2287"/>
                  <a:gd name="T36" fmla="*/ 1272 h 127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87" h="1272">
                    <a:moveTo>
                      <a:pt x="167" y="952"/>
                    </a:moveTo>
                    <a:cubicBezTo>
                      <a:pt x="152" y="912"/>
                      <a:pt x="0" y="848"/>
                      <a:pt x="63" y="712"/>
                    </a:cubicBezTo>
                    <a:cubicBezTo>
                      <a:pt x="126" y="576"/>
                      <a:pt x="375" y="240"/>
                      <a:pt x="543" y="136"/>
                    </a:cubicBezTo>
                    <a:cubicBezTo>
                      <a:pt x="711" y="32"/>
                      <a:pt x="863" y="104"/>
                      <a:pt x="1071" y="88"/>
                    </a:cubicBezTo>
                    <a:cubicBezTo>
                      <a:pt x="1279" y="72"/>
                      <a:pt x="1599" y="0"/>
                      <a:pt x="1791" y="40"/>
                    </a:cubicBezTo>
                    <a:cubicBezTo>
                      <a:pt x="1983" y="80"/>
                      <a:pt x="2159" y="224"/>
                      <a:pt x="2223" y="328"/>
                    </a:cubicBezTo>
                    <a:cubicBezTo>
                      <a:pt x="2287" y="432"/>
                      <a:pt x="2239" y="520"/>
                      <a:pt x="2175" y="664"/>
                    </a:cubicBezTo>
                    <a:cubicBezTo>
                      <a:pt x="2111" y="808"/>
                      <a:pt x="1975" y="1112"/>
                      <a:pt x="1839" y="1192"/>
                    </a:cubicBezTo>
                    <a:cubicBezTo>
                      <a:pt x="1703" y="1272"/>
                      <a:pt x="1567" y="1144"/>
                      <a:pt x="1359" y="1144"/>
                    </a:cubicBezTo>
                    <a:cubicBezTo>
                      <a:pt x="1151" y="1144"/>
                      <a:pt x="791" y="1224"/>
                      <a:pt x="591" y="1192"/>
                    </a:cubicBezTo>
                    <a:cubicBezTo>
                      <a:pt x="391" y="1160"/>
                      <a:pt x="275" y="1056"/>
                      <a:pt x="159" y="952"/>
                    </a:cubicBezTo>
                  </a:path>
                </a:pathLst>
              </a:custGeom>
              <a:gradFill rotWithShape="1">
                <a:gsLst>
                  <a:gs pos="0">
                    <a:srgbClr val="C84300"/>
                  </a:gs>
                  <a:gs pos="100000">
                    <a:srgbClr val="8A2E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67627" name="Freeform 548"/>
              <p:cNvSpPr>
                <a:spLocks/>
              </p:cNvSpPr>
              <p:nvPr/>
            </p:nvSpPr>
            <p:spPr bwMode="auto">
              <a:xfrm>
                <a:off x="528" y="2736"/>
                <a:ext cx="240" cy="240"/>
              </a:xfrm>
              <a:custGeom>
                <a:avLst/>
                <a:gdLst>
                  <a:gd name="T0" fmla="*/ 0 w 2287"/>
                  <a:gd name="T1" fmla="*/ 0 h 1272"/>
                  <a:gd name="T2" fmla="*/ 0 w 2287"/>
                  <a:gd name="T3" fmla="*/ 0 h 1272"/>
                  <a:gd name="T4" fmla="*/ 0 w 2287"/>
                  <a:gd name="T5" fmla="*/ 0 h 1272"/>
                  <a:gd name="T6" fmla="*/ 0 w 2287"/>
                  <a:gd name="T7" fmla="*/ 0 h 1272"/>
                  <a:gd name="T8" fmla="*/ 0 w 2287"/>
                  <a:gd name="T9" fmla="*/ 0 h 1272"/>
                  <a:gd name="T10" fmla="*/ 0 w 2287"/>
                  <a:gd name="T11" fmla="*/ 0 h 1272"/>
                  <a:gd name="T12" fmla="*/ 0 w 2287"/>
                  <a:gd name="T13" fmla="*/ 0 h 1272"/>
                  <a:gd name="T14" fmla="*/ 0 w 2287"/>
                  <a:gd name="T15" fmla="*/ 0 h 1272"/>
                  <a:gd name="T16" fmla="*/ 0 w 2287"/>
                  <a:gd name="T17" fmla="*/ 0 h 1272"/>
                  <a:gd name="T18" fmla="*/ 0 w 2287"/>
                  <a:gd name="T19" fmla="*/ 0 h 1272"/>
                  <a:gd name="T20" fmla="*/ 0 w 2287"/>
                  <a:gd name="T21" fmla="*/ 0 h 127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87"/>
                  <a:gd name="T34" fmla="*/ 0 h 1272"/>
                  <a:gd name="T35" fmla="*/ 2287 w 2287"/>
                  <a:gd name="T36" fmla="*/ 1272 h 127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87" h="1272">
                    <a:moveTo>
                      <a:pt x="167" y="952"/>
                    </a:moveTo>
                    <a:cubicBezTo>
                      <a:pt x="152" y="912"/>
                      <a:pt x="0" y="848"/>
                      <a:pt x="63" y="712"/>
                    </a:cubicBezTo>
                    <a:cubicBezTo>
                      <a:pt x="126" y="576"/>
                      <a:pt x="375" y="240"/>
                      <a:pt x="543" y="136"/>
                    </a:cubicBezTo>
                    <a:cubicBezTo>
                      <a:pt x="711" y="32"/>
                      <a:pt x="863" y="104"/>
                      <a:pt x="1071" y="88"/>
                    </a:cubicBezTo>
                    <a:cubicBezTo>
                      <a:pt x="1279" y="72"/>
                      <a:pt x="1599" y="0"/>
                      <a:pt x="1791" y="40"/>
                    </a:cubicBezTo>
                    <a:cubicBezTo>
                      <a:pt x="1983" y="80"/>
                      <a:pt x="2159" y="224"/>
                      <a:pt x="2223" y="328"/>
                    </a:cubicBezTo>
                    <a:cubicBezTo>
                      <a:pt x="2287" y="432"/>
                      <a:pt x="2239" y="520"/>
                      <a:pt x="2175" y="664"/>
                    </a:cubicBezTo>
                    <a:cubicBezTo>
                      <a:pt x="2111" y="808"/>
                      <a:pt x="1975" y="1112"/>
                      <a:pt x="1839" y="1192"/>
                    </a:cubicBezTo>
                    <a:cubicBezTo>
                      <a:pt x="1703" y="1272"/>
                      <a:pt x="1567" y="1144"/>
                      <a:pt x="1359" y="1144"/>
                    </a:cubicBezTo>
                    <a:cubicBezTo>
                      <a:pt x="1151" y="1144"/>
                      <a:pt x="791" y="1224"/>
                      <a:pt x="591" y="1192"/>
                    </a:cubicBezTo>
                    <a:cubicBezTo>
                      <a:pt x="391" y="1160"/>
                      <a:pt x="275" y="1056"/>
                      <a:pt x="159" y="952"/>
                    </a:cubicBezTo>
                  </a:path>
                </a:pathLst>
              </a:custGeom>
              <a:gradFill rotWithShape="1">
                <a:gsLst>
                  <a:gs pos="0">
                    <a:srgbClr val="C84300"/>
                  </a:gs>
                  <a:gs pos="100000">
                    <a:srgbClr val="8A2E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67628" name="Freeform 549"/>
              <p:cNvSpPr>
                <a:spLocks/>
              </p:cNvSpPr>
              <p:nvPr/>
            </p:nvSpPr>
            <p:spPr bwMode="auto">
              <a:xfrm>
                <a:off x="720" y="2592"/>
                <a:ext cx="240" cy="240"/>
              </a:xfrm>
              <a:custGeom>
                <a:avLst/>
                <a:gdLst>
                  <a:gd name="T0" fmla="*/ 0 w 2287"/>
                  <a:gd name="T1" fmla="*/ 0 h 1272"/>
                  <a:gd name="T2" fmla="*/ 0 w 2287"/>
                  <a:gd name="T3" fmla="*/ 0 h 1272"/>
                  <a:gd name="T4" fmla="*/ 0 w 2287"/>
                  <a:gd name="T5" fmla="*/ 0 h 1272"/>
                  <a:gd name="T6" fmla="*/ 0 w 2287"/>
                  <a:gd name="T7" fmla="*/ 0 h 1272"/>
                  <a:gd name="T8" fmla="*/ 0 w 2287"/>
                  <a:gd name="T9" fmla="*/ 0 h 1272"/>
                  <a:gd name="T10" fmla="*/ 0 w 2287"/>
                  <a:gd name="T11" fmla="*/ 0 h 1272"/>
                  <a:gd name="T12" fmla="*/ 0 w 2287"/>
                  <a:gd name="T13" fmla="*/ 0 h 1272"/>
                  <a:gd name="T14" fmla="*/ 0 w 2287"/>
                  <a:gd name="T15" fmla="*/ 0 h 1272"/>
                  <a:gd name="T16" fmla="*/ 0 w 2287"/>
                  <a:gd name="T17" fmla="*/ 0 h 1272"/>
                  <a:gd name="T18" fmla="*/ 0 w 2287"/>
                  <a:gd name="T19" fmla="*/ 0 h 1272"/>
                  <a:gd name="T20" fmla="*/ 0 w 2287"/>
                  <a:gd name="T21" fmla="*/ 0 h 127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87"/>
                  <a:gd name="T34" fmla="*/ 0 h 1272"/>
                  <a:gd name="T35" fmla="*/ 2287 w 2287"/>
                  <a:gd name="T36" fmla="*/ 1272 h 127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87" h="1272">
                    <a:moveTo>
                      <a:pt x="167" y="952"/>
                    </a:moveTo>
                    <a:cubicBezTo>
                      <a:pt x="152" y="912"/>
                      <a:pt x="0" y="848"/>
                      <a:pt x="63" y="712"/>
                    </a:cubicBezTo>
                    <a:cubicBezTo>
                      <a:pt x="126" y="576"/>
                      <a:pt x="375" y="240"/>
                      <a:pt x="543" y="136"/>
                    </a:cubicBezTo>
                    <a:cubicBezTo>
                      <a:pt x="711" y="32"/>
                      <a:pt x="863" y="104"/>
                      <a:pt x="1071" y="88"/>
                    </a:cubicBezTo>
                    <a:cubicBezTo>
                      <a:pt x="1279" y="72"/>
                      <a:pt x="1599" y="0"/>
                      <a:pt x="1791" y="40"/>
                    </a:cubicBezTo>
                    <a:cubicBezTo>
                      <a:pt x="1983" y="80"/>
                      <a:pt x="2159" y="224"/>
                      <a:pt x="2223" y="328"/>
                    </a:cubicBezTo>
                    <a:cubicBezTo>
                      <a:pt x="2287" y="432"/>
                      <a:pt x="2239" y="520"/>
                      <a:pt x="2175" y="664"/>
                    </a:cubicBezTo>
                    <a:cubicBezTo>
                      <a:pt x="2111" y="808"/>
                      <a:pt x="1975" y="1112"/>
                      <a:pt x="1839" y="1192"/>
                    </a:cubicBezTo>
                    <a:cubicBezTo>
                      <a:pt x="1703" y="1272"/>
                      <a:pt x="1567" y="1144"/>
                      <a:pt x="1359" y="1144"/>
                    </a:cubicBezTo>
                    <a:cubicBezTo>
                      <a:pt x="1151" y="1144"/>
                      <a:pt x="791" y="1224"/>
                      <a:pt x="591" y="1192"/>
                    </a:cubicBezTo>
                    <a:cubicBezTo>
                      <a:pt x="391" y="1160"/>
                      <a:pt x="275" y="1056"/>
                      <a:pt x="159" y="952"/>
                    </a:cubicBezTo>
                  </a:path>
                </a:pathLst>
              </a:custGeom>
              <a:gradFill rotWithShape="1">
                <a:gsLst>
                  <a:gs pos="0">
                    <a:srgbClr val="C84300"/>
                  </a:gs>
                  <a:gs pos="100000">
                    <a:srgbClr val="8A2E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67629" name="Freeform 550" descr="Циновка"/>
              <p:cNvSpPr>
                <a:spLocks/>
              </p:cNvSpPr>
              <p:nvPr/>
            </p:nvSpPr>
            <p:spPr bwMode="auto">
              <a:xfrm>
                <a:off x="192" y="2832"/>
                <a:ext cx="1008" cy="1392"/>
              </a:xfrm>
              <a:custGeom>
                <a:avLst/>
                <a:gdLst>
                  <a:gd name="T0" fmla="*/ 3927 w 912"/>
                  <a:gd name="T1" fmla="*/ 34265 h 1194"/>
                  <a:gd name="T2" fmla="*/ 6349 w 912"/>
                  <a:gd name="T3" fmla="*/ 34265 h 1194"/>
                  <a:gd name="T4" fmla="*/ 7641 w 912"/>
                  <a:gd name="T5" fmla="*/ 32389 h 1194"/>
                  <a:gd name="T6" fmla="*/ 7546 w 912"/>
                  <a:gd name="T7" fmla="*/ 26629 h 1194"/>
                  <a:gd name="T8" fmla="*/ 7546 w 912"/>
                  <a:gd name="T9" fmla="*/ 22895 h 1194"/>
                  <a:gd name="T10" fmla="*/ 7546 w 912"/>
                  <a:gd name="T11" fmla="*/ 19079 h 1194"/>
                  <a:gd name="T12" fmla="*/ 8150 w 912"/>
                  <a:gd name="T13" fmla="*/ 9571 h 1194"/>
                  <a:gd name="T14" fmla="*/ 8150 w 912"/>
                  <a:gd name="T15" fmla="*/ 3910 h 1194"/>
                  <a:gd name="T16" fmla="*/ 8154 w 912"/>
                  <a:gd name="T17" fmla="*/ 1558 h 1194"/>
                  <a:gd name="T18" fmla="*/ 8019 w 912"/>
                  <a:gd name="T19" fmla="*/ 661 h 1194"/>
                  <a:gd name="T20" fmla="*/ 7883 w 912"/>
                  <a:gd name="T21" fmla="*/ 191 h 1194"/>
                  <a:gd name="T22" fmla="*/ 7602 w 912"/>
                  <a:gd name="T23" fmla="*/ 1982 h 1194"/>
                  <a:gd name="T24" fmla="*/ 6513 w 912"/>
                  <a:gd name="T25" fmla="*/ 2877 h 1194"/>
                  <a:gd name="T26" fmla="*/ 5142 w 912"/>
                  <a:gd name="T27" fmla="*/ 3770 h 1194"/>
                  <a:gd name="T28" fmla="*/ 3215 w 912"/>
                  <a:gd name="T29" fmla="*/ 3354 h 1194"/>
                  <a:gd name="T30" fmla="*/ 1035 w 912"/>
                  <a:gd name="T31" fmla="*/ 2877 h 1194"/>
                  <a:gd name="T32" fmla="*/ 1315 w 912"/>
                  <a:gd name="T33" fmla="*/ 2442 h 1194"/>
                  <a:gd name="T34" fmla="*/ 1315 w 912"/>
                  <a:gd name="T35" fmla="*/ 661 h 1194"/>
                  <a:gd name="T36" fmla="*/ 1164 w 912"/>
                  <a:gd name="T37" fmla="*/ 1558 h 1194"/>
                  <a:gd name="T38" fmla="*/ 1035 w 912"/>
                  <a:gd name="T39" fmla="*/ 1558 h 1194"/>
                  <a:gd name="T40" fmla="*/ 1035 w 912"/>
                  <a:gd name="T41" fmla="*/ 2442 h 1194"/>
                  <a:gd name="T42" fmla="*/ 906 w 912"/>
                  <a:gd name="T43" fmla="*/ 7701 h 1194"/>
                  <a:gd name="T44" fmla="*/ 295 w 912"/>
                  <a:gd name="T45" fmla="*/ 21012 h 1194"/>
                  <a:gd name="T46" fmla="*/ 295 w 912"/>
                  <a:gd name="T47" fmla="*/ 26629 h 1194"/>
                  <a:gd name="T48" fmla="*/ 398 w 912"/>
                  <a:gd name="T49" fmla="*/ 33684 h 1194"/>
                  <a:gd name="T50" fmla="*/ 2720 w 912"/>
                  <a:gd name="T51" fmla="*/ 34265 h 1194"/>
                  <a:gd name="T52" fmla="*/ 3927 w 912"/>
                  <a:gd name="T53" fmla="*/ 34265 h 119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912"/>
                  <a:gd name="T82" fmla="*/ 0 h 1194"/>
                  <a:gd name="T83" fmla="*/ 912 w 912"/>
                  <a:gd name="T84" fmla="*/ 1194 h 119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912" h="1194">
                    <a:moveTo>
                      <a:pt x="434" y="1172"/>
                    </a:moveTo>
                    <a:cubicBezTo>
                      <a:pt x="500" y="1172"/>
                      <a:pt x="633" y="1183"/>
                      <a:pt x="701" y="1172"/>
                    </a:cubicBezTo>
                    <a:cubicBezTo>
                      <a:pt x="769" y="1162"/>
                      <a:pt x="823" y="1151"/>
                      <a:pt x="845" y="1107"/>
                    </a:cubicBezTo>
                    <a:cubicBezTo>
                      <a:pt x="868" y="1064"/>
                      <a:pt x="836" y="967"/>
                      <a:pt x="834" y="912"/>
                    </a:cubicBezTo>
                    <a:cubicBezTo>
                      <a:pt x="833" y="858"/>
                      <a:pt x="834" y="826"/>
                      <a:pt x="834" y="783"/>
                    </a:cubicBezTo>
                    <a:cubicBezTo>
                      <a:pt x="834" y="739"/>
                      <a:pt x="823" y="728"/>
                      <a:pt x="834" y="653"/>
                    </a:cubicBezTo>
                    <a:cubicBezTo>
                      <a:pt x="845" y="577"/>
                      <a:pt x="890" y="414"/>
                      <a:pt x="901" y="328"/>
                    </a:cubicBezTo>
                    <a:cubicBezTo>
                      <a:pt x="912" y="241"/>
                      <a:pt x="901" y="179"/>
                      <a:pt x="901" y="133"/>
                    </a:cubicBezTo>
                    <a:cubicBezTo>
                      <a:pt x="901" y="87"/>
                      <a:pt x="904" y="71"/>
                      <a:pt x="902" y="53"/>
                    </a:cubicBezTo>
                    <a:cubicBezTo>
                      <a:pt x="900" y="35"/>
                      <a:pt x="892" y="31"/>
                      <a:pt x="887" y="23"/>
                    </a:cubicBezTo>
                    <a:cubicBezTo>
                      <a:pt x="882" y="15"/>
                      <a:pt x="880" y="0"/>
                      <a:pt x="872" y="7"/>
                    </a:cubicBezTo>
                    <a:cubicBezTo>
                      <a:pt x="864" y="14"/>
                      <a:pt x="866" y="53"/>
                      <a:pt x="841" y="68"/>
                    </a:cubicBezTo>
                    <a:cubicBezTo>
                      <a:pt x="816" y="83"/>
                      <a:pt x="765" y="88"/>
                      <a:pt x="720" y="98"/>
                    </a:cubicBezTo>
                    <a:cubicBezTo>
                      <a:pt x="675" y="108"/>
                      <a:pt x="629" y="126"/>
                      <a:pt x="568" y="129"/>
                    </a:cubicBezTo>
                    <a:cubicBezTo>
                      <a:pt x="507" y="132"/>
                      <a:pt x="432" y="119"/>
                      <a:pt x="356" y="114"/>
                    </a:cubicBezTo>
                    <a:cubicBezTo>
                      <a:pt x="280" y="109"/>
                      <a:pt x="149" y="103"/>
                      <a:pt x="114" y="98"/>
                    </a:cubicBezTo>
                    <a:cubicBezTo>
                      <a:pt x="79" y="93"/>
                      <a:pt x="139" y="95"/>
                      <a:pt x="144" y="83"/>
                    </a:cubicBezTo>
                    <a:cubicBezTo>
                      <a:pt x="149" y="71"/>
                      <a:pt x="146" y="28"/>
                      <a:pt x="144" y="23"/>
                    </a:cubicBezTo>
                    <a:cubicBezTo>
                      <a:pt x="142" y="18"/>
                      <a:pt x="134" y="48"/>
                      <a:pt x="129" y="53"/>
                    </a:cubicBezTo>
                    <a:cubicBezTo>
                      <a:pt x="124" y="58"/>
                      <a:pt x="116" y="48"/>
                      <a:pt x="114" y="53"/>
                    </a:cubicBezTo>
                    <a:cubicBezTo>
                      <a:pt x="112" y="58"/>
                      <a:pt x="116" y="48"/>
                      <a:pt x="114" y="83"/>
                    </a:cubicBezTo>
                    <a:cubicBezTo>
                      <a:pt x="112" y="118"/>
                      <a:pt x="113" y="157"/>
                      <a:pt x="100" y="263"/>
                    </a:cubicBezTo>
                    <a:cubicBezTo>
                      <a:pt x="87" y="369"/>
                      <a:pt x="44" y="609"/>
                      <a:pt x="33" y="718"/>
                    </a:cubicBezTo>
                    <a:cubicBezTo>
                      <a:pt x="22" y="826"/>
                      <a:pt x="32" y="841"/>
                      <a:pt x="33" y="912"/>
                    </a:cubicBezTo>
                    <a:cubicBezTo>
                      <a:pt x="35" y="984"/>
                      <a:pt x="0" y="1107"/>
                      <a:pt x="44" y="1151"/>
                    </a:cubicBezTo>
                    <a:cubicBezTo>
                      <a:pt x="89" y="1194"/>
                      <a:pt x="235" y="1168"/>
                      <a:pt x="300" y="1172"/>
                    </a:cubicBezTo>
                    <a:cubicBezTo>
                      <a:pt x="366" y="1176"/>
                      <a:pt x="367" y="1172"/>
                      <a:pt x="434" y="1172"/>
                    </a:cubicBezTo>
                    <a:close/>
                  </a:path>
                </a:pathLst>
              </a:custGeom>
              <a:blipFill dpi="0" rotWithShape="1">
                <a:blip r:embed="rId6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grpSp>
            <p:nvGrpSpPr>
              <p:cNvPr id="67630" name="Group 551"/>
              <p:cNvGrpSpPr>
                <a:grpSpLocks/>
              </p:cNvGrpSpPr>
              <p:nvPr/>
            </p:nvGrpSpPr>
            <p:grpSpPr bwMode="auto">
              <a:xfrm>
                <a:off x="96" y="3696"/>
                <a:ext cx="864" cy="528"/>
                <a:chOff x="96" y="3648"/>
                <a:chExt cx="864" cy="528"/>
              </a:xfrm>
            </p:grpSpPr>
            <p:sp>
              <p:nvSpPr>
                <p:cNvPr id="67634" name="Freeform 552"/>
                <p:cNvSpPr>
                  <a:spLocks/>
                </p:cNvSpPr>
                <p:nvPr/>
              </p:nvSpPr>
              <p:spPr bwMode="auto">
                <a:xfrm>
                  <a:off x="432" y="3936"/>
                  <a:ext cx="240" cy="240"/>
                </a:xfrm>
                <a:custGeom>
                  <a:avLst/>
                  <a:gdLst>
                    <a:gd name="T0" fmla="*/ 0 w 2287"/>
                    <a:gd name="T1" fmla="*/ 0 h 1272"/>
                    <a:gd name="T2" fmla="*/ 0 w 2287"/>
                    <a:gd name="T3" fmla="*/ 0 h 1272"/>
                    <a:gd name="T4" fmla="*/ 0 w 2287"/>
                    <a:gd name="T5" fmla="*/ 0 h 1272"/>
                    <a:gd name="T6" fmla="*/ 0 w 2287"/>
                    <a:gd name="T7" fmla="*/ 0 h 1272"/>
                    <a:gd name="T8" fmla="*/ 0 w 2287"/>
                    <a:gd name="T9" fmla="*/ 0 h 1272"/>
                    <a:gd name="T10" fmla="*/ 0 w 2287"/>
                    <a:gd name="T11" fmla="*/ 0 h 1272"/>
                    <a:gd name="T12" fmla="*/ 0 w 2287"/>
                    <a:gd name="T13" fmla="*/ 0 h 1272"/>
                    <a:gd name="T14" fmla="*/ 0 w 2287"/>
                    <a:gd name="T15" fmla="*/ 0 h 1272"/>
                    <a:gd name="T16" fmla="*/ 0 w 2287"/>
                    <a:gd name="T17" fmla="*/ 0 h 1272"/>
                    <a:gd name="T18" fmla="*/ 0 w 2287"/>
                    <a:gd name="T19" fmla="*/ 0 h 1272"/>
                    <a:gd name="T20" fmla="*/ 0 w 2287"/>
                    <a:gd name="T21" fmla="*/ 0 h 12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87"/>
                    <a:gd name="T34" fmla="*/ 0 h 1272"/>
                    <a:gd name="T35" fmla="*/ 2287 w 2287"/>
                    <a:gd name="T36" fmla="*/ 1272 h 127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87" h="1272">
                      <a:moveTo>
                        <a:pt x="167" y="952"/>
                      </a:moveTo>
                      <a:cubicBezTo>
                        <a:pt x="152" y="912"/>
                        <a:pt x="0" y="848"/>
                        <a:pt x="63" y="712"/>
                      </a:cubicBezTo>
                      <a:cubicBezTo>
                        <a:pt x="126" y="576"/>
                        <a:pt x="375" y="240"/>
                        <a:pt x="543" y="136"/>
                      </a:cubicBezTo>
                      <a:cubicBezTo>
                        <a:pt x="711" y="32"/>
                        <a:pt x="863" y="104"/>
                        <a:pt x="1071" y="88"/>
                      </a:cubicBezTo>
                      <a:cubicBezTo>
                        <a:pt x="1279" y="72"/>
                        <a:pt x="1599" y="0"/>
                        <a:pt x="1791" y="40"/>
                      </a:cubicBezTo>
                      <a:cubicBezTo>
                        <a:pt x="1983" y="80"/>
                        <a:pt x="2159" y="224"/>
                        <a:pt x="2223" y="328"/>
                      </a:cubicBezTo>
                      <a:cubicBezTo>
                        <a:pt x="2287" y="432"/>
                        <a:pt x="2239" y="520"/>
                        <a:pt x="2175" y="664"/>
                      </a:cubicBezTo>
                      <a:cubicBezTo>
                        <a:pt x="2111" y="808"/>
                        <a:pt x="1975" y="1112"/>
                        <a:pt x="1839" y="1192"/>
                      </a:cubicBezTo>
                      <a:cubicBezTo>
                        <a:pt x="1703" y="1272"/>
                        <a:pt x="1567" y="1144"/>
                        <a:pt x="1359" y="1144"/>
                      </a:cubicBezTo>
                      <a:cubicBezTo>
                        <a:pt x="1151" y="1144"/>
                        <a:pt x="791" y="1224"/>
                        <a:pt x="591" y="1192"/>
                      </a:cubicBezTo>
                      <a:cubicBezTo>
                        <a:pt x="391" y="1160"/>
                        <a:pt x="275" y="1056"/>
                        <a:pt x="159" y="95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84300"/>
                    </a:gs>
                    <a:gs pos="100000">
                      <a:srgbClr val="8A2E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67635" name="Freeform 553"/>
                <p:cNvSpPr>
                  <a:spLocks/>
                </p:cNvSpPr>
                <p:nvPr/>
              </p:nvSpPr>
              <p:spPr bwMode="auto">
                <a:xfrm>
                  <a:off x="96" y="3936"/>
                  <a:ext cx="336" cy="192"/>
                </a:xfrm>
                <a:custGeom>
                  <a:avLst/>
                  <a:gdLst>
                    <a:gd name="T0" fmla="*/ 0 w 2287"/>
                    <a:gd name="T1" fmla="*/ 0 h 1272"/>
                    <a:gd name="T2" fmla="*/ 0 w 2287"/>
                    <a:gd name="T3" fmla="*/ 0 h 1272"/>
                    <a:gd name="T4" fmla="*/ 0 w 2287"/>
                    <a:gd name="T5" fmla="*/ 0 h 1272"/>
                    <a:gd name="T6" fmla="*/ 0 w 2287"/>
                    <a:gd name="T7" fmla="*/ 0 h 1272"/>
                    <a:gd name="T8" fmla="*/ 0 w 2287"/>
                    <a:gd name="T9" fmla="*/ 0 h 1272"/>
                    <a:gd name="T10" fmla="*/ 0 w 2287"/>
                    <a:gd name="T11" fmla="*/ 0 h 1272"/>
                    <a:gd name="T12" fmla="*/ 0 w 2287"/>
                    <a:gd name="T13" fmla="*/ 0 h 1272"/>
                    <a:gd name="T14" fmla="*/ 0 w 2287"/>
                    <a:gd name="T15" fmla="*/ 0 h 1272"/>
                    <a:gd name="T16" fmla="*/ 0 w 2287"/>
                    <a:gd name="T17" fmla="*/ 0 h 1272"/>
                    <a:gd name="T18" fmla="*/ 0 w 2287"/>
                    <a:gd name="T19" fmla="*/ 0 h 1272"/>
                    <a:gd name="T20" fmla="*/ 0 w 2287"/>
                    <a:gd name="T21" fmla="*/ 0 h 12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87"/>
                    <a:gd name="T34" fmla="*/ 0 h 1272"/>
                    <a:gd name="T35" fmla="*/ 2287 w 2287"/>
                    <a:gd name="T36" fmla="*/ 1272 h 127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87" h="1272">
                      <a:moveTo>
                        <a:pt x="167" y="952"/>
                      </a:moveTo>
                      <a:cubicBezTo>
                        <a:pt x="152" y="912"/>
                        <a:pt x="0" y="848"/>
                        <a:pt x="63" y="712"/>
                      </a:cubicBezTo>
                      <a:cubicBezTo>
                        <a:pt x="126" y="576"/>
                        <a:pt x="375" y="240"/>
                        <a:pt x="543" y="136"/>
                      </a:cubicBezTo>
                      <a:cubicBezTo>
                        <a:pt x="711" y="32"/>
                        <a:pt x="863" y="104"/>
                        <a:pt x="1071" y="88"/>
                      </a:cubicBezTo>
                      <a:cubicBezTo>
                        <a:pt x="1279" y="72"/>
                        <a:pt x="1599" y="0"/>
                        <a:pt x="1791" y="40"/>
                      </a:cubicBezTo>
                      <a:cubicBezTo>
                        <a:pt x="1983" y="80"/>
                        <a:pt x="2159" y="224"/>
                        <a:pt x="2223" y="328"/>
                      </a:cubicBezTo>
                      <a:cubicBezTo>
                        <a:pt x="2287" y="432"/>
                        <a:pt x="2239" y="520"/>
                        <a:pt x="2175" y="664"/>
                      </a:cubicBezTo>
                      <a:cubicBezTo>
                        <a:pt x="2111" y="808"/>
                        <a:pt x="1975" y="1112"/>
                        <a:pt x="1839" y="1192"/>
                      </a:cubicBezTo>
                      <a:cubicBezTo>
                        <a:pt x="1703" y="1272"/>
                        <a:pt x="1567" y="1144"/>
                        <a:pt x="1359" y="1144"/>
                      </a:cubicBezTo>
                      <a:cubicBezTo>
                        <a:pt x="1151" y="1144"/>
                        <a:pt x="791" y="1224"/>
                        <a:pt x="591" y="1192"/>
                      </a:cubicBezTo>
                      <a:cubicBezTo>
                        <a:pt x="391" y="1160"/>
                        <a:pt x="275" y="1056"/>
                        <a:pt x="159" y="95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84300"/>
                    </a:gs>
                    <a:gs pos="100000">
                      <a:srgbClr val="8A2E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67636" name="Freeform 554"/>
                <p:cNvSpPr>
                  <a:spLocks/>
                </p:cNvSpPr>
                <p:nvPr/>
              </p:nvSpPr>
              <p:spPr bwMode="auto">
                <a:xfrm>
                  <a:off x="624" y="3984"/>
                  <a:ext cx="336" cy="192"/>
                </a:xfrm>
                <a:custGeom>
                  <a:avLst/>
                  <a:gdLst>
                    <a:gd name="T0" fmla="*/ 0 w 2287"/>
                    <a:gd name="T1" fmla="*/ 0 h 1272"/>
                    <a:gd name="T2" fmla="*/ 0 w 2287"/>
                    <a:gd name="T3" fmla="*/ 0 h 1272"/>
                    <a:gd name="T4" fmla="*/ 0 w 2287"/>
                    <a:gd name="T5" fmla="*/ 0 h 1272"/>
                    <a:gd name="T6" fmla="*/ 0 w 2287"/>
                    <a:gd name="T7" fmla="*/ 0 h 1272"/>
                    <a:gd name="T8" fmla="*/ 0 w 2287"/>
                    <a:gd name="T9" fmla="*/ 0 h 1272"/>
                    <a:gd name="T10" fmla="*/ 0 w 2287"/>
                    <a:gd name="T11" fmla="*/ 0 h 1272"/>
                    <a:gd name="T12" fmla="*/ 0 w 2287"/>
                    <a:gd name="T13" fmla="*/ 0 h 1272"/>
                    <a:gd name="T14" fmla="*/ 0 w 2287"/>
                    <a:gd name="T15" fmla="*/ 0 h 1272"/>
                    <a:gd name="T16" fmla="*/ 0 w 2287"/>
                    <a:gd name="T17" fmla="*/ 0 h 1272"/>
                    <a:gd name="T18" fmla="*/ 0 w 2287"/>
                    <a:gd name="T19" fmla="*/ 0 h 1272"/>
                    <a:gd name="T20" fmla="*/ 0 w 2287"/>
                    <a:gd name="T21" fmla="*/ 0 h 12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87"/>
                    <a:gd name="T34" fmla="*/ 0 h 1272"/>
                    <a:gd name="T35" fmla="*/ 2287 w 2287"/>
                    <a:gd name="T36" fmla="*/ 1272 h 127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87" h="1272">
                      <a:moveTo>
                        <a:pt x="167" y="952"/>
                      </a:moveTo>
                      <a:cubicBezTo>
                        <a:pt x="152" y="912"/>
                        <a:pt x="0" y="848"/>
                        <a:pt x="63" y="712"/>
                      </a:cubicBezTo>
                      <a:cubicBezTo>
                        <a:pt x="126" y="576"/>
                        <a:pt x="375" y="240"/>
                        <a:pt x="543" y="136"/>
                      </a:cubicBezTo>
                      <a:cubicBezTo>
                        <a:pt x="711" y="32"/>
                        <a:pt x="863" y="104"/>
                        <a:pt x="1071" y="88"/>
                      </a:cubicBezTo>
                      <a:cubicBezTo>
                        <a:pt x="1279" y="72"/>
                        <a:pt x="1599" y="0"/>
                        <a:pt x="1791" y="40"/>
                      </a:cubicBezTo>
                      <a:cubicBezTo>
                        <a:pt x="1983" y="80"/>
                        <a:pt x="2159" y="224"/>
                        <a:pt x="2223" y="328"/>
                      </a:cubicBezTo>
                      <a:cubicBezTo>
                        <a:pt x="2287" y="432"/>
                        <a:pt x="2239" y="520"/>
                        <a:pt x="2175" y="664"/>
                      </a:cubicBezTo>
                      <a:cubicBezTo>
                        <a:pt x="2111" y="808"/>
                        <a:pt x="1975" y="1112"/>
                        <a:pt x="1839" y="1192"/>
                      </a:cubicBezTo>
                      <a:cubicBezTo>
                        <a:pt x="1703" y="1272"/>
                        <a:pt x="1567" y="1144"/>
                        <a:pt x="1359" y="1144"/>
                      </a:cubicBezTo>
                      <a:cubicBezTo>
                        <a:pt x="1151" y="1144"/>
                        <a:pt x="791" y="1224"/>
                        <a:pt x="591" y="1192"/>
                      </a:cubicBezTo>
                      <a:cubicBezTo>
                        <a:pt x="391" y="1160"/>
                        <a:pt x="275" y="1056"/>
                        <a:pt x="159" y="95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84300"/>
                    </a:gs>
                    <a:gs pos="100000">
                      <a:srgbClr val="8A2E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67637" name="Freeform 555"/>
                <p:cNvSpPr>
                  <a:spLocks/>
                </p:cNvSpPr>
                <p:nvPr/>
              </p:nvSpPr>
              <p:spPr bwMode="auto">
                <a:xfrm>
                  <a:off x="288" y="3840"/>
                  <a:ext cx="240" cy="240"/>
                </a:xfrm>
                <a:custGeom>
                  <a:avLst/>
                  <a:gdLst>
                    <a:gd name="T0" fmla="*/ 0 w 2287"/>
                    <a:gd name="T1" fmla="*/ 0 h 1272"/>
                    <a:gd name="T2" fmla="*/ 0 w 2287"/>
                    <a:gd name="T3" fmla="*/ 0 h 1272"/>
                    <a:gd name="T4" fmla="*/ 0 w 2287"/>
                    <a:gd name="T5" fmla="*/ 0 h 1272"/>
                    <a:gd name="T6" fmla="*/ 0 w 2287"/>
                    <a:gd name="T7" fmla="*/ 0 h 1272"/>
                    <a:gd name="T8" fmla="*/ 0 w 2287"/>
                    <a:gd name="T9" fmla="*/ 0 h 1272"/>
                    <a:gd name="T10" fmla="*/ 0 w 2287"/>
                    <a:gd name="T11" fmla="*/ 0 h 1272"/>
                    <a:gd name="T12" fmla="*/ 0 w 2287"/>
                    <a:gd name="T13" fmla="*/ 0 h 1272"/>
                    <a:gd name="T14" fmla="*/ 0 w 2287"/>
                    <a:gd name="T15" fmla="*/ 0 h 1272"/>
                    <a:gd name="T16" fmla="*/ 0 w 2287"/>
                    <a:gd name="T17" fmla="*/ 0 h 1272"/>
                    <a:gd name="T18" fmla="*/ 0 w 2287"/>
                    <a:gd name="T19" fmla="*/ 0 h 1272"/>
                    <a:gd name="T20" fmla="*/ 0 w 2287"/>
                    <a:gd name="T21" fmla="*/ 0 h 12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87"/>
                    <a:gd name="T34" fmla="*/ 0 h 1272"/>
                    <a:gd name="T35" fmla="*/ 2287 w 2287"/>
                    <a:gd name="T36" fmla="*/ 1272 h 127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87" h="1272">
                      <a:moveTo>
                        <a:pt x="167" y="952"/>
                      </a:moveTo>
                      <a:cubicBezTo>
                        <a:pt x="152" y="912"/>
                        <a:pt x="0" y="848"/>
                        <a:pt x="63" y="712"/>
                      </a:cubicBezTo>
                      <a:cubicBezTo>
                        <a:pt x="126" y="576"/>
                        <a:pt x="375" y="240"/>
                        <a:pt x="543" y="136"/>
                      </a:cubicBezTo>
                      <a:cubicBezTo>
                        <a:pt x="711" y="32"/>
                        <a:pt x="863" y="104"/>
                        <a:pt x="1071" y="88"/>
                      </a:cubicBezTo>
                      <a:cubicBezTo>
                        <a:pt x="1279" y="72"/>
                        <a:pt x="1599" y="0"/>
                        <a:pt x="1791" y="40"/>
                      </a:cubicBezTo>
                      <a:cubicBezTo>
                        <a:pt x="1983" y="80"/>
                        <a:pt x="2159" y="224"/>
                        <a:pt x="2223" y="328"/>
                      </a:cubicBezTo>
                      <a:cubicBezTo>
                        <a:pt x="2287" y="432"/>
                        <a:pt x="2239" y="520"/>
                        <a:pt x="2175" y="664"/>
                      </a:cubicBezTo>
                      <a:cubicBezTo>
                        <a:pt x="2111" y="808"/>
                        <a:pt x="1975" y="1112"/>
                        <a:pt x="1839" y="1192"/>
                      </a:cubicBezTo>
                      <a:cubicBezTo>
                        <a:pt x="1703" y="1272"/>
                        <a:pt x="1567" y="1144"/>
                        <a:pt x="1359" y="1144"/>
                      </a:cubicBezTo>
                      <a:cubicBezTo>
                        <a:pt x="1151" y="1144"/>
                        <a:pt x="791" y="1224"/>
                        <a:pt x="591" y="1192"/>
                      </a:cubicBezTo>
                      <a:cubicBezTo>
                        <a:pt x="391" y="1160"/>
                        <a:pt x="275" y="1056"/>
                        <a:pt x="159" y="95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84300"/>
                    </a:gs>
                    <a:gs pos="100000">
                      <a:srgbClr val="8A2E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67638" name="Freeform 556"/>
                <p:cNvSpPr>
                  <a:spLocks/>
                </p:cNvSpPr>
                <p:nvPr/>
              </p:nvSpPr>
              <p:spPr bwMode="auto">
                <a:xfrm>
                  <a:off x="576" y="3792"/>
                  <a:ext cx="240" cy="240"/>
                </a:xfrm>
                <a:custGeom>
                  <a:avLst/>
                  <a:gdLst>
                    <a:gd name="T0" fmla="*/ 0 w 2287"/>
                    <a:gd name="T1" fmla="*/ 0 h 1272"/>
                    <a:gd name="T2" fmla="*/ 0 w 2287"/>
                    <a:gd name="T3" fmla="*/ 0 h 1272"/>
                    <a:gd name="T4" fmla="*/ 0 w 2287"/>
                    <a:gd name="T5" fmla="*/ 0 h 1272"/>
                    <a:gd name="T6" fmla="*/ 0 w 2287"/>
                    <a:gd name="T7" fmla="*/ 0 h 1272"/>
                    <a:gd name="T8" fmla="*/ 0 w 2287"/>
                    <a:gd name="T9" fmla="*/ 0 h 1272"/>
                    <a:gd name="T10" fmla="*/ 0 w 2287"/>
                    <a:gd name="T11" fmla="*/ 0 h 1272"/>
                    <a:gd name="T12" fmla="*/ 0 w 2287"/>
                    <a:gd name="T13" fmla="*/ 0 h 1272"/>
                    <a:gd name="T14" fmla="*/ 0 w 2287"/>
                    <a:gd name="T15" fmla="*/ 0 h 1272"/>
                    <a:gd name="T16" fmla="*/ 0 w 2287"/>
                    <a:gd name="T17" fmla="*/ 0 h 1272"/>
                    <a:gd name="T18" fmla="*/ 0 w 2287"/>
                    <a:gd name="T19" fmla="*/ 0 h 1272"/>
                    <a:gd name="T20" fmla="*/ 0 w 2287"/>
                    <a:gd name="T21" fmla="*/ 0 h 12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87"/>
                    <a:gd name="T34" fmla="*/ 0 h 1272"/>
                    <a:gd name="T35" fmla="*/ 2287 w 2287"/>
                    <a:gd name="T36" fmla="*/ 1272 h 127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87" h="1272">
                      <a:moveTo>
                        <a:pt x="167" y="952"/>
                      </a:moveTo>
                      <a:cubicBezTo>
                        <a:pt x="152" y="912"/>
                        <a:pt x="0" y="848"/>
                        <a:pt x="63" y="712"/>
                      </a:cubicBezTo>
                      <a:cubicBezTo>
                        <a:pt x="126" y="576"/>
                        <a:pt x="375" y="240"/>
                        <a:pt x="543" y="136"/>
                      </a:cubicBezTo>
                      <a:cubicBezTo>
                        <a:pt x="711" y="32"/>
                        <a:pt x="863" y="104"/>
                        <a:pt x="1071" y="88"/>
                      </a:cubicBezTo>
                      <a:cubicBezTo>
                        <a:pt x="1279" y="72"/>
                        <a:pt x="1599" y="0"/>
                        <a:pt x="1791" y="40"/>
                      </a:cubicBezTo>
                      <a:cubicBezTo>
                        <a:pt x="1983" y="80"/>
                        <a:pt x="2159" y="224"/>
                        <a:pt x="2223" y="328"/>
                      </a:cubicBezTo>
                      <a:cubicBezTo>
                        <a:pt x="2287" y="432"/>
                        <a:pt x="2239" y="520"/>
                        <a:pt x="2175" y="664"/>
                      </a:cubicBezTo>
                      <a:cubicBezTo>
                        <a:pt x="2111" y="808"/>
                        <a:pt x="1975" y="1112"/>
                        <a:pt x="1839" y="1192"/>
                      </a:cubicBezTo>
                      <a:cubicBezTo>
                        <a:pt x="1703" y="1272"/>
                        <a:pt x="1567" y="1144"/>
                        <a:pt x="1359" y="1144"/>
                      </a:cubicBezTo>
                      <a:cubicBezTo>
                        <a:pt x="1151" y="1144"/>
                        <a:pt x="791" y="1224"/>
                        <a:pt x="591" y="1192"/>
                      </a:cubicBezTo>
                      <a:cubicBezTo>
                        <a:pt x="391" y="1160"/>
                        <a:pt x="275" y="1056"/>
                        <a:pt x="159" y="95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84300"/>
                    </a:gs>
                    <a:gs pos="100000">
                      <a:srgbClr val="8A2E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67639" name="Freeform 557"/>
                <p:cNvSpPr>
                  <a:spLocks/>
                </p:cNvSpPr>
                <p:nvPr/>
              </p:nvSpPr>
              <p:spPr bwMode="auto">
                <a:xfrm>
                  <a:off x="432" y="3648"/>
                  <a:ext cx="240" cy="240"/>
                </a:xfrm>
                <a:custGeom>
                  <a:avLst/>
                  <a:gdLst>
                    <a:gd name="T0" fmla="*/ 0 w 2287"/>
                    <a:gd name="T1" fmla="*/ 0 h 1272"/>
                    <a:gd name="T2" fmla="*/ 0 w 2287"/>
                    <a:gd name="T3" fmla="*/ 0 h 1272"/>
                    <a:gd name="T4" fmla="*/ 0 w 2287"/>
                    <a:gd name="T5" fmla="*/ 0 h 1272"/>
                    <a:gd name="T6" fmla="*/ 0 w 2287"/>
                    <a:gd name="T7" fmla="*/ 0 h 1272"/>
                    <a:gd name="T8" fmla="*/ 0 w 2287"/>
                    <a:gd name="T9" fmla="*/ 0 h 1272"/>
                    <a:gd name="T10" fmla="*/ 0 w 2287"/>
                    <a:gd name="T11" fmla="*/ 0 h 1272"/>
                    <a:gd name="T12" fmla="*/ 0 w 2287"/>
                    <a:gd name="T13" fmla="*/ 0 h 1272"/>
                    <a:gd name="T14" fmla="*/ 0 w 2287"/>
                    <a:gd name="T15" fmla="*/ 0 h 1272"/>
                    <a:gd name="T16" fmla="*/ 0 w 2287"/>
                    <a:gd name="T17" fmla="*/ 0 h 1272"/>
                    <a:gd name="T18" fmla="*/ 0 w 2287"/>
                    <a:gd name="T19" fmla="*/ 0 h 1272"/>
                    <a:gd name="T20" fmla="*/ 0 w 2287"/>
                    <a:gd name="T21" fmla="*/ 0 h 12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87"/>
                    <a:gd name="T34" fmla="*/ 0 h 1272"/>
                    <a:gd name="T35" fmla="*/ 2287 w 2287"/>
                    <a:gd name="T36" fmla="*/ 1272 h 127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87" h="1272">
                      <a:moveTo>
                        <a:pt x="167" y="952"/>
                      </a:moveTo>
                      <a:cubicBezTo>
                        <a:pt x="152" y="912"/>
                        <a:pt x="0" y="848"/>
                        <a:pt x="63" y="712"/>
                      </a:cubicBezTo>
                      <a:cubicBezTo>
                        <a:pt x="126" y="576"/>
                        <a:pt x="375" y="240"/>
                        <a:pt x="543" y="136"/>
                      </a:cubicBezTo>
                      <a:cubicBezTo>
                        <a:pt x="711" y="32"/>
                        <a:pt x="863" y="104"/>
                        <a:pt x="1071" y="88"/>
                      </a:cubicBezTo>
                      <a:cubicBezTo>
                        <a:pt x="1279" y="72"/>
                        <a:pt x="1599" y="0"/>
                        <a:pt x="1791" y="40"/>
                      </a:cubicBezTo>
                      <a:cubicBezTo>
                        <a:pt x="1983" y="80"/>
                        <a:pt x="2159" y="224"/>
                        <a:pt x="2223" y="328"/>
                      </a:cubicBezTo>
                      <a:cubicBezTo>
                        <a:pt x="2287" y="432"/>
                        <a:pt x="2239" y="520"/>
                        <a:pt x="2175" y="664"/>
                      </a:cubicBezTo>
                      <a:cubicBezTo>
                        <a:pt x="2111" y="808"/>
                        <a:pt x="1975" y="1112"/>
                        <a:pt x="1839" y="1192"/>
                      </a:cubicBezTo>
                      <a:cubicBezTo>
                        <a:pt x="1703" y="1272"/>
                        <a:pt x="1567" y="1144"/>
                        <a:pt x="1359" y="1144"/>
                      </a:cubicBezTo>
                      <a:cubicBezTo>
                        <a:pt x="1151" y="1144"/>
                        <a:pt x="791" y="1224"/>
                        <a:pt x="591" y="1192"/>
                      </a:cubicBezTo>
                      <a:cubicBezTo>
                        <a:pt x="391" y="1160"/>
                        <a:pt x="275" y="1056"/>
                        <a:pt x="159" y="95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84300"/>
                    </a:gs>
                    <a:gs pos="100000">
                      <a:srgbClr val="8A2E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  <p:sp>
            <p:nvSpPr>
              <p:cNvPr id="67631" name="Freeform 558"/>
              <p:cNvSpPr>
                <a:spLocks/>
              </p:cNvSpPr>
              <p:nvPr/>
            </p:nvSpPr>
            <p:spPr bwMode="auto">
              <a:xfrm>
                <a:off x="480" y="2688"/>
                <a:ext cx="192" cy="144"/>
              </a:xfrm>
              <a:custGeom>
                <a:avLst/>
                <a:gdLst>
                  <a:gd name="T0" fmla="*/ 0 w 2287"/>
                  <a:gd name="T1" fmla="*/ 0 h 1272"/>
                  <a:gd name="T2" fmla="*/ 0 w 2287"/>
                  <a:gd name="T3" fmla="*/ 0 h 1272"/>
                  <a:gd name="T4" fmla="*/ 0 w 2287"/>
                  <a:gd name="T5" fmla="*/ 0 h 1272"/>
                  <a:gd name="T6" fmla="*/ 0 w 2287"/>
                  <a:gd name="T7" fmla="*/ 0 h 1272"/>
                  <a:gd name="T8" fmla="*/ 0 w 2287"/>
                  <a:gd name="T9" fmla="*/ 0 h 1272"/>
                  <a:gd name="T10" fmla="*/ 0 w 2287"/>
                  <a:gd name="T11" fmla="*/ 0 h 1272"/>
                  <a:gd name="T12" fmla="*/ 0 w 2287"/>
                  <a:gd name="T13" fmla="*/ 0 h 1272"/>
                  <a:gd name="T14" fmla="*/ 0 w 2287"/>
                  <a:gd name="T15" fmla="*/ 0 h 1272"/>
                  <a:gd name="T16" fmla="*/ 0 w 2287"/>
                  <a:gd name="T17" fmla="*/ 0 h 1272"/>
                  <a:gd name="T18" fmla="*/ 0 w 2287"/>
                  <a:gd name="T19" fmla="*/ 0 h 1272"/>
                  <a:gd name="T20" fmla="*/ 0 w 2287"/>
                  <a:gd name="T21" fmla="*/ 0 h 127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87"/>
                  <a:gd name="T34" fmla="*/ 0 h 1272"/>
                  <a:gd name="T35" fmla="*/ 2287 w 2287"/>
                  <a:gd name="T36" fmla="*/ 1272 h 127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87" h="1272">
                    <a:moveTo>
                      <a:pt x="167" y="952"/>
                    </a:moveTo>
                    <a:cubicBezTo>
                      <a:pt x="152" y="912"/>
                      <a:pt x="0" y="848"/>
                      <a:pt x="63" y="712"/>
                    </a:cubicBezTo>
                    <a:cubicBezTo>
                      <a:pt x="126" y="576"/>
                      <a:pt x="375" y="240"/>
                      <a:pt x="543" y="136"/>
                    </a:cubicBezTo>
                    <a:cubicBezTo>
                      <a:pt x="711" y="32"/>
                      <a:pt x="863" y="104"/>
                      <a:pt x="1071" y="88"/>
                    </a:cubicBezTo>
                    <a:cubicBezTo>
                      <a:pt x="1279" y="72"/>
                      <a:pt x="1599" y="0"/>
                      <a:pt x="1791" y="40"/>
                    </a:cubicBezTo>
                    <a:cubicBezTo>
                      <a:pt x="1983" y="80"/>
                      <a:pt x="2159" y="224"/>
                      <a:pt x="2223" y="328"/>
                    </a:cubicBezTo>
                    <a:cubicBezTo>
                      <a:pt x="2287" y="432"/>
                      <a:pt x="2239" y="520"/>
                      <a:pt x="2175" y="664"/>
                    </a:cubicBezTo>
                    <a:cubicBezTo>
                      <a:pt x="2111" y="808"/>
                      <a:pt x="1975" y="1112"/>
                      <a:pt x="1839" y="1192"/>
                    </a:cubicBezTo>
                    <a:cubicBezTo>
                      <a:pt x="1703" y="1272"/>
                      <a:pt x="1567" y="1144"/>
                      <a:pt x="1359" y="1144"/>
                    </a:cubicBezTo>
                    <a:cubicBezTo>
                      <a:pt x="1151" y="1144"/>
                      <a:pt x="791" y="1224"/>
                      <a:pt x="591" y="1192"/>
                    </a:cubicBezTo>
                    <a:cubicBezTo>
                      <a:pt x="391" y="1160"/>
                      <a:pt x="275" y="1056"/>
                      <a:pt x="159" y="952"/>
                    </a:cubicBezTo>
                  </a:path>
                </a:pathLst>
              </a:custGeom>
              <a:gradFill rotWithShape="1">
                <a:gsLst>
                  <a:gs pos="0">
                    <a:srgbClr val="C84300"/>
                  </a:gs>
                  <a:gs pos="100000">
                    <a:srgbClr val="8A2E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67632" name="Freeform 559"/>
              <p:cNvSpPr>
                <a:spLocks/>
              </p:cNvSpPr>
              <p:nvPr/>
            </p:nvSpPr>
            <p:spPr bwMode="auto">
              <a:xfrm>
                <a:off x="912" y="2736"/>
                <a:ext cx="192" cy="144"/>
              </a:xfrm>
              <a:custGeom>
                <a:avLst/>
                <a:gdLst>
                  <a:gd name="T0" fmla="*/ 0 w 2287"/>
                  <a:gd name="T1" fmla="*/ 0 h 1272"/>
                  <a:gd name="T2" fmla="*/ 0 w 2287"/>
                  <a:gd name="T3" fmla="*/ 0 h 1272"/>
                  <a:gd name="T4" fmla="*/ 0 w 2287"/>
                  <a:gd name="T5" fmla="*/ 0 h 1272"/>
                  <a:gd name="T6" fmla="*/ 0 w 2287"/>
                  <a:gd name="T7" fmla="*/ 0 h 1272"/>
                  <a:gd name="T8" fmla="*/ 0 w 2287"/>
                  <a:gd name="T9" fmla="*/ 0 h 1272"/>
                  <a:gd name="T10" fmla="*/ 0 w 2287"/>
                  <a:gd name="T11" fmla="*/ 0 h 1272"/>
                  <a:gd name="T12" fmla="*/ 0 w 2287"/>
                  <a:gd name="T13" fmla="*/ 0 h 1272"/>
                  <a:gd name="T14" fmla="*/ 0 w 2287"/>
                  <a:gd name="T15" fmla="*/ 0 h 1272"/>
                  <a:gd name="T16" fmla="*/ 0 w 2287"/>
                  <a:gd name="T17" fmla="*/ 0 h 1272"/>
                  <a:gd name="T18" fmla="*/ 0 w 2287"/>
                  <a:gd name="T19" fmla="*/ 0 h 1272"/>
                  <a:gd name="T20" fmla="*/ 0 w 2287"/>
                  <a:gd name="T21" fmla="*/ 0 h 127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87"/>
                  <a:gd name="T34" fmla="*/ 0 h 1272"/>
                  <a:gd name="T35" fmla="*/ 2287 w 2287"/>
                  <a:gd name="T36" fmla="*/ 1272 h 127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87" h="1272">
                    <a:moveTo>
                      <a:pt x="167" y="952"/>
                    </a:moveTo>
                    <a:cubicBezTo>
                      <a:pt x="152" y="912"/>
                      <a:pt x="0" y="848"/>
                      <a:pt x="63" y="712"/>
                    </a:cubicBezTo>
                    <a:cubicBezTo>
                      <a:pt x="126" y="576"/>
                      <a:pt x="375" y="240"/>
                      <a:pt x="543" y="136"/>
                    </a:cubicBezTo>
                    <a:cubicBezTo>
                      <a:pt x="711" y="32"/>
                      <a:pt x="863" y="104"/>
                      <a:pt x="1071" y="88"/>
                    </a:cubicBezTo>
                    <a:cubicBezTo>
                      <a:pt x="1279" y="72"/>
                      <a:pt x="1599" y="0"/>
                      <a:pt x="1791" y="40"/>
                    </a:cubicBezTo>
                    <a:cubicBezTo>
                      <a:pt x="1983" y="80"/>
                      <a:pt x="2159" y="224"/>
                      <a:pt x="2223" y="328"/>
                    </a:cubicBezTo>
                    <a:cubicBezTo>
                      <a:pt x="2287" y="432"/>
                      <a:pt x="2239" y="520"/>
                      <a:pt x="2175" y="664"/>
                    </a:cubicBezTo>
                    <a:cubicBezTo>
                      <a:pt x="2111" y="808"/>
                      <a:pt x="1975" y="1112"/>
                      <a:pt x="1839" y="1192"/>
                    </a:cubicBezTo>
                    <a:cubicBezTo>
                      <a:pt x="1703" y="1272"/>
                      <a:pt x="1567" y="1144"/>
                      <a:pt x="1359" y="1144"/>
                    </a:cubicBezTo>
                    <a:cubicBezTo>
                      <a:pt x="1151" y="1144"/>
                      <a:pt x="791" y="1224"/>
                      <a:pt x="591" y="1192"/>
                    </a:cubicBezTo>
                    <a:cubicBezTo>
                      <a:pt x="391" y="1160"/>
                      <a:pt x="275" y="1056"/>
                      <a:pt x="159" y="952"/>
                    </a:cubicBezTo>
                  </a:path>
                </a:pathLst>
              </a:custGeom>
              <a:gradFill rotWithShape="1">
                <a:gsLst>
                  <a:gs pos="0">
                    <a:srgbClr val="C84300"/>
                  </a:gs>
                  <a:gs pos="100000">
                    <a:srgbClr val="8A2E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67633" name="Freeform 560"/>
              <p:cNvSpPr>
                <a:spLocks/>
              </p:cNvSpPr>
              <p:nvPr/>
            </p:nvSpPr>
            <p:spPr bwMode="auto">
              <a:xfrm>
                <a:off x="576" y="2592"/>
                <a:ext cx="192" cy="144"/>
              </a:xfrm>
              <a:custGeom>
                <a:avLst/>
                <a:gdLst>
                  <a:gd name="T0" fmla="*/ 0 w 2287"/>
                  <a:gd name="T1" fmla="*/ 0 h 1272"/>
                  <a:gd name="T2" fmla="*/ 0 w 2287"/>
                  <a:gd name="T3" fmla="*/ 0 h 1272"/>
                  <a:gd name="T4" fmla="*/ 0 w 2287"/>
                  <a:gd name="T5" fmla="*/ 0 h 1272"/>
                  <a:gd name="T6" fmla="*/ 0 w 2287"/>
                  <a:gd name="T7" fmla="*/ 0 h 1272"/>
                  <a:gd name="T8" fmla="*/ 0 w 2287"/>
                  <a:gd name="T9" fmla="*/ 0 h 1272"/>
                  <a:gd name="T10" fmla="*/ 0 w 2287"/>
                  <a:gd name="T11" fmla="*/ 0 h 1272"/>
                  <a:gd name="T12" fmla="*/ 0 w 2287"/>
                  <a:gd name="T13" fmla="*/ 0 h 1272"/>
                  <a:gd name="T14" fmla="*/ 0 w 2287"/>
                  <a:gd name="T15" fmla="*/ 0 h 1272"/>
                  <a:gd name="T16" fmla="*/ 0 w 2287"/>
                  <a:gd name="T17" fmla="*/ 0 h 1272"/>
                  <a:gd name="T18" fmla="*/ 0 w 2287"/>
                  <a:gd name="T19" fmla="*/ 0 h 1272"/>
                  <a:gd name="T20" fmla="*/ 0 w 2287"/>
                  <a:gd name="T21" fmla="*/ 0 h 127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87"/>
                  <a:gd name="T34" fmla="*/ 0 h 1272"/>
                  <a:gd name="T35" fmla="*/ 2287 w 2287"/>
                  <a:gd name="T36" fmla="*/ 1272 h 127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87" h="1272">
                    <a:moveTo>
                      <a:pt x="167" y="952"/>
                    </a:moveTo>
                    <a:cubicBezTo>
                      <a:pt x="152" y="912"/>
                      <a:pt x="0" y="848"/>
                      <a:pt x="63" y="712"/>
                    </a:cubicBezTo>
                    <a:cubicBezTo>
                      <a:pt x="126" y="576"/>
                      <a:pt x="375" y="240"/>
                      <a:pt x="543" y="136"/>
                    </a:cubicBezTo>
                    <a:cubicBezTo>
                      <a:pt x="711" y="32"/>
                      <a:pt x="863" y="104"/>
                      <a:pt x="1071" y="88"/>
                    </a:cubicBezTo>
                    <a:cubicBezTo>
                      <a:pt x="1279" y="72"/>
                      <a:pt x="1599" y="0"/>
                      <a:pt x="1791" y="40"/>
                    </a:cubicBezTo>
                    <a:cubicBezTo>
                      <a:pt x="1983" y="80"/>
                      <a:pt x="2159" y="224"/>
                      <a:pt x="2223" y="328"/>
                    </a:cubicBezTo>
                    <a:cubicBezTo>
                      <a:pt x="2287" y="432"/>
                      <a:pt x="2239" y="520"/>
                      <a:pt x="2175" y="664"/>
                    </a:cubicBezTo>
                    <a:cubicBezTo>
                      <a:pt x="2111" y="808"/>
                      <a:pt x="1975" y="1112"/>
                      <a:pt x="1839" y="1192"/>
                    </a:cubicBezTo>
                    <a:cubicBezTo>
                      <a:pt x="1703" y="1272"/>
                      <a:pt x="1567" y="1144"/>
                      <a:pt x="1359" y="1144"/>
                    </a:cubicBezTo>
                    <a:cubicBezTo>
                      <a:pt x="1151" y="1144"/>
                      <a:pt x="791" y="1224"/>
                      <a:pt x="591" y="1192"/>
                    </a:cubicBezTo>
                    <a:cubicBezTo>
                      <a:pt x="391" y="1160"/>
                      <a:pt x="275" y="1056"/>
                      <a:pt x="159" y="952"/>
                    </a:cubicBezTo>
                  </a:path>
                </a:pathLst>
              </a:custGeom>
              <a:gradFill rotWithShape="1">
                <a:gsLst>
                  <a:gs pos="0">
                    <a:srgbClr val="C84300"/>
                  </a:gs>
                  <a:gs pos="100000">
                    <a:srgbClr val="8A2E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  <p:sp>
          <p:nvSpPr>
            <p:cNvPr id="67623" name="Freeform 561" descr="Циновка"/>
            <p:cNvSpPr>
              <a:spLocks/>
            </p:cNvSpPr>
            <p:nvPr/>
          </p:nvSpPr>
          <p:spPr bwMode="auto">
            <a:xfrm>
              <a:off x="192" y="2848"/>
              <a:ext cx="1144" cy="360"/>
            </a:xfrm>
            <a:custGeom>
              <a:avLst/>
              <a:gdLst>
                <a:gd name="T0" fmla="*/ 144 w 1144"/>
                <a:gd name="T1" fmla="*/ 32 h 360"/>
                <a:gd name="T2" fmla="*/ 48 w 1144"/>
                <a:gd name="T3" fmla="*/ 32 h 360"/>
                <a:gd name="T4" fmla="*/ 0 w 1144"/>
                <a:gd name="T5" fmla="*/ 224 h 360"/>
                <a:gd name="T6" fmla="*/ 48 w 1144"/>
                <a:gd name="T7" fmla="*/ 272 h 360"/>
                <a:gd name="T8" fmla="*/ 144 w 1144"/>
                <a:gd name="T9" fmla="*/ 272 h 360"/>
                <a:gd name="T10" fmla="*/ 336 w 1144"/>
                <a:gd name="T11" fmla="*/ 272 h 360"/>
                <a:gd name="T12" fmla="*/ 816 w 1144"/>
                <a:gd name="T13" fmla="*/ 320 h 360"/>
                <a:gd name="T14" fmla="*/ 1104 w 1144"/>
                <a:gd name="T15" fmla="*/ 320 h 360"/>
                <a:gd name="T16" fmla="*/ 1056 w 1144"/>
                <a:gd name="T17" fmla="*/ 80 h 360"/>
                <a:gd name="T18" fmla="*/ 960 w 1144"/>
                <a:gd name="T19" fmla="*/ 32 h 360"/>
                <a:gd name="T20" fmla="*/ 816 w 1144"/>
                <a:gd name="T21" fmla="*/ 128 h 360"/>
                <a:gd name="T22" fmla="*/ 551 w 1144"/>
                <a:gd name="T23" fmla="*/ 146 h 360"/>
                <a:gd name="T24" fmla="*/ 339 w 1144"/>
                <a:gd name="T25" fmla="*/ 115 h 360"/>
                <a:gd name="T26" fmla="*/ 192 w 1144"/>
                <a:gd name="T27" fmla="*/ 128 h 360"/>
                <a:gd name="T28" fmla="*/ 144 w 1144"/>
                <a:gd name="T29" fmla="*/ 32 h 36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44"/>
                <a:gd name="T46" fmla="*/ 0 h 360"/>
                <a:gd name="T47" fmla="*/ 1144 w 1144"/>
                <a:gd name="T48" fmla="*/ 360 h 36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44" h="360">
                  <a:moveTo>
                    <a:pt x="144" y="32"/>
                  </a:moveTo>
                  <a:cubicBezTo>
                    <a:pt x="120" y="16"/>
                    <a:pt x="72" y="0"/>
                    <a:pt x="48" y="32"/>
                  </a:cubicBezTo>
                  <a:cubicBezTo>
                    <a:pt x="24" y="64"/>
                    <a:pt x="0" y="184"/>
                    <a:pt x="0" y="224"/>
                  </a:cubicBezTo>
                  <a:cubicBezTo>
                    <a:pt x="0" y="264"/>
                    <a:pt x="24" y="264"/>
                    <a:pt x="48" y="272"/>
                  </a:cubicBezTo>
                  <a:cubicBezTo>
                    <a:pt x="72" y="280"/>
                    <a:pt x="96" y="272"/>
                    <a:pt x="144" y="272"/>
                  </a:cubicBezTo>
                  <a:cubicBezTo>
                    <a:pt x="192" y="272"/>
                    <a:pt x="224" y="264"/>
                    <a:pt x="336" y="272"/>
                  </a:cubicBezTo>
                  <a:cubicBezTo>
                    <a:pt x="448" y="280"/>
                    <a:pt x="688" y="312"/>
                    <a:pt x="816" y="320"/>
                  </a:cubicBezTo>
                  <a:cubicBezTo>
                    <a:pt x="944" y="328"/>
                    <a:pt x="1064" y="360"/>
                    <a:pt x="1104" y="320"/>
                  </a:cubicBezTo>
                  <a:cubicBezTo>
                    <a:pt x="1144" y="280"/>
                    <a:pt x="1080" y="128"/>
                    <a:pt x="1056" y="80"/>
                  </a:cubicBezTo>
                  <a:cubicBezTo>
                    <a:pt x="1032" y="32"/>
                    <a:pt x="1000" y="24"/>
                    <a:pt x="960" y="32"/>
                  </a:cubicBezTo>
                  <a:cubicBezTo>
                    <a:pt x="920" y="40"/>
                    <a:pt x="884" y="109"/>
                    <a:pt x="816" y="128"/>
                  </a:cubicBezTo>
                  <a:cubicBezTo>
                    <a:pt x="748" y="147"/>
                    <a:pt x="630" y="148"/>
                    <a:pt x="551" y="146"/>
                  </a:cubicBezTo>
                  <a:cubicBezTo>
                    <a:pt x="472" y="144"/>
                    <a:pt x="399" y="118"/>
                    <a:pt x="339" y="115"/>
                  </a:cubicBezTo>
                  <a:cubicBezTo>
                    <a:pt x="279" y="112"/>
                    <a:pt x="224" y="142"/>
                    <a:pt x="192" y="128"/>
                  </a:cubicBezTo>
                  <a:cubicBezTo>
                    <a:pt x="160" y="114"/>
                    <a:pt x="168" y="48"/>
                    <a:pt x="144" y="32"/>
                  </a:cubicBezTo>
                  <a:close/>
                </a:path>
              </a:pathLst>
            </a:custGeom>
            <a:blipFill dpi="0" rotWithShape="1">
              <a:blip r:embed="rId6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11" name="Group 542"/>
          <p:cNvGrpSpPr>
            <a:grpSpLocks/>
          </p:cNvGrpSpPr>
          <p:nvPr/>
        </p:nvGrpSpPr>
        <p:grpSpPr bwMode="auto">
          <a:xfrm>
            <a:off x="571500" y="2571750"/>
            <a:ext cx="1857375" cy="2457450"/>
            <a:chOff x="96" y="2592"/>
            <a:chExt cx="1352" cy="1683"/>
          </a:xfrm>
        </p:grpSpPr>
        <p:sp>
          <p:nvSpPr>
            <p:cNvPr id="67602" name="Rectangle 543"/>
            <p:cNvSpPr>
              <a:spLocks noChangeArrowheads="1"/>
            </p:cNvSpPr>
            <p:nvPr/>
          </p:nvSpPr>
          <p:spPr bwMode="auto">
            <a:xfrm>
              <a:off x="1312" y="3024"/>
              <a:ext cx="136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2000" b="1">
                <a:latin typeface="Calibri" pitchFamily="34" charset="0"/>
              </a:endParaRPr>
            </a:p>
          </p:txBody>
        </p:sp>
        <p:grpSp>
          <p:nvGrpSpPr>
            <p:cNvPr id="67603" name="Group 544"/>
            <p:cNvGrpSpPr>
              <a:grpSpLocks/>
            </p:cNvGrpSpPr>
            <p:nvPr/>
          </p:nvGrpSpPr>
          <p:grpSpPr bwMode="auto">
            <a:xfrm>
              <a:off x="96" y="2592"/>
              <a:ext cx="1104" cy="1683"/>
              <a:chOff x="96" y="2592"/>
              <a:chExt cx="1104" cy="1683"/>
            </a:xfrm>
          </p:grpSpPr>
          <p:sp>
            <p:nvSpPr>
              <p:cNvPr id="67605" name="Freeform 545"/>
              <p:cNvSpPr>
                <a:spLocks/>
              </p:cNvSpPr>
              <p:nvPr/>
            </p:nvSpPr>
            <p:spPr bwMode="auto">
              <a:xfrm>
                <a:off x="672" y="2784"/>
                <a:ext cx="240" cy="240"/>
              </a:xfrm>
              <a:custGeom>
                <a:avLst/>
                <a:gdLst>
                  <a:gd name="T0" fmla="*/ 0 w 2287"/>
                  <a:gd name="T1" fmla="*/ 0 h 1272"/>
                  <a:gd name="T2" fmla="*/ 0 w 2287"/>
                  <a:gd name="T3" fmla="*/ 0 h 1272"/>
                  <a:gd name="T4" fmla="*/ 0 w 2287"/>
                  <a:gd name="T5" fmla="*/ 0 h 1272"/>
                  <a:gd name="T6" fmla="*/ 0 w 2287"/>
                  <a:gd name="T7" fmla="*/ 0 h 1272"/>
                  <a:gd name="T8" fmla="*/ 0 w 2287"/>
                  <a:gd name="T9" fmla="*/ 0 h 1272"/>
                  <a:gd name="T10" fmla="*/ 0 w 2287"/>
                  <a:gd name="T11" fmla="*/ 0 h 1272"/>
                  <a:gd name="T12" fmla="*/ 0 w 2287"/>
                  <a:gd name="T13" fmla="*/ 0 h 1272"/>
                  <a:gd name="T14" fmla="*/ 0 w 2287"/>
                  <a:gd name="T15" fmla="*/ 0 h 1272"/>
                  <a:gd name="T16" fmla="*/ 0 w 2287"/>
                  <a:gd name="T17" fmla="*/ 0 h 1272"/>
                  <a:gd name="T18" fmla="*/ 0 w 2287"/>
                  <a:gd name="T19" fmla="*/ 0 h 1272"/>
                  <a:gd name="T20" fmla="*/ 0 w 2287"/>
                  <a:gd name="T21" fmla="*/ 0 h 127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87"/>
                  <a:gd name="T34" fmla="*/ 0 h 1272"/>
                  <a:gd name="T35" fmla="*/ 2287 w 2287"/>
                  <a:gd name="T36" fmla="*/ 1272 h 127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87" h="1272">
                    <a:moveTo>
                      <a:pt x="167" y="952"/>
                    </a:moveTo>
                    <a:cubicBezTo>
                      <a:pt x="152" y="912"/>
                      <a:pt x="0" y="848"/>
                      <a:pt x="63" y="712"/>
                    </a:cubicBezTo>
                    <a:cubicBezTo>
                      <a:pt x="126" y="576"/>
                      <a:pt x="375" y="240"/>
                      <a:pt x="543" y="136"/>
                    </a:cubicBezTo>
                    <a:cubicBezTo>
                      <a:pt x="711" y="32"/>
                      <a:pt x="863" y="104"/>
                      <a:pt x="1071" y="88"/>
                    </a:cubicBezTo>
                    <a:cubicBezTo>
                      <a:pt x="1279" y="72"/>
                      <a:pt x="1599" y="0"/>
                      <a:pt x="1791" y="40"/>
                    </a:cubicBezTo>
                    <a:cubicBezTo>
                      <a:pt x="1983" y="80"/>
                      <a:pt x="2159" y="224"/>
                      <a:pt x="2223" y="328"/>
                    </a:cubicBezTo>
                    <a:cubicBezTo>
                      <a:pt x="2287" y="432"/>
                      <a:pt x="2239" y="520"/>
                      <a:pt x="2175" y="664"/>
                    </a:cubicBezTo>
                    <a:cubicBezTo>
                      <a:pt x="2111" y="808"/>
                      <a:pt x="1975" y="1112"/>
                      <a:pt x="1839" y="1192"/>
                    </a:cubicBezTo>
                    <a:cubicBezTo>
                      <a:pt x="1703" y="1272"/>
                      <a:pt x="1567" y="1144"/>
                      <a:pt x="1359" y="1144"/>
                    </a:cubicBezTo>
                    <a:cubicBezTo>
                      <a:pt x="1151" y="1144"/>
                      <a:pt x="791" y="1224"/>
                      <a:pt x="591" y="1192"/>
                    </a:cubicBezTo>
                    <a:cubicBezTo>
                      <a:pt x="391" y="1160"/>
                      <a:pt x="275" y="1056"/>
                      <a:pt x="159" y="952"/>
                    </a:cubicBezTo>
                  </a:path>
                </a:pathLst>
              </a:custGeom>
              <a:gradFill rotWithShape="1">
                <a:gsLst>
                  <a:gs pos="0">
                    <a:srgbClr val="C84300"/>
                  </a:gs>
                  <a:gs pos="100000">
                    <a:srgbClr val="8A2E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67606" name="Freeform 546"/>
              <p:cNvSpPr>
                <a:spLocks/>
              </p:cNvSpPr>
              <p:nvPr/>
            </p:nvSpPr>
            <p:spPr bwMode="auto">
              <a:xfrm>
                <a:off x="336" y="2784"/>
                <a:ext cx="336" cy="192"/>
              </a:xfrm>
              <a:custGeom>
                <a:avLst/>
                <a:gdLst>
                  <a:gd name="T0" fmla="*/ 0 w 2287"/>
                  <a:gd name="T1" fmla="*/ 0 h 1272"/>
                  <a:gd name="T2" fmla="*/ 0 w 2287"/>
                  <a:gd name="T3" fmla="*/ 0 h 1272"/>
                  <a:gd name="T4" fmla="*/ 0 w 2287"/>
                  <a:gd name="T5" fmla="*/ 0 h 1272"/>
                  <a:gd name="T6" fmla="*/ 0 w 2287"/>
                  <a:gd name="T7" fmla="*/ 0 h 1272"/>
                  <a:gd name="T8" fmla="*/ 0 w 2287"/>
                  <a:gd name="T9" fmla="*/ 0 h 1272"/>
                  <a:gd name="T10" fmla="*/ 0 w 2287"/>
                  <a:gd name="T11" fmla="*/ 0 h 1272"/>
                  <a:gd name="T12" fmla="*/ 0 w 2287"/>
                  <a:gd name="T13" fmla="*/ 0 h 1272"/>
                  <a:gd name="T14" fmla="*/ 0 w 2287"/>
                  <a:gd name="T15" fmla="*/ 0 h 1272"/>
                  <a:gd name="T16" fmla="*/ 0 w 2287"/>
                  <a:gd name="T17" fmla="*/ 0 h 1272"/>
                  <a:gd name="T18" fmla="*/ 0 w 2287"/>
                  <a:gd name="T19" fmla="*/ 0 h 1272"/>
                  <a:gd name="T20" fmla="*/ 0 w 2287"/>
                  <a:gd name="T21" fmla="*/ 0 h 127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87"/>
                  <a:gd name="T34" fmla="*/ 0 h 1272"/>
                  <a:gd name="T35" fmla="*/ 2287 w 2287"/>
                  <a:gd name="T36" fmla="*/ 1272 h 127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87" h="1272">
                    <a:moveTo>
                      <a:pt x="167" y="952"/>
                    </a:moveTo>
                    <a:cubicBezTo>
                      <a:pt x="152" y="912"/>
                      <a:pt x="0" y="848"/>
                      <a:pt x="63" y="712"/>
                    </a:cubicBezTo>
                    <a:cubicBezTo>
                      <a:pt x="126" y="576"/>
                      <a:pt x="375" y="240"/>
                      <a:pt x="543" y="136"/>
                    </a:cubicBezTo>
                    <a:cubicBezTo>
                      <a:pt x="711" y="32"/>
                      <a:pt x="863" y="104"/>
                      <a:pt x="1071" y="88"/>
                    </a:cubicBezTo>
                    <a:cubicBezTo>
                      <a:pt x="1279" y="72"/>
                      <a:pt x="1599" y="0"/>
                      <a:pt x="1791" y="40"/>
                    </a:cubicBezTo>
                    <a:cubicBezTo>
                      <a:pt x="1983" y="80"/>
                      <a:pt x="2159" y="224"/>
                      <a:pt x="2223" y="328"/>
                    </a:cubicBezTo>
                    <a:cubicBezTo>
                      <a:pt x="2287" y="432"/>
                      <a:pt x="2239" y="520"/>
                      <a:pt x="2175" y="664"/>
                    </a:cubicBezTo>
                    <a:cubicBezTo>
                      <a:pt x="2111" y="808"/>
                      <a:pt x="1975" y="1112"/>
                      <a:pt x="1839" y="1192"/>
                    </a:cubicBezTo>
                    <a:cubicBezTo>
                      <a:pt x="1703" y="1272"/>
                      <a:pt x="1567" y="1144"/>
                      <a:pt x="1359" y="1144"/>
                    </a:cubicBezTo>
                    <a:cubicBezTo>
                      <a:pt x="1151" y="1144"/>
                      <a:pt x="791" y="1224"/>
                      <a:pt x="591" y="1192"/>
                    </a:cubicBezTo>
                    <a:cubicBezTo>
                      <a:pt x="391" y="1160"/>
                      <a:pt x="275" y="1056"/>
                      <a:pt x="159" y="952"/>
                    </a:cubicBezTo>
                  </a:path>
                </a:pathLst>
              </a:custGeom>
              <a:gradFill rotWithShape="1">
                <a:gsLst>
                  <a:gs pos="0">
                    <a:srgbClr val="C84300"/>
                  </a:gs>
                  <a:gs pos="100000">
                    <a:srgbClr val="8A2E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67607" name="Freeform 547"/>
              <p:cNvSpPr>
                <a:spLocks/>
              </p:cNvSpPr>
              <p:nvPr/>
            </p:nvSpPr>
            <p:spPr bwMode="auto">
              <a:xfrm>
                <a:off x="864" y="2832"/>
                <a:ext cx="336" cy="192"/>
              </a:xfrm>
              <a:custGeom>
                <a:avLst/>
                <a:gdLst>
                  <a:gd name="T0" fmla="*/ 0 w 2287"/>
                  <a:gd name="T1" fmla="*/ 0 h 1272"/>
                  <a:gd name="T2" fmla="*/ 0 w 2287"/>
                  <a:gd name="T3" fmla="*/ 0 h 1272"/>
                  <a:gd name="T4" fmla="*/ 0 w 2287"/>
                  <a:gd name="T5" fmla="*/ 0 h 1272"/>
                  <a:gd name="T6" fmla="*/ 0 w 2287"/>
                  <a:gd name="T7" fmla="*/ 0 h 1272"/>
                  <a:gd name="T8" fmla="*/ 0 w 2287"/>
                  <a:gd name="T9" fmla="*/ 0 h 1272"/>
                  <a:gd name="T10" fmla="*/ 0 w 2287"/>
                  <a:gd name="T11" fmla="*/ 0 h 1272"/>
                  <a:gd name="T12" fmla="*/ 0 w 2287"/>
                  <a:gd name="T13" fmla="*/ 0 h 1272"/>
                  <a:gd name="T14" fmla="*/ 0 w 2287"/>
                  <a:gd name="T15" fmla="*/ 0 h 1272"/>
                  <a:gd name="T16" fmla="*/ 0 w 2287"/>
                  <a:gd name="T17" fmla="*/ 0 h 1272"/>
                  <a:gd name="T18" fmla="*/ 0 w 2287"/>
                  <a:gd name="T19" fmla="*/ 0 h 1272"/>
                  <a:gd name="T20" fmla="*/ 0 w 2287"/>
                  <a:gd name="T21" fmla="*/ 0 h 127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87"/>
                  <a:gd name="T34" fmla="*/ 0 h 1272"/>
                  <a:gd name="T35" fmla="*/ 2287 w 2287"/>
                  <a:gd name="T36" fmla="*/ 1272 h 127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87" h="1272">
                    <a:moveTo>
                      <a:pt x="167" y="952"/>
                    </a:moveTo>
                    <a:cubicBezTo>
                      <a:pt x="152" y="912"/>
                      <a:pt x="0" y="848"/>
                      <a:pt x="63" y="712"/>
                    </a:cubicBezTo>
                    <a:cubicBezTo>
                      <a:pt x="126" y="576"/>
                      <a:pt x="375" y="240"/>
                      <a:pt x="543" y="136"/>
                    </a:cubicBezTo>
                    <a:cubicBezTo>
                      <a:pt x="711" y="32"/>
                      <a:pt x="863" y="104"/>
                      <a:pt x="1071" y="88"/>
                    </a:cubicBezTo>
                    <a:cubicBezTo>
                      <a:pt x="1279" y="72"/>
                      <a:pt x="1599" y="0"/>
                      <a:pt x="1791" y="40"/>
                    </a:cubicBezTo>
                    <a:cubicBezTo>
                      <a:pt x="1983" y="80"/>
                      <a:pt x="2159" y="224"/>
                      <a:pt x="2223" y="328"/>
                    </a:cubicBezTo>
                    <a:cubicBezTo>
                      <a:pt x="2287" y="432"/>
                      <a:pt x="2239" y="520"/>
                      <a:pt x="2175" y="664"/>
                    </a:cubicBezTo>
                    <a:cubicBezTo>
                      <a:pt x="2111" y="808"/>
                      <a:pt x="1975" y="1112"/>
                      <a:pt x="1839" y="1192"/>
                    </a:cubicBezTo>
                    <a:cubicBezTo>
                      <a:pt x="1703" y="1272"/>
                      <a:pt x="1567" y="1144"/>
                      <a:pt x="1359" y="1144"/>
                    </a:cubicBezTo>
                    <a:cubicBezTo>
                      <a:pt x="1151" y="1144"/>
                      <a:pt x="791" y="1224"/>
                      <a:pt x="591" y="1192"/>
                    </a:cubicBezTo>
                    <a:cubicBezTo>
                      <a:pt x="391" y="1160"/>
                      <a:pt x="275" y="1056"/>
                      <a:pt x="159" y="952"/>
                    </a:cubicBezTo>
                  </a:path>
                </a:pathLst>
              </a:custGeom>
              <a:gradFill rotWithShape="1">
                <a:gsLst>
                  <a:gs pos="0">
                    <a:srgbClr val="C84300"/>
                  </a:gs>
                  <a:gs pos="100000">
                    <a:srgbClr val="8A2E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67608" name="Freeform 548"/>
              <p:cNvSpPr>
                <a:spLocks/>
              </p:cNvSpPr>
              <p:nvPr/>
            </p:nvSpPr>
            <p:spPr bwMode="auto">
              <a:xfrm>
                <a:off x="528" y="2736"/>
                <a:ext cx="240" cy="240"/>
              </a:xfrm>
              <a:custGeom>
                <a:avLst/>
                <a:gdLst>
                  <a:gd name="T0" fmla="*/ 0 w 2287"/>
                  <a:gd name="T1" fmla="*/ 0 h 1272"/>
                  <a:gd name="T2" fmla="*/ 0 w 2287"/>
                  <a:gd name="T3" fmla="*/ 0 h 1272"/>
                  <a:gd name="T4" fmla="*/ 0 w 2287"/>
                  <a:gd name="T5" fmla="*/ 0 h 1272"/>
                  <a:gd name="T6" fmla="*/ 0 w 2287"/>
                  <a:gd name="T7" fmla="*/ 0 h 1272"/>
                  <a:gd name="T8" fmla="*/ 0 w 2287"/>
                  <a:gd name="T9" fmla="*/ 0 h 1272"/>
                  <a:gd name="T10" fmla="*/ 0 w 2287"/>
                  <a:gd name="T11" fmla="*/ 0 h 1272"/>
                  <a:gd name="T12" fmla="*/ 0 w 2287"/>
                  <a:gd name="T13" fmla="*/ 0 h 1272"/>
                  <a:gd name="T14" fmla="*/ 0 w 2287"/>
                  <a:gd name="T15" fmla="*/ 0 h 1272"/>
                  <a:gd name="T16" fmla="*/ 0 w 2287"/>
                  <a:gd name="T17" fmla="*/ 0 h 1272"/>
                  <a:gd name="T18" fmla="*/ 0 w 2287"/>
                  <a:gd name="T19" fmla="*/ 0 h 1272"/>
                  <a:gd name="T20" fmla="*/ 0 w 2287"/>
                  <a:gd name="T21" fmla="*/ 0 h 127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87"/>
                  <a:gd name="T34" fmla="*/ 0 h 1272"/>
                  <a:gd name="T35" fmla="*/ 2287 w 2287"/>
                  <a:gd name="T36" fmla="*/ 1272 h 127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87" h="1272">
                    <a:moveTo>
                      <a:pt x="167" y="952"/>
                    </a:moveTo>
                    <a:cubicBezTo>
                      <a:pt x="152" y="912"/>
                      <a:pt x="0" y="848"/>
                      <a:pt x="63" y="712"/>
                    </a:cubicBezTo>
                    <a:cubicBezTo>
                      <a:pt x="126" y="576"/>
                      <a:pt x="375" y="240"/>
                      <a:pt x="543" y="136"/>
                    </a:cubicBezTo>
                    <a:cubicBezTo>
                      <a:pt x="711" y="32"/>
                      <a:pt x="863" y="104"/>
                      <a:pt x="1071" y="88"/>
                    </a:cubicBezTo>
                    <a:cubicBezTo>
                      <a:pt x="1279" y="72"/>
                      <a:pt x="1599" y="0"/>
                      <a:pt x="1791" y="40"/>
                    </a:cubicBezTo>
                    <a:cubicBezTo>
                      <a:pt x="1983" y="80"/>
                      <a:pt x="2159" y="224"/>
                      <a:pt x="2223" y="328"/>
                    </a:cubicBezTo>
                    <a:cubicBezTo>
                      <a:pt x="2287" y="432"/>
                      <a:pt x="2239" y="520"/>
                      <a:pt x="2175" y="664"/>
                    </a:cubicBezTo>
                    <a:cubicBezTo>
                      <a:pt x="2111" y="808"/>
                      <a:pt x="1975" y="1112"/>
                      <a:pt x="1839" y="1192"/>
                    </a:cubicBezTo>
                    <a:cubicBezTo>
                      <a:pt x="1703" y="1272"/>
                      <a:pt x="1567" y="1144"/>
                      <a:pt x="1359" y="1144"/>
                    </a:cubicBezTo>
                    <a:cubicBezTo>
                      <a:pt x="1151" y="1144"/>
                      <a:pt x="791" y="1224"/>
                      <a:pt x="591" y="1192"/>
                    </a:cubicBezTo>
                    <a:cubicBezTo>
                      <a:pt x="391" y="1160"/>
                      <a:pt x="275" y="1056"/>
                      <a:pt x="159" y="952"/>
                    </a:cubicBezTo>
                  </a:path>
                </a:pathLst>
              </a:custGeom>
              <a:gradFill rotWithShape="1">
                <a:gsLst>
                  <a:gs pos="0">
                    <a:srgbClr val="C84300"/>
                  </a:gs>
                  <a:gs pos="100000">
                    <a:srgbClr val="8A2E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67609" name="Freeform 549"/>
              <p:cNvSpPr>
                <a:spLocks/>
              </p:cNvSpPr>
              <p:nvPr/>
            </p:nvSpPr>
            <p:spPr bwMode="auto">
              <a:xfrm>
                <a:off x="720" y="2592"/>
                <a:ext cx="240" cy="240"/>
              </a:xfrm>
              <a:custGeom>
                <a:avLst/>
                <a:gdLst>
                  <a:gd name="T0" fmla="*/ 0 w 2287"/>
                  <a:gd name="T1" fmla="*/ 0 h 1272"/>
                  <a:gd name="T2" fmla="*/ 0 w 2287"/>
                  <a:gd name="T3" fmla="*/ 0 h 1272"/>
                  <a:gd name="T4" fmla="*/ 0 w 2287"/>
                  <a:gd name="T5" fmla="*/ 0 h 1272"/>
                  <a:gd name="T6" fmla="*/ 0 w 2287"/>
                  <a:gd name="T7" fmla="*/ 0 h 1272"/>
                  <a:gd name="T8" fmla="*/ 0 w 2287"/>
                  <a:gd name="T9" fmla="*/ 0 h 1272"/>
                  <a:gd name="T10" fmla="*/ 0 w 2287"/>
                  <a:gd name="T11" fmla="*/ 0 h 1272"/>
                  <a:gd name="T12" fmla="*/ 0 w 2287"/>
                  <a:gd name="T13" fmla="*/ 0 h 1272"/>
                  <a:gd name="T14" fmla="*/ 0 w 2287"/>
                  <a:gd name="T15" fmla="*/ 0 h 1272"/>
                  <a:gd name="T16" fmla="*/ 0 w 2287"/>
                  <a:gd name="T17" fmla="*/ 0 h 1272"/>
                  <a:gd name="T18" fmla="*/ 0 w 2287"/>
                  <a:gd name="T19" fmla="*/ 0 h 1272"/>
                  <a:gd name="T20" fmla="*/ 0 w 2287"/>
                  <a:gd name="T21" fmla="*/ 0 h 127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87"/>
                  <a:gd name="T34" fmla="*/ 0 h 1272"/>
                  <a:gd name="T35" fmla="*/ 2287 w 2287"/>
                  <a:gd name="T36" fmla="*/ 1272 h 127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87" h="1272">
                    <a:moveTo>
                      <a:pt x="167" y="952"/>
                    </a:moveTo>
                    <a:cubicBezTo>
                      <a:pt x="152" y="912"/>
                      <a:pt x="0" y="848"/>
                      <a:pt x="63" y="712"/>
                    </a:cubicBezTo>
                    <a:cubicBezTo>
                      <a:pt x="126" y="576"/>
                      <a:pt x="375" y="240"/>
                      <a:pt x="543" y="136"/>
                    </a:cubicBezTo>
                    <a:cubicBezTo>
                      <a:pt x="711" y="32"/>
                      <a:pt x="863" y="104"/>
                      <a:pt x="1071" y="88"/>
                    </a:cubicBezTo>
                    <a:cubicBezTo>
                      <a:pt x="1279" y="72"/>
                      <a:pt x="1599" y="0"/>
                      <a:pt x="1791" y="40"/>
                    </a:cubicBezTo>
                    <a:cubicBezTo>
                      <a:pt x="1983" y="80"/>
                      <a:pt x="2159" y="224"/>
                      <a:pt x="2223" y="328"/>
                    </a:cubicBezTo>
                    <a:cubicBezTo>
                      <a:pt x="2287" y="432"/>
                      <a:pt x="2239" y="520"/>
                      <a:pt x="2175" y="664"/>
                    </a:cubicBezTo>
                    <a:cubicBezTo>
                      <a:pt x="2111" y="808"/>
                      <a:pt x="1975" y="1112"/>
                      <a:pt x="1839" y="1192"/>
                    </a:cubicBezTo>
                    <a:cubicBezTo>
                      <a:pt x="1703" y="1272"/>
                      <a:pt x="1567" y="1144"/>
                      <a:pt x="1359" y="1144"/>
                    </a:cubicBezTo>
                    <a:cubicBezTo>
                      <a:pt x="1151" y="1144"/>
                      <a:pt x="791" y="1224"/>
                      <a:pt x="591" y="1192"/>
                    </a:cubicBezTo>
                    <a:cubicBezTo>
                      <a:pt x="391" y="1160"/>
                      <a:pt x="275" y="1056"/>
                      <a:pt x="159" y="952"/>
                    </a:cubicBezTo>
                  </a:path>
                </a:pathLst>
              </a:custGeom>
              <a:gradFill rotWithShape="1">
                <a:gsLst>
                  <a:gs pos="0">
                    <a:srgbClr val="C84300"/>
                  </a:gs>
                  <a:gs pos="100000">
                    <a:srgbClr val="8A2E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67610" name="Freeform 550" descr="Циновка"/>
              <p:cNvSpPr>
                <a:spLocks/>
              </p:cNvSpPr>
              <p:nvPr/>
            </p:nvSpPr>
            <p:spPr bwMode="auto">
              <a:xfrm>
                <a:off x="192" y="2898"/>
                <a:ext cx="1008" cy="1377"/>
              </a:xfrm>
              <a:custGeom>
                <a:avLst/>
                <a:gdLst>
                  <a:gd name="T0" fmla="*/ 3927 w 912"/>
                  <a:gd name="T1" fmla="*/ 31422 h 1194"/>
                  <a:gd name="T2" fmla="*/ 6349 w 912"/>
                  <a:gd name="T3" fmla="*/ 31422 h 1194"/>
                  <a:gd name="T4" fmla="*/ 7641 w 912"/>
                  <a:gd name="T5" fmla="*/ 29701 h 1194"/>
                  <a:gd name="T6" fmla="*/ 7546 w 912"/>
                  <a:gd name="T7" fmla="*/ 24418 h 1194"/>
                  <a:gd name="T8" fmla="*/ 7546 w 912"/>
                  <a:gd name="T9" fmla="*/ 20994 h 1194"/>
                  <a:gd name="T10" fmla="*/ 7546 w 912"/>
                  <a:gd name="T11" fmla="*/ 17494 h 1194"/>
                  <a:gd name="T12" fmla="*/ 8150 w 912"/>
                  <a:gd name="T13" fmla="*/ 8780 h 1194"/>
                  <a:gd name="T14" fmla="*/ 8150 w 912"/>
                  <a:gd name="T15" fmla="*/ 3590 h 1194"/>
                  <a:gd name="T16" fmla="*/ 8154 w 912"/>
                  <a:gd name="T17" fmla="*/ 1429 h 1194"/>
                  <a:gd name="T18" fmla="*/ 8019 w 912"/>
                  <a:gd name="T19" fmla="*/ 609 h 1194"/>
                  <a:gd name="T20" fmla="*/ 7883 w 912"/>
                  <a:gd name="T21" fmla="*/ 174 h 1194"/>
                  <a:gd name="T22" fmla="*/ 7602 w 912"/>
                  <a:gd name="T23" fmla="*/ 1820 h 1194"/>
                  <a:gd name="T24" fmla="*/ 6513 w 912"/>
                  <a:gd name="T25" fmla="*/ 2639 h 1194"/>
                  <a:gd name="T26" fmla="*/ 5142 w 912"/>
                  <a:gd name="T27" fmla="*/ 3455 h 1194"/>
                  <a:gd name="T28" fmla="*/ 3215 w 912"/>
                  <a:gd name="T29" fmla="*/ 3077 h 1194"/>
                  <a:gd name="T30" fmla="*/ 1035 w 912"/>
                  <a:gd name="T31" fmla="*/ 2639 h 1194"/>
                  <a:gd name="T32" fmla="*/ 1315 w 912"/>
                  <a:gd name="T33" fmla="*/ 2241 h 1194"/>
                  <a:gd name="T34" fmla="*/ 1315 w 912"/>
                  <a:gd name="T35" fmla="*/ 609 h 1194"/>
                  <a:gd name="T36" fmla="*/ 1164 w 912"/>
                  <a:gd name="T37" fmla="*/ 1429 h 1194"/>
                  <a:gd name="T38" fmla="*/ 1035 w 912"/>
                  <a:gd name="T39" fmla="*/ 1429 h 1194"/>
                  <a:gd name="T40" fmla="*/ 1035 w 912"/>
                  <a:gd name="T41" fmla="*/ 2241 h 1194"/>
                  <a:gd name="T42" fmla="*/ 906 w 912"/>
                  <a:gd name="T43" fmla="*/ 7064 h 1194"/>
                  <a:gd name="T44" fmla="*/ 295 w 912"/>
                  <a:gd name="T45" fmla="*/ 19265 h 1194"/>
                  <a:gd name="T46" fmla="*/ 295 w 912"/>
                  <a:gd name="T47" fmla="*/ 24418 h 1194"/>
                  <a:gd name="T48" fmla="*/ 398 w 912"/>
                  <a:gd name="T49" fmla="*/ 30886 h 1194"/>
                  <a:gd name="T50" fmla="*/ 2720 w 912"/>
                  <a:gd name="T51" fmla="*/ 31422 h 1194"/>
                  <a:gd name="T52" fmla="*/ 3927 w 912"/>
                  <a:gd name="T53" fmla="*/ 31422 h 119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912"/>
                  <a:gd name="T82" fmla="*/ 0 h 1194"/>
                  <a:gd name="T83" fmla="*/ 912 w 912"/>
                  <a:gd name="T84" fmla="*/ 1194 h 119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912" h="1194">
                    <a:moveTo>
                      <a:pt x="434" y="1172"/>
                    </a:moveTo>
                    <a:cubicBezTo>
                      <a:pt x="500" y="1172"/>
                      <a:pt x="633" y="1183"/>
                      <a:pt x="701" y="1172"/>
                    </a:cubicBezTo>
                    <a:cubicBezTo>
                      <a:pt x="769" y="1162"/>
                      <a:pt x="823" y="1151"/>
                      <a:pt x="845" y="1107"/>
                    </a:cubicBezTo>
                    <a:cubicBezTo>
                      <a:pt x="868" y="1064"/>
                      <a:pt x="836" y="967"/>
                      <a:pt x="834" y="912"/>
                    </a:cubicBezTo>
                    <a:cubicBezTo>
                      <a:pt x="833" y="858"/>
                      <a:pt x="834" y="826"/>
                      <a:pt x="834" y="783"/>
                    </a:cubicBezTo>
                    <a:cubicBezTo>
                      <a:pt x="834" y="739"/>
                      <a:pt x="823" y="728"/>
                      <a:pt x="834" y="653"/>
                    </a:cubicBezTo>
                    <a:cubicBezTo>
                      <a:pt x="845" y="577"/>
                      <a:pt x="890" y="414"/>
                      <a:pt x="901" y="328"/>
                    </a:cubicBezTo>
                    <a:cubicBezTo>
                      <a:pt x="912" y="241"/>
                      <a:pt x="901" y="179"/>
                      <a:pt x="901" y="133"/>
                    </a:cubicBezTo>
                    <a:cubicBezTo>
                      <a:pt x="901" y="87"/>
                      <a:pt x="904" y="71"/>
                      <a:pt x="902" y="53"/>
                    </a:cubicBezTo>
                    <a:cubicBezTo>
                      <a:pt x="900" y="35"/>
                      <a:pt x="892" y="31"/>
                      <a:pt x="887" y="23"/>
                    </a:cubicBezTo>
                    <a:cubicBezTo>
                      <a:pt x="882" y="15"/>
                      <a:pt x="880" y="0"/>
                      <a:pt x="872" y="7"/>
                    </a:cubicBezTo>
                    <a:cubicBezTo>
                      <a:pt x="864" y="14"/>
                      <a:pt x="866" y="53"/>
                      <a:pt x="841" y="68"/>
                    </a:cubicBezTo>
                    <a:cubicBezTo>
                      <a:pt x="816" y="83"/>
                      <a:pt x="765" y="88"/>
                      <a:pt x="720" y="98"/>
                    </a:cubicBezTo>
                    <a:cubicBezTo>
                      <a:pt x="675" y="108"/>
                      <a:pt x="629" y="126"/>
                      <a:pt x="568" y="129"/>
                    </a:cubicBezTo>
                    <a:cubicBezTo>
                      <a:pt x="507" y="132"/>
                      <a:pt x="432" y="119"/>
                      <a:pt x="356" y="114"/>
                    </a:cubicBezTo>
                    <a:cubicBezTo>
                      <a:pt x="280" y="109"/>
                      <a:pt x="149" y="103"/>
                      <a:pt x="114" y="98"/>
                    </a:cubicBezTo>
                    <a:cubicBezTo>
                      <a:pt x="79" y="93"/>
                      <a:pt x="139" y="95"/>
                      <a:pt x="144" y="83"/>
                    </a:cubicBezTo>
                    <a:cubicBezTo>
                      <a:pt x="149" y="71"/>
                      <a:pt x="146" y="28"/>
                      <a:pt x="144" y="23"/>
                    </a:cubicBezTo>
                    <a:cubicBezTo>
                      <a:pt x="142" y="18"/>
                      <a:pt x="134" y="48"/>
                      <a:pt x="129" y="53"/>
                    </a:cubicBezTo>
                    <a:cubicBezTo>
                      <a:pt x="124" y="58"/>
                      <a:pt x="116" y="48"/>
                      <a:pt x="114" y="53"/>
                    </a:cubicBezTo>
                    <a:cubicBezTo>
                      <a:pt x="112" y="58"/>
                      <a:pt x="116" y="48"/>
                      <a:pt x="114" y="83"/>
                    </a:cubicBezTo>
                    <a:cubicBezTo>
                      <a:pt x="112" y="118"/>
                      <a:pt x="113" y="157"/>
                      <a:pt x="100" y="263"/>
                    </a:cubicBezTo>
                    <a:cubicBezTo>
                      <a:pt x="87" y="369"/>
                      <a:pt x="44" y="609"/>
                      <a:pt x="33" y="718"/>
                    </a:cubicBezTo>
                    <a:cubicBezTo>
                      <a:pt x="22" y="826"/>
                      <a:pt x="32" y="841"/>
                      <a:pt x="33" y="912"/>
                    </a:cubicBezTo>
                    <a:cubicBezTo>
                      <a:pt x="35" y="984"/>
                      <a:pt x="0" y="1107"/>
                      <a:pt x="44" y="1151"/>
                    </a:cubicBezTo>
                    <a:cubicBezTo>
                      <a:pt x="89" y="1194"/>
                      <a:pt x="235" y="1168"/>
                      <a:pt x="300" y="1172"/>
                    </a:cubicBezTo>
                    <a:cubicBezTo>
                      <a:pt x="366" y="1176"/>
                      <a:pt x="367" y="1172"/>
                      <a:pt x="434" y="1172"/>
                    </a:cubicBezTo>
                    <a:close/>
                  </a:path>
                </a:pathLst>
              </a:custGeom>
              <a:blipFill dpi="0" rotWithShape="1">
                <a:blip r:embed="rId6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>
                    <a:latin typeface="Calibri" pitchFamily="34" charset="0"/>
                  </a:rPr>
                  <a:t>4</a:t>
                </a:r>
              </a:p>
            </p:txBody>
          </p:sp>
          <p:grpSp>
            <p:nvGrpSpPr>
              <p:cNvPr id="67611" name="Group 551"/>
              <p:cNvGrpSpPr>
                <a:grpSpLocks/>
              </p:cNvGrpSpPr>
              <p:nvPr/>
            </p:nvGrpSpPr>
            <p:grpSpPr bwMode="auto">
              <a:xfrm>
                <a:off x="96" y="3696"/>
                <a:ext cx="864" cy="528"/>
                <a:chOff x="96" y="3648"/>
                <a:chExt cx="864" cy="528"/>
              </a:xfrm>
            </p:grpSpPr>
            <p:sp>
              <p:nvSpPr>
                <p:cNvPr id="67615" name="Freeform 552"/>
                <p:cNvSpPr>
                  <a:spLocks/>
                </p:cNvSpPr>
                <p:nvPr/>
              </p:nvSpPr>
              <p:spPr bwMode="auto">
                <a:xfrm>
                  <a:off x="432" y="3936"/>
                  <a:ext cx="240" cy="240"/>
                </a:xfrm>
                <a:custGeom>
                  <a:avLst/>
                  <a:gdLst>
                    <a:gd name="T0" fmla="*/ 0 w 2287"/>
                    <a:gd name="T1" fmla="*/ 0 h 1272"/>
                    <a:gd name="T2" fmla="*/ 0 w 2287"/>
                    <a:gd name="T3" fmla="*/ 0 h 1272"/>
                    <a:gd name="T4" fmla="*/ 0 w 2287"/>
                    <a:gd name="T5" fmla="*/ 0 h 1272"/>
                    <a:gd name="T6" fmla="*/ 0 w 2287"/>
                    <a:gd name="T7" fmla="*/ 0 h 1272"/>
                    <a:gd name="T8" fmla="*/ 0 w 2287"/>
                    <a:gd name="T9" fmla="*/ 0 h 1272"/>
                    <a:gd name="T10" fmla="*/ 0 w 2287"/>
                    <a:gd name="T11" fmla="*/ 0 h 1272"/>
                    <a:gd name="T12" fmla="*/ 0 w 2287"/>
                    <a:gd name="T13" fmla="*/ 0 h 1272"/>
                    <a:gd name="T14" fmla="*/ 0 w 2287"/>
                    <a:gd name="T15" fmla="*/ 0 h 1272"/>
                    <a:gd name="T16" fmla="*/ 0 w 2287"/>
                    <a:gd name="T17" fmla="*/ 0 h 1272"/>
                    <a:gd name="T18" fmla="*/ 0 w 2287"/>
                    <a:gd name="T19" fmla="*/ 0 h 1272"/>
                    <a:gd name="T20" fmla="*/ 0 w 2287"/>
                    <a:gd name="T21" fmla="*/ 0 h 12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87"/>
                    <a:gd name="T34" fmla="*/ 0 h 1272"/>
                    <a:gd name="T35" fmla="*/ 2287 w 2287"/>
                    <a:gd name="T36" fmla="*/ 1272 h 127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87" h="1272">
                      <a:moveTo>
                        <a:pt x="167" y="952"/>
                      </a:moveTo>
                      <a:cubicBezTo>
                        <a:pt x="152" y="912"/>
                        <a:pt x="0" y="848"/>
                        <a:pt x="63" y="712"/>
                      </a:cubicBezTo>
                      <a:cubicBezTo>
                        <a:pt x="126" y="576"/>
                        <a:pt x="375" y="240"/>
                        <a:pt x="543" y="136"/>
                      </a:cubicBezTo>
                      <a:cubicBezTo>
                        <a:pt x="711" y="32"/>
                        <a:pt x="863" y="104"/>
                        <a:pt x="1071" y="88"/>
                      </a:cubicBezTo>
                      <a:cubicBezTo>
                        <a:pt x="1279" y="72"/>
                        <a:pt x="1599" y="0"/>
                        <a:pt x="1791" y="40"/>
                      </a:cubicBezTo>
                      <a:cubicBezTo>
                        <a:pt x="1983" y="80"/>
                        <a:pt x="2159" y="224"/>
                        <a:pt x="2223" y="328"/>
                      </a:cubicBezTo>
                      <a:cubicBezTo>
                        <a:pt x="2287" y="432"/>
                        <a:pt x="2239" y="520"/>
                        <a:pt x="2175" y="664"/>
                      </a:cubicBezTo>
                      <a:cubicBezTo>
                        <a:pt x="2111" y="808"/>
                        <a:pt x="1975" y="1112"/>
                        <a:pt x="1839" y="1192"/>
                      </a:cubicBezTo>
                      <a:cubicBezTo>
                        <a:pt x="1703" y="1272"/>
                        <a:pt x="1567" y="1144"/>
                        <a:pt x="1359" y="1144"/>
                      </a:cubicBezTo>
                      <a:cubicBezTo>
                        <a:pt x="1151" y="1144"/>
                        <a:pt x="791" y="1224"/>
                        <a:pt x="591" y="1192"/>
                      </a:cubicBezTo>
                      <a:cubicBezTo>
                        <a:pt x="391" y="1160"/>
                        <a:pt x="275" y="1056"/>
                        <a:pt x="159" y="95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84300"/>
                    </a:gs>
                    <a:gs pos="100000">
                      <a:srgbClr val="8A2E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67616" name="Freeform 553"/>
                <p:cNvSpPr>
                  <a:spLocks/>
                </p:cNvSpPr>
                <p:nvPr/>
              </p:nvSpPr>
              <p:spPr bwMode="auto">
                <a:xfrm>
                  <a:off x="96" y="3936"/>
                  <a:ext cx="336" cy="192"/>
                </a:xfrm>
                <a:custGeom>
                  <a:avLst/>
                  <a:gdLst>
                    <a:gd name="T0" fmla="*/ 0 w 2287"/>
                    <a:gd name="T1" fmla="*/ 0 h 1272"/>
                    <a:gd name="T2" fmla="*/ 0 w 2287"/>
                    <a:gd name="T3" fmla="*/ 0 h 1272"/>
                    <a:gd name="T4" fmla="*/ 0 w 2287"/>
                    <a:gd name="T5" fmla="*/ 0 h 1272"/>
                    <a:gd name="T6" fmla="*/ 0 w 2287"/>
                    <a:gd name="T7" fmla="*/ 0 h 1272"/>
                    <a:gd name="T8" fmla="*/ 0 w 2287"/>
                    <a:gd name="T9" fmla="*/ 0 h 1272"/>
                    <a:gd name="T10" fmla="*/ 0 w 2287"/>
                    <a:gd name="T11" fmla="*/ 0 h 1272"/>
                    <a:gd name="T12" fmla="*/ 0 w 2287"/>
                    <a:gd name="T13" fmla="*/ 0 h 1272"/>
                    <a:gd name="T14" fmla="*/ 0 w 2287"/>
                    <a:gd name="T15" fmla="*/ 0 h 1272"/>
                    <a:gd name="T16" fmla="*/ 0 w 2287"/>
                    <a:gd name="T17" fmla="*/ 0 h 1272"/>
                    <a:gd name="T18" fmla="*/ 0 w 2287"/>
                    <a:gd name="T19" fmla="*/ 0 h 1272"/>
                    <a:gd name="T20" fmla="*/ 0 w 2287"/>
                    <a:gd name="T21" fmla="*/ 0 h 12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87"/>
                    <a:gd name="T34" fmla="*/ 0 h 1272"/>
                    <a:gd name="T35" fmla="*/ 2287 w 2287"/>
                    <a:gd name="T36" fmla="*/ 1272 h 127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87" h="1272">
                      <a:moveTo>
                        <a:pt x="167" y="952"/>
                      </a:moveTo>
                      <a:cubicBezTo>
                        <a:pt x="152" y="912"/>
                        <a:pt x="0" y="848"/>
                        <a:pt x="63" y="712"/>
                      </a:cubicBezTo>
                      <a:cubicBezTo>
                        <a:pt x="126" y="576"/>
                        <a:pt x="375" y="240"/>
                        <a:pt x="543" y="136"/>
                      </a:cubicBezTo>
                      <a:cubicBezTo>
                        <a:pt x="711" y="32"/>
                        <a:pt x="863" y="104"/>
                        <a:pt x="1071" y="88"/>
                      </a:cubicBezTo>
                      <a:cubicBezTo>
                        <a:pt x="1279" y="72"/>
                        <a:pt x="1599" y="0"/>
                        <a:pt x="1791" y="40"/>
                      </a:cubicBezTo>
                      <a:cubicBezTo>
                        <a:pt x="1983" y="80"/>
                        <a:pt x="2159" y="224"/>
                        <a:pt x="2223" y="328"/>
                      </a:cubicBezTo>
                      <a:cubicBezTo>
                        <a:pt x="2287" y="432"/>
                        <a:pt x="2239" y="520"/>
                        <a:pt x="2175" y="664"/>
                      </a:cubicBezTo>
                      <a:cubicBezTo>
                        <a:pt x="2111" y="808"/>
                        <a:pt x="1975" y="1112"/>
                        <a:pt x="1839" y="1192"/>
                      </a:cubicBezTo>
                      <a:cubicBezTo>
                        <a:pt x="1703" y="1272"/>
                        <a:pt x="1567" y="1144"/>
                        <a:pt x="1359" y="1144"/>
                      </a:cubicBezTo>
                      <a:cubicBezTo>
                        <a:pt x="1151" y="1144"/>
                        <a:pt x="791" y="1224"/>
                        <a:pt x="591" y="1192"/>
                      </a:cubicBezTo>
                      <a:cubicBezTo>
                        <a:pt x="391" y="1160"/>
                        <a:pt x="275" y="1056"/>
                        <a:pt x="159" y="95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84300"/>
                    </a:gs>
                    <a:gs pos="100000">
                      <a:srgbClr val="8A2E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67617" name="Freeform 554"/>
                <p:cNvSpPr>
                  <a:spLocks/>
                </p:cNvSpPr>
                <p:nvPr/>
              </p:nvSpPr>
              <p:spPr bwMode="auto">
                <a:xfrm>
                  <a:off x="624" y="3984"/>
                  <a:ext cx="336" cy="192"/>
                </a:xfrm>
                <a:custGeom>
                  <a:avLst/>
                  <a:gdLst>
                    <a:gd name="T0" fmla="*/ 0 w 2287"/>
                    <a:gd name="T1" fmla="*/ 0 h 1272"/>
                    <a:gd name="T2" fmla="*/ 0 w 2287"/>
                    <a:gd name="T3" fmla="*/ 0 h 1272"/>
                    <a:gd name="T4" fmla="*/ 0 w 2287"/>
                    <a:gd name="T5" fmla="*/ 0 h 1272"/>
                    <a:gd name="T6" fmla="*/ 0 w 2287"/>
                    <a:gd name="T7" fmla="*/ 0 h 1272"/>
                    <a:gd name="T8" fmla="*/ 0 w 2287"/>
                    <a:gd name="T9" fmla="*/ 0 h 1272"/>
                    <a:gd name="T10" fmla="*/ 0 w 2287"/>
                    <a:gd name="T11" fmla="*/ 0 h 1272"/>
                    <a:gd name="T12" fmla="*/ 0 w 2287"/>
                    <a:gd name="T13" fmla="*/ 0 h 1272"/>
                    <a:gd name="T14" fmla="*/ 0 w 2287"/>
                    <a:gd name="T15" fmla="*/ 0 h 1272"/>
                    <a:gd name="T16" fmla="*/ 0 w 2287"/>
                    <a:gd name="T17" fmla="*/ 0 h 1272"/>
                    <a:gd name="T18" fmla="*/ 0 w 2287"/>
                    <a:gd name="T19" fmla="*/ 0 h 1272"/>
                    <a:gd name="T20" fmla="*/ 0 w 2287"/>
                    <a:gd name="T21" fmla="*/ 0 h 12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87"/>
                    <a:gd name="T34" fmla="*/ 0 h 1272"/>
                    <a:gd name="T35" fmla="*/ 2287 w 2287"/>
                    <a:gd name="T36" fmla="*/ 1272 h 127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87" h="1272">
                      <a:moveTo>
                        <a:pt x="167" y="952"/>
                      </a:moveTo>
                      <a:cubicBezTo>
                        <a:pt x="152" y="912"/>
                        <a:pt x="0" y="848"/>
                        <a:pt x="63" y="712"/>
                      </a:cubicBezTo>
                      <a:cubicBezTo>
                        <a:pt x="126" y="576"/>
                        <a:pt x="375" y="240"/>
                        <a:pt x="543" y="136"/>
                      </a:cubicBezTo>
                      <a:cubicBezTo>
                        <a:pt x="711" y="32"/>
                        <a:pt x="863" y="104"/>
                        <a:pt x="1071" y="88"/>
                      </a:cubicBezTo>
                      <a:cubicBezTo>
                        <a:pt x="1279" y="72"/>
                        <a:pt x="1599" y="0"/>
                        <a:pt x="1791" y="40"/>
                      </a:cubicBezTo>
                      <a:cubicBezTo>
                        <a:pt x="1983" y="80"/>
                        <a:pt x="2159" y="224"/>
                        <a:pt x="2223" y="328"/>
                      </a:cubicBezTo>
                      <a:cubicBezTo>
                        <a:pt x="2287" y="432"/>
                        <a:pt x="2239" y="520"/>
                        <a:pt x="2175" y="664"/>
                      </a:cubicBezTo>
                      <a:cubicBezTo>
                        <a:pt x="2111" y="808"/>
                        <a:pt x="1975" y="1112"/>
                        <a:pt x="1839" y="1192"/>
                      </a:cubicBezTo>
                      <a:cubicBezTo>
                        <a:pt x="1703" y="1272"/>
                        <a:pt x="1567" y="1144"/>
                        <a:pt x="1359" y="1144"/>
                      </a:cubicBezTo>
                      <a:cubicBezTo>
                        <a:pt x="1151" y="1144"/>
                        <a:pt x="791" y="1224"/>
                        <a:pt x="591" y="1192"/>
                      </a:cubicBezTo>
                      <a:cubicBezTo>
                        <a:pt x="391" y="1160"/>
                        <a:pt x="275" y="1056"/>
                        <a:pt x="159" y="95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84300"/>
                    </a:gs>
                    <a:gs pos="100000">
                      <a:srgbClr val="8A2E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67618" name="Freeform 555"/>
                <p:cNvSpPr>
                  <a:spLocks/>
                </p:cNvSpPr>
                <p:nvPr/>
              </p:nvSpPr>
              <p:spPr bwMode="auto">
                <a:xfrm>
                  <a:off x="288" y="3840"/>
                  <a:ext cx="240" cy="240"/>
                </a:xfrm>
                <a:custGeom>
                  <a:avLst/>
                  <a:gdLst>
                    <a:gd name="T0" fmla="*/ 0 w 2287"/>
                    <a:gd name="T1" fmla="*/ 0 h 1272"/>
                    <a:gd name="T2" fmla="*/ 0 w 2287"/>
                    <a:gd name="T3" fmla="*/ 0 h 1272"/>
                    <a:gd name="T4" fmla="*/ 0 w 2287"/>
                    <a:gd name="T5" fmla="*/ 0 h 1272"/>
                    <a:gd name="T6" fmla="*/ 0 w 2287"/>
                    <a:gd name="T7" fmla="*/ 0 h 1272"/>
                    <a:gd name="T8" fmla="*/ 0 w 2287"/>
                    <a:gd name="T9" fmla="*/ 0 h 1272"/>
                    <a:gd name="T10" fmla="*/ 0 w 2287"/>
                    <a:gd name="T11" fmla="*/ 0 h 1272"/>
                    <a:gd name="T12" fmla="*/ 0 w 2287"/>
                    <a:gd name="T13" fmla="*/ 0 h 1272"/>
                    <a:gd name="T14" fmla="*/ 0 w 2287"/>
                    <a:gd name="T15" fmla="*/ 0 h 1272"/>
                    <a:gd name="T16" fmla="*/ 0 w 2287"/>
                    <a:gd name="T17" fmla="*/ 0 h 1272"/>
                    <a:gd name="T18" fmla="*/ 0 w 2287"/>
                    <a:gd name="T19" fmla="*/ 0 h 1272"/>
                    <a:gd name="T20" fmla="*/ 0 w 2287"/>
                    <a:gd name="T21" fmla="*/ 0 h 12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87"/>
                    <a:gd name="T34" fmla="*/ 0 h 1272"/>
                    <a:gd name="T35" fmla="*/ 2287 w 2287"/>
                    <a:gd name="T36" fmla="*/ 1272 h 127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87" h="1272">
                      <a:moveTo>
                        <a:pt x="167" y="952"/>
                      </a:moveTo>
                      <a:cubicBezTo>
                        <a:pt x="152" y="912"/>
                        <a:pt x="0" y="848"/>
                        <a:pt x="63" y="712"/>
                      </a:cubicBezTo>
                      <a:cubicBezTo>
                        <a:pt x="126" y="576"/>
                        <a:pt x="375" y="240"/>
                        <a:pt x="543" y="136"/>
                      </a:cubicBezTo>
                      <a:cubicBezTo>
                        <a:pt x="711" y="32"/>
                        <a:pt x="863" y="104"/>
                        <a:pt x="1071" y="88"/>
                      </a:cubicBezTo>
                      <a:cubicBezTo>
                        <a:pt x="1279" y="72"/>
                        <a:pt x="1599" y="0"/>
                        <a:pt x="1791" y="40"/>
                      </a:cubicBezTo>
                      <a:cubicBezTo>
                        <a:pt x="1983" y="80"/>
                        <a:pt x="2159" y="224"/>
                        <a:pt x="2223" y="328"/>
                      </a:cubicBezTo>
                      <a:cubicBezTo>
                        <a:pt x="2287" y="432"/>
                        <a:pt x="2239" y="520"/>
                        <a:pt x="2175" y="664"/>
                      </a:cubicBezTo>
                      <a:cubicBezTo>
                        <a:pt x="2111" y="808"/>
                        <a:pt x="1975" y="1112"/>
                        <a:pt x="1839" y="1192"/>
                      </a:cubicBezTo>
                      <a:cubicBezTo>
                        <a:pt x="1703" y="1272"/>
                        <a:pt x="1567" y="1144"/>
                        <a:pt x="1359" y="1144"/>
                      </a:cubicBezTo>
                      <a:cubicBezTo>
                        <a:pt x="1151" y="1144"/>
                        <a:pt x="791" y="1224"/>
                        <a:pt x="591" y="1192"/>
                      </a:cubicBezTo>
                      <a:cubicBezTo>
                        <a:pt x="391" y="1160"/>
                        <a:pt x="275" y="1056"/>
                        <a:pt x="159" y="95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84300"/>
                    </a:gs>
                    <a:gs pos="100000">
                      <a:srgbClr val="8A2E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67619" name="Freeform 556"/>
                <p:cNvSpPr>
                  <a:spLocks/>
                </p:cNvSpPr>
                <p:nvPr/>
              </p:nvSpPr>
              <p:spPr bwMode="auto">
                <a:xfrm>
                  <a:off x="576" y="3792"/>
                  <a:ext cx="240" cy="240"/>
                </a:xfrm>
                <a:custGeom>
                  <a:avLst/>
                  <a:gdLst>
                    <a:gd name="T0" fmla="*/ 0 w 2287"/>
                    <a:gd name="T1" fmla="*/ 0 h 1272"/>
                    <a:gd name="T2" fmla="*/ 0 w 2287"/>
                    <a:gd name="T3" fmla="*/ 0 h 1272"/>
                    <a:gd name="T4" fmla="*/ 0 w 2287"/>
                    <a:gd name="T5" fmla="*/ 0 h 1272"/>
                    <a:gd name="T6" fmla="*/ 0 w 2287"/>
                    <a:gd name="T7" fmla="*/ 0 h 1272"/>
                    <a:gd name="T8" fmla="*/ 0 w 2287"/>
                    <a:gd name="T9" fmla="*/ 0 h 1272"/>
                    <a:gd name="T10" fmla="*/ 0 w 2287"/>
                    <a:gd name="T11" fmla="*/ 0 h 1272"/>
                    <a:gd name="T12" fmla="*/ 0 w 2287"/>
                    <a:gd name="T13" fmla="*/ 0 h 1272"/>
                    <a:gd name="T14" fmla="*/ 0 w 2287"/>
                    <a:gd name="T15" fmla="*/ 0 h 1272"/>
                    <a:gd name="T16" fmla="*/ 0 w 2287"/>
                    <a:gd name="T17" fmla="*/ 0 h 1272"/>
                    <a:gd name="T18" fmla="*/ 0 w 2287"/>
                    <a:gd name="T19" fmla="*/ 0 h 1272"/>
                    <a:gd name="T20" fmla="*/ 0 w 2287"/>
                    <a:gd name="T21" fmla="*/ 0 h 12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87"/>
                    <a:gd name="T34" fmla="*/ 0 h 1272"/>
                    <a:gd name="T35" fmla="*/ 2287 w 2287"/>
                    <a:gd name="T36" fmla="*/ 1272 h 127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87" h="1272">
                      <a:moveTo>
                        <a:pt x="167" y="952"/>
                      </a:moveTo>
                      <a:cubicBezTo>
                        <a:pt x="152" y="912"/>
                        <a:pt x="0" y="848"/>
                        <a:pt x="63" y="712"/>
                      </a:cubicBezTo>
                      <a:cubicBezTo>
                        <a:pt x="126" y="576"/>
                        <a:pt x="375" y="240"/>
                        <a:pt x="543" y="136"/>
                      </a:cubicBezTo>
                      <a:cubicBezTo>
                        <a:pt x="711" y="32"/>
                        <a:pt x="863" y="104"/>
                        <a:pt x="1071" y="88"/>
                      </a:cubicBezTo>
                      <a:cubicBezTo>
                        <a:pt x="1279" y="72"/>
                        <a:pt x="1599" y="0"/>
                        <a:pt x="1791" y="40"/>
                      </a:cubicBezTo>
                      <a:cubicBezTo>
                        <a:pt x="1983" y="80"/>
                        <a:pt x="2159" y="224"/>
                        <a:pt x="2223" y="328"/>
                      </a:cubicBezTo>
                      <a:cubicBezTo>
                        <a:pt x="2287" y="432"/>
                        <a:pt x="2239" y="520"/>
                        <a:pt x="2175" y="664"/>
                      </a:cubicBezTo>
                      <a:cubicBezTo>
                        <a:pt x="2111" y="808"/>
                        <a:pt x="1975" y="1112"/>
                        <a:pt x="1839" y="1192"/>
                      </a:cubicBezTo>
                      <a:cubicBezTo>
                        <a:pt x="1703" y="1272"/>
                        <a:pt x="1567" y="1144"/>
                        <a:pt x="1359" y="1144"/>
                      </a:cubicBezTo>
                      <a:cubicBezTo>
                        <a:pt x="1151" y="1144"/>
                        <a:pt x="791" y="1224"/>
                        <a:pt x="591" y="1192"/>
                      </a:cubicBezTo>
                      <a:cubicBezTo>
                        <a:pt x="391" y="1160"/>
                        <a:pt x="275" y="1056"/>
                        <a:pt x="159" y="95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84300"/>
                    </a:gs>
                    <a:gs pos="100000">
                      <a:srgbClr val="8A2E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67620" name="Freeform 557"/>
                <p:cNvSpPr>
                  <a:spLocks/>
                </p:cNvSpPr>
                <p:nvPr/>
              </p:nvSpPr>
              <p:spPr bwMode="auto">
                <a:xfrm>
                  <a:off x="432" y="3648"/>
                  <a:ext cx="240" cy="240"/>
                </a:xfrm>
                <a:custGeom>
                  <a:avLst/>
                  <a:gdLst>
                    <a:gd name="T0" fmla="*/ 0 w 2287"/>
                    <a:gd name="T1" fmla="*/ 0 h 1272"/>
                    <a:gd name="T2" fmla="*/ 0 w 2287"/>
                    <a:gd name="T3" fmla="*/ 0 h 1272"/>
                    <a:gd name="T4" fmla="*/ 0 w 2287"/>
                    <a:gd name="T5" fmla="*/ 0 h 1272"/>
                    <a:gd name="T6" fmla="*/ 0 w 2287"/>
                    <a:gd name="T7" fmla="*/ 0 h 1272"/>
                    <a:gd name="T8" fmla="*/ 0 w 2287"/>
                    <a:gd name="T9" fmla="*/ 0 h 1272"/>
                    <a:gd name="T10" fmla="*/ 0 w 2287"/>
                    <a:gd name="T11" fmla="*/ 0 h 1272"/>
                    <a:gd name="T12" fmla="*/ 0 w 2287"/>
                    <a:gd name="T13" fmla="*/ 0 h 1272"/>
                    <a:gd name="T14" fmla="*/ 0 w 2287"/>
                    <a:gd name="T15" fmla="*/ 0 h 1272"/>
                    <a:gd name="T16" fmla="*/ 0 w 2287"/>
                    <a:gd name="T17" fmla="*/ 0 h 1272"/>
                    <a:gd name="T18" fmla="*/ 0 w 2287"/>
                    <a:gd name="T19" fmla="*/ 0 h 1272"/>
                    <a:gd name="T20" fmla="*/ 0 w 2287"/>
                    <a:gd name="T21" fmla="*/ 0 h 12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87"/>
                    <a:gd name="T34" fmla="*/ 0 h 1272"/>
                    <a:gd name="T35" fmla="*/ 2287 w 2287"/>
                    <a:gd name="T36" fmla="*/ 1272 h 127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87" h="1272">
                      <a:moveTo>
                        <a:pt x="167" y="952"/>
                      </a:moveTo>
                      <a:cubicBezTo>
                        <a:pt x="152" y="912"/>
                        <a:pt x="0" y="848"/>
                        <a:pt x="63" y="712"/>
                      </a:cubicBezTo>
                      <a:cubicBezTo>
                        <a:pt x="126" y="576"/>
                        <a:pt x="375" y="240"/>
                        <a:pt x="543" y="136"/>
                      </a:cubicBezTo>
                      <a:cubicBezTo>
                        <a:pt x="711" y="32"/>
                        <a:pt x="863" y="104"/>
                        <a:pt x="1071" y="88"/>
                      </a:cubicBezTo>
                      <a:cubicBezTo>
                        <a:pt x="1279" y="72"/>
                        <a:pt x="1599" y="0"/>
                        <a:pt x="1791" y="40"/>
                      </a:cubicBezTo>
                      <a:cubicBezTo>
                        <a:pt x="1983" y="80"/>
                        <a:pt x="2159" y="224"/>
                        <a:pt x="2223" y="328"/>
                      </a:cubicBezTo>
                      <a:cubicBezTo>
                        <a:pt x="2287" y="432"/>
                        <a:pt x="2239" y="520"/>
                        <a:pt x="2175" y="664"/>
                      </a:cubicBezTo>
                      <a:cubicBezTo>
                        <a:pt x="2111" y="808"/>
                        <a:pt x="1975" y="1112"/>
                        <a:pt x="1839" y="1192"/>
                      </a:cubicBezTo>
                      <a:cubicBezTo>
                        <a:pt x="1703" y="1272"/>
                        <a:pt x="1567" y="1144"/>
                        <a:pt x="1359" y="1144"/>
                      </a:cubicBezTo>
                      <a:cubicBezTo>
                        <a:pt x="1151" y="1144"/>
                        <a:pt x="791" y="1224"/>
                        <a:pt x="591" y="1192"/>
                      </a:cubicBezTo>
                      <a:cubicBezTo>
                        <a:pt x="391" y="1160"/>
                        <a:pt x="275" y="1056"/>
                        <a:pt x="159" y="95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84300"/>
                    </a:gs>
                    <a:gs pos="100000">
                      <a:srgbClr val="8A2E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  <p:sp>
            <p:nvSpPr>
              <p:cNvPr id="67612" name="Freeform 558"/>
              <p:cNvSpPr>
                <a:spLocks/>
              </p:cNvSpPr>
              <p:nvPr/>
            </p:nvSpPr>
            <p:spPr bwMode="auto">
              <a:xfrm>
                <a:off x="480" y="2688"/>
                <a:ext cx="192" cy="144"/>
              </a:xfrm>
              <a:custGeom>
                <a:avLst/>
                <a:gdLst>
                  <a:gd name="T0" fmla="*/ 0 w 2287"/>
                  <a:gd name="T1" fmla="*/ 0 h 1272"/>
                  <a:gd name="T2" fmla="*/ 0 w 2287"/>
                  <a:gd name="T3" fmla="*/ 0 h 1272"/>
                  <a:gd name="T4" fmla="*/ 0 w 2287"/>
                  <a:gd name="T5" fmla="*/ 0 h 1272"/>
                  <a:gd name="T6" fmla="*/ 0 w 2287"/>
                  <a:gd name="T7" fmla="*/ 0 h 1272"/>
                  <a:gd name="T8" fmla="*/ 0 w 2287"/>
                  <a:gd name="T9" fmla="*/ 0 h 1272"/>
                  <a:gd name="T10" fmla="*/ 0 w 2287"/>
                  <a:gd name="T11" fmla="*/ 0 h 1272"/>
                  <a:gd name="T12" fmla="*/ 0 w 2287"/>
                  <a:gd name="T13" fmla="*/ 0 h 1272"/>
                  <a:gd name="T14" fmla="*/ 0 w 2287"/>
                  <a:gd name="T15" fmla="*/ 0 h 1272"/>
                  <a:gd name="T16" fmla="*/ 0 w 2287"/>
                  <a:gd name="T17" fmla="*/ 0 h 1272"/>
                  <a:gd name="T18" fmla="*/ 0 w 2287"/>
                  <a:gd name="T19" fmla="*/ 0 h 1272"/>
                  <a:gd name="T20" fmla="*/ 0 w 2287"/>
                  <a:gd name="T21" fmla="*/ 0 h 127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87"/>
                  <a:gd name="T34" fmla="*/ 0 h 1272"/>
                  <a:gd name="T35" fmla="*/ 2287 w 2287"/>
                  <a:gd name="T36" fmla="*/ 1272 h 127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87" h="1272">
                    <a:moveTo>
                      <a:pt x="167" y="952"/>
                    </a:moveTo>
                    <a:cubicBezTo>
                      <a:pt x="152" y="912"/>
                      <a:pt x="0" y="848"/>
                      <a:pt x="63" y="712"/>
                    </a:cubicBezTo>
                    <a:cubicBezTo>
                      <a:pt x="126" y="576"/>
                      <a:pt x="375" y="240"/>
                      <a:pt x="543" y="136"/>
                    </a:cubicBezTo>
                    <a:cubicBezTo>
                      <a:pt x="711" y="32"/>
                      <a:pt x="863" y="104"/>
                      <a:pt x="1071" y="88"/>
                    </a:cubicBezTo>
                    <a:cubicBezTo>
                      <a:pt x="1279" y="72"/>
                      <a:pt x="1599" y="0"/>
                      <a:pt x="1791" y="40"/>
                    </a:cubicBezTo>
                    <a:cubicBezTo>
                      <a:pt x="1983" y="80"/>
                      <a:pt x="2159" y="224"/>
                      <a:pt x="2223" y="328"/>
                    </a:cubicBezTo>
                    <a:cubicBezTo>
                      <a:pt x="2287" y="432"/>
                      <a:pt x="2239" y="520"/>
                      <a:pt x="2175" y="664"/>
                    </a:cubicBezTo>
                    <a:cubicBezTo>
                      <a:pt x="2111" y="808"/>
                      <a:pt x="1975" y="1112"/>
                      <a:pt x="1839" y="1192"/>
                    </a:cubicBezTo>
                    <a:cubicBezTo>
                      <a:pt x="1703" y="1272"/>
                      <a:pt x="1567" y="1144"/>
                      <a:pt x="1359" y="1144"/>
                    </a:cubicBezTo>
                    <a:cubicBezTo>
                      <a:pt x="1151" y="1144"/>
                      <a:pt x="791" y="1224"/>
                      <a:pt x="591" y="1192"/>
                    </a:cubicBezTo>
                    <a:cubicBezTo>
                      <a:pt x="391" y="1160"/>
                      <a:pt x="275" y="1056"/>
                      <a:pt x="159" y="952"/>
                    </a:cubicBezTo>
                  </a:path>
                </a:pathLst>
              </a:custGeom>
              <a:gradFill rotWithShape="1">
                <a:gsLst>
                  <a:gs pos="0">
                    <a:srgbClr val="C84300"/>
                  </a:gs>
                  <a:gs pos="100000">
                    <a:srgbClr val="8A2E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67613" name="Freeform 559"/>
              <p:cNvSpPr>
                <a:spLocks/>
              </p:cNvSpPr>
              <p:nvPr/>
            </p:nvSpPr>
            <p:spPr bwMode="auto">
              <a:xfrm>
                <a:off x="912" y="2736"/>
                <a:ext cx="192" cy="144"/>
              </a:xfrm>
              <a:custGeom>
                <a:avLst/>
                <a:gdLst>
                  <a:gd name="T0" fmla="*/ 0 w 2287"/>
                  <a:gd name="T1" fmla="*/ 0 h 1272"/>
                  <a:gd name="T2" fmla="*/ 0 w 2287"/>
                  <a:gd name="T3" fmla="*/ 0 h 1272"/>
                  <a:gd name="T4" fmla="*/ 0 w 2287"/>
                  <a:gd name="T5" fmla="*/ 0 h 1272"/>
                  <a:gd name="T6" fmla="*/ 0 w 2287"/>
                  <a:gd name="T7" fmla="*/ 0 h 1272"/>
                  <a:gd name="T8" fmla="*/ 0 w 2287"/>
                  <a:gd name="T9" fmla="*/ 0 h 1272"/>
                  <a:gd name="T10" fmla="*/ 0 w 2287"/>
                  <a:gd name="T11" fmla="*/ 0 h 1272"/>
                  <a:gd name="T12" fmla="*/ 0 w 2287"/>
                  <a:gd name="T13" fmla="*/ 0 h 1272"/>
                  <a:gd name="T14" fmla="*/ 0 w 2287"/>
                  <a:gd name="T15" fmla="*/ 0 h 1272"/>
                  <a:gd name="T16" fmla="*/ 0 w 2287"/>
                  <a:gd name="T17" fmla="*/ 0 h 1272"/>
                  <a:gd name="T18" fmla="*/ 0 w 2287"/>
                  <a:gd name="T19" fmla="*/ 0 h 1272"/>
                  <a:gd name="T20" fmla="*/ 0 w 2287"/>
                  <a:gd name="T21" fmla="*/ 0 h 127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87"/>
                  <a:gd name="T34" fmla="*/ 0 h 1272"/>
                  <a:gd name="T35" fmla="*/ 2287 w 2287"/>
                  <a:gd name="T36" fmla="*/ 1272 h 127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87" h="1272">
                    <a:moveTo>
                      <a:pt x="167" y="952"/>
                    </a:moveTo>
                    <a:cubicBezTo>
                      <a:pt x="152" y="912"/>
                      <a:pt x="0" y="848"/>
                      <a:pt x="63" y="712"/>
                    </a:cubicBezTo>
                    <a:cubicBezTo>
                      <a:pt x="126" y="576"/>
                      <a:pt x="375" y="240"/>
                      <a:pt x="543" y="136"/>
                    </a:cubicBezTo>
                    <a:cubicBezTo>
                      <a:pt x="711" y="32"/>
                      <a:pt x="863" y="104"/>
                      <a:pt x="1071" y="88"/>
                    </a:cubicBezTo>
                    <a:cubicBezTo>
                      <a:pt x="1279" y="72"/>
                      <a:pt x="1599" y="0"/>
                      <a:pt x="1791" y="40"/>
                    </a:cubicBezTo>
                    <a:cubicBezTo>
                      <a:pt x="1983" y="80"/>
                      <a:pt x="2159" y="224"/>
                      <a:pt x="2223" y="328"/>
                    </a:cubicBezTo>
                    <a:cubicBezTo>
                      <a:pt x="2287" y="432"/>
                      <a:pt x="2239" y="520"/>
                      <a:pt x="2175" y="664"/>
                    </a:cubicBezTo>
                    <a:cubicBezTo>
                      <a:pt x="2111" y="808"/>
                      <a:pt x="1975" y="1112"/>
                      <a:pt x="1839" y="1192"/>
                    </a:cubicBezTo>
                    <a:cubicBezTo>
                      <a:pt x="1703" y="1272"/>
                      <a:pt x="1567" y="1144"/>
                      <a:pt x="1359" y="1144"/>
                    </a:cubicBezTo>
                    <a:cubicBezTo>
                      <a:pt x="1151" y="1144"/>
                      <a:pt x="791" y="1224"/>
                      <a:pt x="591" y="1192"/>
                    </a:cubicBezTo>
                    <a:cubicBezTo>
                      <a:pt x="391" y="1160"/>
                      <a:pt x="275" y="1056"/>
                      <a:pt x="159" y="952"/>
                    </a:cubicBezTo>
                  </a:path>
                </a:pathLst>
              </a:custGeom>
              <a:gradFill rotWithShape="1">
                <a:gsLst>
                  <a:gs pos="0">
                    <a:srgbClr val="C84300"/>
                  </a:gs>
                  <a:gs pos="100000">
                    <a:srgbClr val="8A2E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67614" name="Freeform 560"/>
              <p:cNvSpPr>
                <a:spLocks/>
              </p:cNvSpPr>
              <p:nvPr/>
            </p:nvSpPr>
            <p:spPr bwMode="auto">
              <a:xfrm>
                <a:off x="576" y="2592"/>
                <a:ext cx="192" cy="144"/>
              </a:xfrm>
              <a:custGeom>
                <a:avLst/>
                <a:gdLst>
                  <a:gd name="T0" fmla="*/ 0 w 2287"/>
                  <a:gd name="T1" fmla="*/ 0 h 1272"/>
                  <a:gd name="T2" fmla="*/ 0 w 2287"/>
                  <a:gd name="T3" fmla="*/ 0 h 1272"/>
                  <a:gd name="T4" fmla="*/ 0 w 2287"/>
                  <a:gd name="T5" fmla="*/ 0 h 1272"/>
                  <a:gd name="T6" fmla="*/ 0 w 2287"/>
                  <a:gd name="T7" fmla="*/ 0 h 1272"/>
                  <a:gd name="T8" fmla="*/ 0 w 2287"/>
                  <a:gd name="T9" fmla="*/ 0 h 1272"/>
                  <a:gd name="T10" fmla="*/ 0 w 2287"/>
                  <a:gd name="T11" fmla="*/ 0 h 1272"/>
                  <a:gd name="T12" fmla="*/ 0 w 2287"/>
                  <a:gd name="T13" fmla="*/ 0 h 1272"/>
                  <a:gd name="T14" fmla="*/ 0 w 2287"/>
                  <a:gd name="T15" fmla="*/ 0 h 1272"/>
                  <a:gd name="T16" fmla="*/ 0 w 2287"/>
                  <a:gd name="T17" fmla="*/ 0 h 1272"/>
                  <a:gd name="T18" fmla="*/ 0 w 2287"/>
                  <a:gd name="T19" fmla="*/ 0 h 1272"/>
                  <a:gd name="T20" fmla="*/ 0 w 2287"/>
                  <a:gd name="T21" fmla="*/ 0 h 127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87"/>
                  <a:gd name="T34" fmla="*/ 0 h 1272"/>
                  <a:gd name="T35" fmla="*/ 2287 w 2287"/>
                  <a:gd name="T36" fmla="*/ 1272 h 127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87" h="1272">
                    <a:moveTo>
                      <a:pt x="167" y="952"/>
                    </a:moveTo>
                    <a:cubicBezTo>
                      <a:pt x="152" y="912"/>
                      <a:pt x="0" y="848"/>
                      <a:pt x="63" y="712"/>
                    </a:cubicBezTo>
                    <a:cubicBezTo>
                      <a:pt x="126" y="576"/>
                      <a:pt x="375" y="240"/>
                      <a:pt x="543" y="136"/>
                    </a:cubicBezTo>
                    <a:cubicBezTo>
                      <a:pt x="711" y="32"/>
                      <a:pt x="863" y="104"/>
                      <a:pt x="1071" y="88"/>
                    </a:cubicBezTo>
                    <a:cubicBezTo>
                      <a:pt x="1279" y="72"/>
                      <a:pt x="1599" y="0"/>
                      <a:pt x="1791" y="40"/>
                    </a:cubicBezTo>
                    <a:cubicBezTo>
                      <a:pt x="1983" y="80"/>
                      <a:pt x="2159" y="224"/>
                      <a:pt x="2223" y="328"/>
                    </a:cubicBezTo>
                    <a:cubicBezTo>
                      <a:pt x="2287" y="432"/>
                      <a:pt x="2239" y="520"/>
                      <a:pt x="2175" y="664"/>
                    </a:cubicBezTo>
                    <a:cubicBezTo>
                      <a:pt x="2111" y="808"/>
                      <a:pt x="1975" y="1112"/>
                      <a:pt x="1839" y="1192"/>
                    </a:cubicBezTo>
                    <a:cubicBezTo>
                      <a:pt x="1703" y="1272"/>
                      <a:pt x="1567" y="1144"/>
                      <a:pt x="1359" y="1144"/>
                    </a:cubicBezTo>
                    <a:cubicBezTo>
                      <a:pt x="1151" y="1144"/>
                      <a:pt x="791" y="1224"/>
                      <a:pt x="591" y="1192"/>
                    </a:cubicBezTo>
                    <a:cubicBezTo>
                      <a:pt x="391" y="1160"/>
                      <a:pt x="275" y="1056"/>
                      <a:pt x="159" y="952"/>
                    </a:cubicBezTo>
                  </a:path>
                </a:pathLst>
              </a:custGeom>
              <a:gradFill rotWithShape="1">
                <a:gsLst>
                  <a:gs pos="0">
                    <a:srgbClr val="C84300"/>
                  </a:gs>
                  <a:gs pos="100000">
                    <a:srgbClr val="8A2E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  <p:sp>
          <p:nvSpPr>
            <p:cNvPr id="67604" name="Freeform 561" descr="Циновка"/>
            <p:cNvSpPr>
              <a:spLocks/>
            </p:cNvSpPr>
            <p:nvPr/>
          </p:nvSpPr>
          <p:spPr bwMode="auto">
            <a:xfrm>
              <a:off x="192" y="2848"/>
              <a:ext cx="1144" cy="360"/>
            </a:xfrm>
            <a:custGeom>
              <a:avLst/>
              <a:gdLst>
                <a:gd name="T0" fmla="*/ 144 w 1144"/>
                <a:gd name="T1" fmla="*/ 32 h 360"/>
                <a:gd name="T2" fmla="*/ 48 w 1144"/>
                <a:gd name="T3" fmla="*/ 32 h 360"/>
                <a:gd name="T4" fmla="*/ 0 w 1144"/>
                <a:gd name="T5" fmla="*/ 224 h 360"/>
                <a:gd name="T6" fmla="*/ 48 w 1144"/>
                <a:gd name="T7" fmla="*/ 272 h 360"/>
                <a:gd name="T8" fmla="*/ 144 w 1144"/>
                <a:gd name="T9" fmla="*/ 272 h 360"/>
                <a:gd name="T10" fmla="*/ 336 w 1144"/>
                <a:gd name="T11" fmla="*/ 272 h 360"/>
                <a:gd name="T12" fmla="*/ 816 w 1144"/>
                <a:gd name="T13" fmla="*/ 320 h 360"/>
                <a:gd name="T14" fmla="*/ 1104 w 1144"/>
                <a:gd name="T15" fmla="*/ 320 h 360"/>
                <a:gd name="T16" fmla="*/ 1056 w 1144"/>
                <a:gd name="T17" fmla="*/ 80 h 360"/>
                <a:gd name="T18" fmla="*/ 960 w 1144"/>
                <a:gd name="T19" fmla="*/ 32 h 360"/>
                <a:gd name="T20" fmla="*/ 816 w 1144"/>
                <a:gd name="T21" fmla="*/ 128 h 360"/>
                <a:gd name="T22" fmla="*/ 551 w 1144"/>
                <a:gd name="T23" fmla="*/ 146 h 360"/>
                <a:gd name="T24" fmla="*/ 339 w 1144"/>
                <a:gd name="T25" fmla="*/ 115 h 360"/>
                <a:gd name="T26" fmla="*/ 192 w 1144"/>
                <a:gd name="T27" fmla="*/ 128 h 360"/>
                <a:gd name="T28" fmla="*/ 144 w 1144"/>
                <a:gd name="T29" fmla="*/ 32 h 36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44"/>
                <a:gd name="T46" fmla="*/ 0 h 360"/>
                <a:gd name="T47" fmla="*/ 1144 w 1144"/>
                <a:gd name="T48" fmla="*/ 360 h 36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44" h="360">
                  <a:moveTo>
                    <a:pt x="144" y="32"/>
                  </a:moveTo>
                  <a:cubicBezTo>
                    <a:pt x="120" y="16"/>
                    <a:pt x="72" y="0"/>
                    <a:pt x="48" y="32"/>
                  </a:cubicBezTo>
                  <a:cubicBezTo>
                    <a:pt x="24" y="64"/>
                    <a:pt x="0" y="184"/>
                    <a:pt x="0" y="224"/>
                  </a:cubicBezTo>
                  <a:cubicBezTo>
                    <a:pt x="0" y="264"/>
                    <a:pt x="24" y="264"/>
                    <a:pt x="48" y="272"/>
                  </a:cubicBezTo>
                  <a:cubicBezTo>
                    <a:pt x="72" y="280"/>
                    <a:pt x="96" y="272"/>
                    <a:pt x="144" y="272"/>
                  </a:cubicBezTo>
                  <a:cubicBezTo>
                    <a:pt x="192" y="272"/>
                    <a:pt x="224" y="264"/>
                    <a:pt x="336" y="272"/>
                  </a:cubicBezTo>
                  <a:cubicBezTo>
                    <a:pt x="448" y="280"/>
                    <a:pt x="688" y="312"/>
                    <a:pt x="816" y="320"/>
                  </a:cubicBezTo>
                  <a:cubicBezTo>
                    <a:pt x="944" y="328"/>
                    <a:pt x="1064" y="360"/>
                    <a:pt x="1104" y="320"/>
                  </a:cubicBezTo>
                  <a:cubicBezTo>
                    <a:pt x="1144" y="280"/>
                    <a:pt x="1080" y="128"/>
                    <a:pt x="1056" y="80"/>
                  </a:cubicBezTo>
                  <a:cubicBezTo>
                    <a:pt x="1032" y="32"/>
                    <a:pt x="1000" y="24"/>
                    <a:pt x="960" y="32"/>
                  </a:cubicBezTo>
                  <a:cubicBezTo>
                    <a:pt x="920" y="40"/>
                    <a:pt x="884" y="109"/>
                    <a:pt x="816" y="128"/>
                  </a:cubicBezTo>
                  <a:cubicBezTo>
                    <a:pt x="748" y="147"/>
                    <a:pt x="630" y="148"/>
                    <a:pt x="551" y="146"/>
                  </a:cubicBezTo>
                  <a:cubicBezTo>
                    <a:pt x="472" y="144"/>
                    <a:pt x="399" y="118"/>
                    <a:pt x="339" y="115"/>
                  </a:cubicBezTo>
                  <a:cubicBezTo>
                    <a:pt x="279" y="112"/>
                    <a:pt x="224" y="142"/>
                    <a:pt x="192" y="128"/>
                  </a:cubicBezTo>
                  <a:cubicBezTo>
                    <a:pt x="160" y="114"/>
                    <a:pt x="168" y="48"/>
                    <a:pt x="144" y="32"/>
                  </a:cubicBezTo>
                  <a:close/>
                </a:path>
              </a:pathLst>
            </a:custGeom>
            <a:blipFill dpi="0" rotWithShape="1">
              <a:blip r:embed="rId6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4111" name="TextBox 110"/>
          <p:cNvSpPr txBox="1">
            <a:spLocks noChangeArrowheads="1"/>
          </p:cNvSpPr>
          <p:nvPr/>
        </p:nvSpPr>
        <p:spPr bwMode="auto">
          <a:xfrm>
            <a:off x="2643188" y="1905000"/>
            <a:ext cx="1776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>
                <a:solidFill>
                  <a:srgbClr val="0066CC"/>
                </a:solidFill>
              </a:rPr>
              <a:t>2009г-</a:t>
            </a:r>
            <a:r>
              <a:rPr lang="ru-RU" sz="2000" b="1" i="1">
                <a:solidFill>
                  <a:srgbClr val="0066CC"/>
                </a:solidFill>
                <a:latin typeface="Calibri" pitchFamily="34" charset="0"/>
              </a:rPr>
              <a:t>4372 Т</a:t>
            </a:r>
          </a:p>
        </p:txBody>
      </p:sp>
      <p:sp>
        <p:nvSpPr>
          <p:cNvPr id="4112" name="TextBox 112"/>
          <p:cNvSpPr txBox="1">
            <a:spLocks noChangeArrowheads="1"/>
          </p:cNvSpPr>
          <p:nvPr/>
        </p:nvSpPr>
        <p:spPr bwMode="auto">
          <a:xfrm>
            <a:off x="4786313" y="1905000"/>
            <a:ext cx="17668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>
                <a:solidFill>
                  <a:srgbClr val="0066CC"/>
                </a:solidFill>
              </a:rPr>
              <a:t>2010</a:t>
            </a:r>
            <a:r>
              <a:rPr lang="ru-RU" sz="2000" b="1" i="1">
                <a:solidFill>
                  <a:srgbClr val="0066CC"/>
                </a:solidFill>
                <a:latin typeface="Calibri" pitchFamily="34" charset="0"/>
              </a:rPr>
              <a:t>г- 4491 Т</a:t>
            </a:r>
          </a:p>
        </p:txBody>
      </p:sp>
      <p:sp>
        <p:nvSpPr>
          <p:cNvPr id="4113" name="TextBox 113"/>
          <p:cNvSpPr txBox="1">
            <a:spLocks noChangeArrowheads="1"/>
          </p:cNvSpPr>
          <p:nvPr/>
        </p:nvSpPr>
        <p:spPr bwMode="auto">
          <a:xfrm>
            <a:off x="6858000" y="1905000"/>
            <a:ext cx="1981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>
                <a:solidFill>
                  <a:srgbClr val="0066CC"/>
                </a:solidFill>
              </a:rPr>
              <a:t>2011г</a:t>
            </a:r>
            <a:r>
              <a:rPr lang="ru-RU" sz="2000" b="1" i="1">
                <a:solidFill>
                  <a:srgbClr val="0066CC"/>
                </a:solidFill>
                <a:latin typeface="Calibri" pitchFamily="34" charset="0"/>
              </a:rPr>
              <a:t>- 4592 Т</a:t>
            </a:r>
          </a:p>
        </p:txBody>
      </p:sp>
      <p:sp>
        <p:nvSpPr>
          <p:cNvPr id="4114" name="Прямоугольник 102"/>
          <p:cNvSpPr>
            <a:spLocks noChangeArrowheads="1"/>
          </p:cNvSpPr>
          <p:nvPr/>
        </p:nvSpPr>
        <p:spPr bwMode="auto">
          <a:xfrm>
            <a:off x="3962400" y="6488113"/>
            <a:ext cx="681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4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2011</a:t>
            </a:r>
          </a:p>
        </p:txBody>
      </p:sp>
      <p:sp>
        <p:nvSpPr>
          <p:cNvPr id="95" name="Прямоугольник 94"/>
          <p:cNvSpPr>
            <a:spLocks noChangeArrowheads="1"/>
          </p:cNvSpPr>
          <p:nvPr/>
        </p:nvSpPr>
        <p:spPr bwMode="auto">
          <a:xfrm>
            <a:off x="609600" y="838200"/>
            <a:ext cx="6096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66CC"/>
                </a:solidFill>
                <a:latin typeface="Calibri" pitchFamily="34" charset="0"/>
                <a:cs typeface="Times New Roman" pitchFamily="18" charset="0"/>
              </a:rPr>
              <a:t>Фермер   собрал с поля в</a:t>
            </a:r>
            <a:endParaRPr lang="ru-RU" sz="2800" b="1" i="1">
              <a:solidFill>
                <a:srgbClr val="0066CC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4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4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S10190870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</TotalTime>
  <Words>663</Words>
  <Application>Microsoft Office PowerPoint</Application>
  <PresentationFormat>Экран (4:3)</PresentationFormat>
  <Paragraphs>174</Paragraphs>
  <Slides>23</Slides>
  <Notes>7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TS101908703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Самостоятельная работа.</vt:lpstr>
      <vt:lpstr>Презентация PowerPoint</vt:lpstr>
      <vt:lpstr>Презентация PowerPoint</vt:lpstr>
      <vt:lpstr>                                          РЕФЛЕКСИЯ 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Васильева В.М., учитель математики,   МАОУСОШ №1, г.Старая Русса  Новгородской области</dc:title>
  <dc:creator>admin</dc:creator>
  <cp:lastModifiedBy>xxx</cp:lastModifiedBy>
  <cp:revision>32</cp:revision>
  <dcterms:created xsi:type="dcterms:W3CDTF">2012-01-04T11:53:07Z</dcterms:created>
  <dcterms:modified xsi:type="dcterms:W3CDTF">2014-01-27T06:15:03Z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TC019087039991</vt:lpwstr>
  </property>
</Properties>
</file>