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activeX/activeX2.xml" ContentType="application/vnd.ms-office.activeX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Override PartName="/ppt/activeX/activeX11.xml" ContentType="application/vnd.ms-office.activeX+xml"/>
  <Override PartName="/ppt/activeX/activeX12.xml" ContentType="application/vnd.ms-office.activeX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activeX/activeX10.xml" ContentType="application/vnd.ms-office.activeX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activeX/activeX8.xml" ContentType="application/vnd.ms-office.activeX+xml"/>
  <Override PartName="/ppt/activeX/activeX9.xml" ContentType="application/vnd.ms-office.activeX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activeX/activeX5.xml" ContentType="application/vnd.ms-office.activeX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7" r:id="rId2"/>
    <p:sldId id="257" r:id="rId3"/>
    <p:sldId id="256" r:id="rId4"/>
    <p:sldId id="258" r:id="rId5"/>
    <p:sldId id="260" r:id="rId6"/>
    <p:sldId id="262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D7053240-CE69-11CD-A777-00DD01143C57}" ax:persistence="persistPropertyBag">
  <ax:ocxPr ax:name="VariousPropertyBits" ax:value="268435483"/>
  <ax:ocxPr ax:name="Caption" ax:value="Проверить."/>
  <ax:ocxPr ax:name="Size" ax:value="3122;1005"/>
  <ax:ocxPr ax:name="FontName" ax:value="Arial"/>
  <ax:ocxPr ax:name="FontHeight" ax:value="285"/>
  <ax:ocxPr ax:name="FontCharSet" ax:value="204"/>
  <ax:ocxPr ax:name="FontPitchAndFamily" ax:value="2"/>
  <ax:ocxPr ax:name="ParagraphAlign" ax:value="3"/>
</ax:ocx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05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588;1005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05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402;1191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32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58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05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402;1005"/>
  <ax:ocxPr ax:name="FontName" ax:value="Arial"/>
  <ax:ocxPr ax:name="FontEffects" ax:value="1073741825"/>
  <ax:ocxPr ax:name="FontHeight" ax:value="480"/>
  <ax:ocxPr ax:name="FontCharSet" ax:value="204"/>
  <ax:ocxPr ax:name="FontPitchAndFamily" ax:value="2"/>
  <ax:ocxPr ax:name="FontWeight" ax:value="700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482;1005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58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1614;1005"/>
  <ax:ocxPr ax:name="FontName" ax:value="Arial"/>
  <ax:ocxPr ax:name="FontEffects" ax:value="1073741825"/>
  <ax:ocxPr ax:name="FontHeight" ax:value="435"/>
  <ax:ocxPr ax:name="FontCharSet" ax:value="204"/>
  <ax:ocxPr ax:name="FontPitchAndFamily" ax:value="2"/>
  <ax:ocxPr ax:name="FontWeight" ax:value="700"/>
</ax:ocx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D789D-751A-40DD-9153-15852B10520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9B04-93AE-406F-BD2F-8ACB48F019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39271-5955-4ED6-8671-F87685EAC4EF}" type="slidenum">
              <a:rPr lang="ru-RU"/>
              <a:pPr/>
              <a:t>1</a:t>
            </a:fld>
            <a:endParaRPr lang="ru-RU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Математика. 5 класс.  Виленкин Н.Я. и др.     № 807.</a:t>
            </a:r>
          </a:p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8A4279-3322-4B66-BE1E-6BB27264702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1BD0C-35C3-4767-A43A-94AC3739ECE0}" type="datetimeFigureOut">
              <a:rPr lang="ru-RU" smtClean="0"/>
              <a:pPr/>
              <a:t>02.04.2013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F1A0F-B3A1-4D71-B676-9FC4D4B9F0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3" Type="http://schemas.openxmlformats.org/officeDocument/2006/relationships/control" Target="../activeX/activeX2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2" Type="http://schemas.openxmlformats.org/officeDocument/2006/relationships/control" Target="../activeX/activeX1.xml"/><Relationship Id="rId16" Type="http://schemas.openxmlformats.org/officeDocument/2006/relationships/image" Target="../media/image9.gif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1.xml"/><Relationship Id="rId10" Type="http://schemas.openxmlformats.org/officeDocument/2006/relationships/control" Target="../activeX/activeX9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gif"/><Relationship Id="rId3" Type="http://schemas.openxmlformats.org/officeDocument/2006/relationships/image" Target="../media/image11.gif"/><Relationship Id="rId7" Type="http://schemas.openxmlformats.org/officeDocument/2006/relationships/image" Target="../media/image15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10" Type="http://schemas.openxmlformats.org/officeDocument/2006/relationships/image" Target="../media/image18.png"/><Relationship Id="rId4" Type="http://schemas.openxmlformats.org/officeDocument/2006/relationships/image" Target="../media/image12.gif"/><Relationship Id="rId9" Type="http://schemas.openxmlformats.org/officeDocument/2006/relationships/image" Target="../media/image1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13" Type="http://schemas.openxmlformats.org/officeDocument/2006/relationships/oleObject" Target="../embeddings/oleObject3.bin"/><Relationship Id="rId1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8.bin"/><Relationship Id="rId7" Type="http://schemas.openxmlformats.org/officeDocument/2006/relationships/image" Target="../media/image25.gif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.bin"/><Relationship Id="rId11" Type="http://schemas.openxmlformats.org/officeDocument/2006/relationships/audio" Target="../media/audio2.wav"/><Relationship Id="rId5" Type="http://schemas.openxmlformats.org/officeDocument/2006/relationships/image" Target="../media/image24.png"/><Relationship Id="rId15" Type="http://schemas.openxmlformats.org/officeDocument/2006/relationships/image" Target="../media/image28.png"/><Relationship Id="rId10" Type="http://schemas.openxmlformats.org/officeDocument/2006/relationships/audio" Target="../media/audio1.wav"/><Relationship Id="rId19" Type="http://schemas.openxmlformats.org/officeDocument/2006/relationships/oleObject" Target="../embeddings/oleObject6.bin"/><Relationship Id="rId4" Type="http://schemas.openxmlformats.org/officeDocument/2006/relationships/image" Target="../media/image23.jpeg"/><Relationship Id="rId9" Type="http://schemas.openxmlformats.org/officeDocument/2006/relationships/image" Target="../media/image27.gif"/><Relationship Id="rId1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13" Type="http://schemas.openxmlformats.org/officeDocument/2006/relationships/audio" Target="../media/audio1.wav"/><Relationship Id="rId3" Type="http://schemas.openxmlformats.org/officeDocument/2006/relationships/image" Target="../media/image23.jpeg"/><Relationship Id="rId7" Type="http://schemas.openxmlformats.org/officeDocument/2006/relationships/image" Target="../media/image37.gi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6" Type="http://schemas.openxmlformats.org/officeDocument/2006/relationships/slide" Target="slide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6.gif"/><Relationship Id="rId11" Type="http://schemas.openxmlformats.org/officeDocument/2006/relationships/oleObject" Target="../embeddings/oleObject11.bin"/><Relationship Id="rId5" Type="http://schemas.openxmlformats.org/officeDocument/2006/relationships/image" Target="../media/image35.gif"/><Relationship Id="rId15" Type="http://schemas.openxmlformats.org/officeDocument/2006/relationships/image" Target="../media/image28.png"/><Relationship Id="rId10" Type="http://schemas.openxmlformats.org/officeDocument/2006/relationships/oleObject" Target="../embeddings/oleObject10.bin"/><Relationship Id="rId4" Type="http://schemas.openxmlformats.org/officeDocument/2006/relationships/image" Target="../media/image34.png"/><Relationship Id="rId9" Type="http://schemas.openxmlformats.org/officeDocument/2006/relationships/oleObject" Target="../embeddings/oleObject9.bin"/><Relationship Id="rId1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9.gif"/><Relationship Id="rId7" Type="http://schemas.openxmlformats.org/officeDocument/2006/relationships/audio" Target="../media/audio2.wav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41.gif"/><Relationship Id="rId4" Type="http://schemas.openxmlformats.org/officeDocument/2006/relationships/image" Target="../media/image40.gif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jpeg"/><Relationship Id="rId7" Type="http://schemas.openxmlformats.org/officeDocument/2006/relationships/image" Target="../media/image4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4.gif"/><Relationship Id="rId11" Type="http://schemas.openxmlformats.org/officeDocument/2006/relationships/image" Target="../media/image29.png"/><Relationship Id="rId5" Type="http://schemas.openxmlformats.org/officeDocument/2006/relationships/image" Target="../media/image43.gi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3.bin"/><Relationship Id="rId9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3.jpeg"/><Relationship Id="rId7" Type="http://schemas.openxmlformats.org/officeDocument/2006/relationships/image" Target="../media/image49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8.gif"/><Relationship Id="rId11" Type="http://schemas.openxmlformats.org/officeDocument/2006/relationships/image" Target="../media/image29.png"/><Relationship Id="rId5" Type="http://schemas.openxmlformats.org/officeDocument/2006/relationships/image" Target="../media/image47.gi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4.bin"/><Relationship Id="rId9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7" Type="http://schemas.openxmlformats.org/officeDocument/2006/relationships/image" Target="../media/image5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image" Target="../media/image53.gif"/><Relationship Id="rId4" Type="http://schemas.openxmlformats.org/officeDocument/2006/relationships/image" Target="../media/image5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6477000" y="2057400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5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027988" y="6092825"/>
            <a:ext cx="503237" cy="503238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CCFF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8575" y="107950"/>
            <a:ext cx="9080500" cy="6705600"/>
            <a:chOff x="168" y="176"/>
            <a:chExt cx="5408" cy="3928"/>
          </a:xfrm>
        </p:grpSpPr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57" name="Oval 17"/>
          <p:cNvSpPr>
            <a:spLocks noChangeArrowheads="1"/>
          </p:cNvSpPr>
          <p:nvPr/>
        </p:nvSpPr>
        <p:spPr bwMode="auto">
          <a:xfrm>
            <a:off x="2514600" y="3843338"/>
            <a:ext cx="762000" cy="576262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–59</a:t>
            </a:r>
          </a:p>
        </p:txBody>
      </p:sp>
      <p:sp>
        <p:nvSpPr>
          <p:cNvPr id="10259" name="Oval 19"/>
          <p:cNvSpPr>
            <a:spLocks noChangeArrowheads="1"/>
          </p:cNvSpPr>
          <p:nvPr/>
        </p:nvSpPr>
        <p:spPr bwMode="auto">
          <a:xfrm>
            <a:off x="1828800" y="2057400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0" name="Rectangle 20"/>
          <p:cNvSpPr>
            <a:spLocks noChangeArrowheads="1"/>
          </p:cNvSpPr>
          <p:nvPr/>
        </p:nvSpPr>
        <p:spPr bwMode="auto">
          <a:xfrm>
            <a:off x="304800" y="2057400"/>
            <a:ext cx="719138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1" name="Freeform 21"/>
          <p:cNvSpPr>
            <a:spLocks/>
          </p:cNvSpPr>
          <p:nvPr/>
        </p:nvSpPr>
        <p:spPr bwMode="auto">
          <a:xfrm>
            <a:off x="1028700" y="2362200"/>
            <a:ext cx="7620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80" y="0"/>
              </a:cxn>
            </a:cxnLst>
            <a:rect l="0" t="0" r="r" b="b"/>
            <a:pathLst>
              <a:path w="480" h="8">
                <a:moveTo>
                  <a:pt x="0" y="8"/>
                </a:moveTo>
                <a:lnTo>
                  <a:pt x="480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2" name="Oval 22"/>
          <p:cNvSpPr>
            <a:spLocks noChangeArrowheads="1"/>
          </p:cNvSpPr>
          <p:nvPr/>
        </p:nvSpPr>
        <p:spPr bwMode="auto">
          <a:xfrm>
            <a:off x="3429000" y="2057400"/>
            <a:ext cx="6858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3" name="Freeform 23"/>
          <p:cNvSpPr>
            <a:spLocks/>
          </p:cNvSpPr>
          <p:nvPr/>
        </p:nvSpPr>
        <p:spPr bwMode="auto">
          <a:xfrm flipH="1" flipV="1">
            <a:off x="2590800" y="2362200"/>
            <a:ext cx="800100" cy="3175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0" y="2"/>
              </a:cxn>
            </a:cxnLst>
            <a:rect l="0" t="0" r="r" b="b"/>
            <a:pathLst>
              <a:path w="504" h="2">
                <a:moveTo>
                  <a:pt x="504" y="0"/>
                </a:moveTo>
                <a:lnTo>
                  <a:pt x="0" y="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4" name="Oval 24"/>
          <p:cNvSpPr>
            <a:spLocks noChangeArrowheads="1"/>
          </p:cNvSpPr>
          <p:nvPr/>
        </p:nvSpPr>
        <p:spPr bwMode="auto">
          <a:xfrm>
            <a:off x="4876800" y="2057400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65" name="Freeform 25"/>
          <p:cNvSpPr>
            <a:spLocks/>
          </p:cNvSpPr>
          <p:nvPr/>
        </p:nvSpPr>
        <p:spPr bwMode="auto">
          <a:xfrm>
            <a:off x="4114800" y="2362200"/>
            <a:ext cx="7239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56" y="0"/>
              </a:cxn>
            </a:cxnLst>
            <a:rect l="0" t="0" r="r" b="b"/>
            <a:pathLst>
              <a:path w="456" h="2">
                <a:moveTo>
                  <a:pt x="0" y="2"/>
                </a:moveTo>
                <a:lnTo>
                  <a:pt x="45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6" name="Freeform 26"/>
          <p:cNvSpPr>
            <a:spLocks/>
          </p:cNvSpPr>
          <p:nvPr/>
        </p:nvSpPr>
        <p:spPr bwMode="auto">
          <a:xfrm flipH="1" flipV="1">
            <a:off x="5638800" y="2362200"/>
            <a:ext cx="800100" cy="3175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0" y="2"/>
              </a:cxn>
            </a:cxnLst>
            <a:rect l="0" t="0" r="r" b="b"/>
            <a:pathLst>
              <a:path w="504" h="2">
                <a:moveTo>
                  <a:pt x="504" y="0"/>
                </a:moveTo>
                <a:lnTo>
                  <a:pt x="0" y="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7" name="Freeform 27"/>
          <p:cNvSpPr>
            <a:spLocks/>
          </p:cNvSpPr>
          <p:nvPr/>
        </p:nvSpPr>
        <p:spPr bwMode="auto">
          <a:xfrm>
            <a:off x="7213600" y="2349500"/>
            <a:ext cx="8509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36" y="0"/>
              </a:cxn>
            </a:cxnLst>
            <a:rect l="0" t="0" r="r" b="b"/>
            <a:pathLst>
              <a:path w="536" h="8">
                <a:moveTo>
                  <a:pt x="0" y="8"/>
                </a:moveTo>
                <a:lnTo>
                  <a:pt x="53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8043863" y="2057400"/>
            <a:ext cx="795337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</a:t>
            </a:r>
          </a:p>
        </p:txBody>
      </p:sp>
      <p:sp>
        <p:nvSpPr>
          <p:cNvPr id="10269" name="Oval 29"/>
          <p:cNvSpPr>
            <a:spLocks noChangeArrowheads="1"/>
          </p:cNvSpPr>
          <p:nvPr/>
        </p:nvSpPr>
        <p:spPr bwMode="auto">
          <a:xfrm>
            <a:off x="7391400" y="18288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+49</a:t>
            </a:r>
          </a:p>
        </p:txBody>
      </p:sp>
      <p:sp>
        <p:nvSpPr>
          <p:cNvPr id="10270" name="Oval 30"/>
          <p:cNvSpPr>
            <a:spLocks noChangeArrowheads="1"/>
          </p:cNvSpPr>
          <p:nvPr/>
        </p:nvSpPr>
        <p:spPr bwMode="auto">
          <a:xfrm>
            <a:off x="4191000" y="1828800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:15</a:t>
            </a: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734050" y="1841500"/>
            <a:ext cx="514350" cy="596900"/>
            <a:chOff x="2940" y="1632"/>
            <a:chExt cx="324" cy="376"/>
          </a:xfrm>
        </p:grpSpPr>
        <p:sp>
          <p:nvSpPr>
            <p:cNvPr id="10258" name="Oval 18"/>
            <p:cNvSpPr>
              <a:spLocks noChangeArrowheads="1"/>
            </p:cNvSpPr>
            <p:nvPr/>
          </p:nvSpPr>
          <p:spPr bwMode="auto">
            <a:xfrm>
              <a:off x="2940" y="1833"/>
              <a:ext cx="36" cy="3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Oval 35"/>
            <p:cNvSpPr>
              <a:spLocks noChangeArrowheads="1"/>
            </p:cNvSpPr>
            <p:nvPr/>
          </p:nvSpPr>
          <p:spPr bwMode="auto">
            <a:xfrm>
              <a:off x="3024" y="1632"/>
              <a:ext cx="240" cy="3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17</a:t>
              </a:r>
            </a:p>
          </p:txBody>
        </p:sp>
      </p:grpSp>
      <p:sp>
        <p:nvSpPr>
          <p:cNvPr id="10276" name="Oval 36"/>
          <p:cNvSpPr>
            <a:spLocks noChangeArrowheads="1"/>
          </p:cNvSpPr>
          <p:nvPr/>
        </p:nvSpPr>
        <p:spPr bwMode="auto">
          <a:xfrm>
            <a:off x="2438400" y="1828800"/>
            <a:ext cx="838200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–45</a:t>
            </a:r>
          </a:p>
        </p:txBody>
      </p:sp>
      <p:sp>
        <p:nvSpPr>
          <p:cNvPr id="10277" name="Oval 37"/>
          <p:cNvSpPr>
            <a:spLocks noChangeArrowheads="1"/>
          </p:cNvSpPr>
          <p:nvPr/>
        </p:nvSpPr>
        <p:spPr bwMode="auto">
          <a:xfrm>
            <a:off x="6553200" y="4054475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78" name="Oval 38"/>
          <p:cNvSpPr>
            <a:spLocks noChangeArrowheads="1"/>
          </p:cNvSpPr>
          <p:nvPr/>
        </p:nvSpPr>
        <p:spPr bwMode="auto">
          <a:xfrm>
            <a:off x="5638800" y="3825875"/>
            <a:ext cx="838200" cy="5762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+17</a:t>
            </a:r>
          </a:p>
        </p:txBody>
      </p:sp>
      <p:sp>
        <p:nvSpPr>
          <p:cNvPr id="10279" name="Oval 39"/>
          <p:cNvSpPr>
            <a:spLocks noChangeArrowheads="1"/>
          </p:cNvSpPr>
          <p:nvPr/>
        </p:nvSpPr>
        <p:spPr bwMode="auto">
          <a:xfrm>
            <a:off x="1905000" y="4054475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80" name="Rectangle 40"/>
          <p:cNvSpPr>
            <a:spLocks noChangeArrowheads="1"/>
          </p:cNvSpPr>
          <p:nvPr/>
        </p:nvSpPr>
        <p:spPr bwMode="auto">
          <a:xfrm>
            <a:off x="381000" y="4054475"/>
            <a:ext cx="719138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81" name="Oval 41"/>
          <p:cNvSpPr>
            <a:spLocks noChangeArrowheads="1"/>
          </p:cNvSpPr>
          <p:nvPr/>
        </p:nvSpPr>
        <p:spPr bwMode="auto">
          <a:xfrm>
            <a:off x="3505200" y="4054475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82" name="Freeform 42"/>
          <p:cNvSpPr>
            <a:spLocks/>
          </p:cNvSpPr>
          <p:nvPr/>
        </p:nvSpPr>
        <p:spPr bwMode="auto">
          <a:xfrm flipH="1" flipV="1">
            <a:off x="2667000" y="4359275"/>
            <a:ext cx="800100" cy="3175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0" y="2"/>
              </a:cxn>
            </a:cxnLst>
            <a:rect l="0" t="0" r="r" b="b"/>
            <a:pathLst>
              <a:path w="504" h="2">
                <a:moveTo>
                  <a:pt x="504" y="0"/>
                </a:moveTo>
                <a:lnTo>
                  <a:pt x="0" y="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3" name="Oval 43"/>
          <p:cNvSpPr>
            <a:spLocks noChangeArrowheads="1"/>
          </p:cNvSpPr>
          <p:nvPr/>
        </p:nvSpPr>
        <p:spPr bwMode="auto">
          <a:xfrm>
            <a:off x="4953000" y="4054475"/>
            <a:ext cx="762000" cy="59372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84" name="Freeform 44"/>
          <p:cNvSpPr>
            <a:spLocks/>
          </p:cNvSpPr>
          <p:nvPr/>
        </p:nvSpPr>
        <p:spPr bwMode="auto">
          <a:xfrm>
            <a:off x="4229100" y="4359275"/>
            <a:ext cx="723900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456" y="0"/>
              </a:cxn>
            </a:cxnLst>
            <a:rect l="0" t="0" r="r" b="b"/>
            <a:pathLst>
              <a:path w="456" h="2">
                <a:moveTo>
                  <a:pt x="0" y="2"/>
                </a:moveTo>
                <a:lnTo>
                  <a:pt x="45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5" name="Freeform 45"/>
          <p:cNvSpPr>
            <a:spLocks/>
          </p:cNvSpPr>
          <p:nvPr/>
        </p:nvSpPr>
        <p:spPr bwMode="auto">
          <a:xfrm flipH="1" flipV="1">
            <a:off x="5715000" y="4359275"/>
            <a:ext cx="800100" cy="3175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0" y="2"/>
              </a:cxn>
            </a:cxnLst>
            <a:rect l="0" t="0" r="r" b="b"/>
            <a:pathLst>
              <a:path w="504" h="2">
                <a:moveTo>
                  <a:pt x="504" y="0"/>
                </a:moveTo>
                <a:lnTo>
                  <a:pt x="0" y="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6" name="Freeform 46"/>
          <p:cNvSpPr>
            <a:spLocks/>
          </p:cNvSpPr>
          <p:nvPr/>
        </p:nvSpPr>
        <p:spPr bwMode="auto">
          <a:xfrm>
            <a:off x="7289800" y="4346575"/>
            <a:ext cx="850900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536" y="0"/>
              </a:cxn>
            </a:cxnLst>
            <a:rect l="0" t="0" r="r" b="b"/>
            <a:pathLst>
              <a:path w="536" h="8">
                <a:moveTo>
                  <a:pt x="0" y="8"/>
                </a:moveTo>
                <a:lnTo>
                  <a:pt x="536" y="0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8120063" y="4054475"/>
            <a:ext cx="719137" cy="5032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90</a:t>
            </a:r>
          </a:p>
        </p:txBody>
      </p:sp>
      <p:sp>
        <p:nvSpPr>
          <p:cNvPr id="10288" name="Oval 48"/>
          <p:cNvSpPr>
            <a:spLocks noChangeArrowheads="1"/>
          </p:cNvSpPr>
          <p:nvPr/>
        </p:nvSpPr>
        <p:spPr bwMode="auto">
          <a:xfrm>
            <a:off x="4267200" y="3825875"/>
            <a:ext cx="457200" cy="5969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:3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7391400" y="3810000"/>
            <a:ext cx="457200" cy="596900"/>
            <a:chOff x="3696" y="2312"/>
            <a:chExt cx="288" cy="376"/>
          </a:xfrm>
        </p:grpSpPr>
        <p:sp>
          <p:nvSpPr>
            <p:cNvPr id="10290" name="Oval 50"/>
            <p:cNvSpPr>
              <a:spLocks noChangeArrowheads="1"/>
            </p:cNvSpPr>
            <p:nvPr/>
          </p:nvSpPr>
          <p:spPr bwMode="auto">
            <a:xfrm>
              <a:off x="3696" y="2504"/>
              <a:ext cx="36" cy="3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Oval 51"/>
            <p:cNvSpPr>
              <a:spLocks noChangeArrowheads="1"/>
            </p:cNvSpPr>
            <p:nvPr/>
          </p:nvSpPr>
          <p:spPr bwMode="auto">
            <a:xfrm>
              <a:off x="3744" y="2312"/>
              <a:ext cx="240" cy="3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sp>
        <p:nvSpPr>
          <p:cNvPr id="10292" name="Freeform 52"/>
          <p:cNvSpPr>
            <a:spLocks/>
          </p:cNvSpPr>
          <p:nvPr/>
        </p:nvSpPr>
        <p:spPr bwMode="auto">
          <a:xfrm flipH="1" flipV="1">
            <a:off x="1066800" y="4359275"/>
            <a:ext cx="800100" cy="3175"/>
          </a:xfrm>
          <a:custGeom>
            <a:avLst/>
            <a:gdLst/>
            <a:ahLst/>
            <a:cxnLst>
              <a:cxn ang="0">
                <a:pos x="504" y="0"/>
              </a:cxn>
              <a:cxn ang="0">
                <a:pos x="0" y="2"/>
              </a:cxn>
            </a:cxnLst>
            <a:rect l="0" t="0" r="r" b="b"/>
            <a:pathLst>
              <a:path w="504" h="2">
                <a:moveTo>
                  <a:pt x="504" y="0"/>
                </a:moveTo>
                <a:lnTo>
                  <a:pt x="0" y="2"/>
                </a:ln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stealth" w="lg" len="lg"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295400" y="3825875"/>
            <a:ext cx="457200" cy="596900"/>
            <a:chOff x="3696" y="2312"/>
            <a:chExt cx="288" cy="376"/>
          </a:xfrm>
        </p:grpSpPr>
        <p:sp>
          <p:nvSpPr>
            <p:cNvPr id="10294" name="Oval 54"/>
            <p:cNvSpPr>
              <a:spLocks noChangeArrowheads="1"/>
            </p:cNvSpPr>
            <p:nvPr/>
          </p:nvSpPr>
          <p:spPr bwMode="auto">
            <a:xfrm>
              <a:off x="3696" y="2504"/>
              <a:ext cx="36" cy="3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5" name="Oval 55"/>
            <p:cNvSpPr>
              <a:spLocks noChangeArrowheads="1"/>
            </p:cNvSpPr>
            <p:nvPr/>
          </p:nvSpPr>
          <p:spPr bwMode="auto">
            <a:xfrm>
              <a:off x="3744" y="2312"/>
              <a:ext cx="240" cy="3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</a:t>
              </a:r>
            </a:p>
          </p:txBody>
        </p:sp>
      </p:grpSp>
      <p:pic>
        <p:nvPicPr>
          <p:cNvPr id="10304" name="Picture 64" descr="21"/>
          <p:cNvPicPr>
            <a:picLocks noChangeAspect="1" noChangeArrowheads="1" noCrop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 flipH="1">
            <a:off x="7467600" y="1066800"/>
            <a:ext cx="1476375" cy="876300"/>
          </a:xfrm>
          <a:prstGeom prst="rect">
            <a:avLst/>
          </a:prstGeom>
          <a:noFill/>
        </p:spPr>
      </p:pic>
      <p:sp>
        <p:nvSpPr>
          <p:cNvPr id="10305" name="Text Box 65"/>
          <p:cNvSpPr txBox="1">
            <a:spLocks noChangeArrowheads="1"/>
          </p:cNvSpPr>
          <p:nvPr/>
        </p:nvSpPr>
        <p:spPr bwMode="auto">
          <a:xfrm>
            <a:off x="2051050" y="404813"/>
            <a:ext cx="48958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Восстановите цепочки вычислений.</a:t>
            </a:r>
            <a:r>
              <a:rPr 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</a:p>
        </p:txBody>
      </p: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1143000" y="1828800"/>
            <a:ext cx="457200" cy="596900"/>
            <a:chOff x="3696" y="2312"/>
            <a:chExt cx="288" cy="376"/>
          </a:xfrm>
        </p:grpSpPr>
        <p:sp>
          <p:nvSpPr>
            <p:cNvPr id="10307" name="Oval 67"/>
            <p:cNvSpPr>
              <a:spLocks noChangeArrowheads="1"/>
            </p:cNvSpPr>
            <p:nvPr/>
          </p:nvSpPr>
          <p:spPr bwMode="auto">
            <a:xfrm>
              <a:off x="3696" y="2504"/>
              <a:ext cx="36" cy="39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8" name="Oval 68"/>
            <p:cNvSpPr>
              <a:spLocks noChangeArrowheads="1"/>
            </p:cNvSpPr>
            <p:nvPr/>
          </p:nvSpPr>
          <p:spPr bwMode="auto">
            <a:xfrm>
              <a:off x="3744" y="2312"/>
              <a:ext cx="240" cy="37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2800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</a:t>
              </a:r>
            </a:p>
          </p:txBody>
        </p:sp>
      </p:grp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2843213" y="5949950"/>
            <a:ext cx="18494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max </a:t>
            </a:r>
            <a:r>
              <a:rPr lang="ru-RU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10</a:t>
            </a:r>
            <a:r>
              <a:rPr lang="en-US" sz="40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/>
          </a:p>
        </p:txBody>
      </p:sp>
    </p:spTree>
    <p:controls>
      <p:control spid="7170" name="CommandButton1" r:id="rId2" imgW="1123920" imgH="361800"/>
      <p:control spid="7171" name="TextBox4" r:id="rId3" imgW="504720" imgH="428760"/>
      <p:control spid="7172" name="TextBox6" r:id="rId4" imgW="581040" imgH="371520"/>
      <p:control spid="7173" name="TextBox1" r:id="rId5" imgW="581040" imgH="380880"/>
      <p:control spid="7174" name="TextBox2" r:id="rId6" imgW="581040" imgH="361800"/>
      <p:control spid="7175" name="TextBox3" r:id="rId7" imgW="504720" imgH="361800"/>
      <p:control spid="7176" name="TextBox5" r:id="rId8" imgW="533520" imgH="361800"/>
      <p:control spid="7177" name="TextBox7" r:id="rId9" imgW="581040" imgH="380880"/>
      <p:control spid="7178" name="TextBox8" r:id="rId10" imgW="581040" imgH="361800"/>
      <p:control spid="7179" name="TextBox9" r:id="rId11" imgW="581040" imgH="361800"/>
      <p:control spid="7180" name="TextBox10" r:id="rId12" imgW="571680" imgH="361800"/>
      <p:control spid="7181" name="TextBox11" r:id="rId13" imgW="581040" imgH="361800"/>
    </p:controls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555 0.00741 L -2.22222E-6 -2.22222E-6 " pathEditMode="relative" rAng="0" ptsTypes="AA">
                                      <p:cBhvr>
                                        <p:cTn id="6" dur="5000" spd="-100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" y="-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306 0.01666 L -0.46806 0.0074 L -0.45556 0.0074 " pathEditMode="relative" rAng="0" ptsTypes="AAA">
                                      <p:cBhvr>
                                        <p:cTn id="9" dur="5000" spd="-100000" fill="hold"/>
                                        <p:tgtEl>
                                          <p:spTgt spid="10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" y="-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C:\Users\Марина\Downloads\№1My_new_fons_next 100\25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48"/>
            <a:ext cx="9144000" cy="6825903"/>
          </a:xfrm>
          <a:prstGeom prst="rect">
            <a:avLst/>
          </a:prstGeom>
          <a:noFill/>
        </p:spPr>
      </p:pic>
      <p:sp>
        <p:nvSpPr>
          <p:cNvPr id="53" name="Прямоугольник 52"/>
          <p:cNvSpPr/>
          <p:nvPr/>
        </p:nvSpPr>
        <p:spPr>
          <a:xfrm>
            <a:off x="1403648" y="260648"/>
            <a:ext cx="7740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Давайте разрежем яблоко на 4 равные части.  Эти части в математике называют </a:t>
            </a:r>
            <a:r>
              <a:rPr lang="ru-RU" b="1" i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долями</a:t>
            </a:r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.  Яблоко разделили на 4 доли, значит каждая из них,</a:t>
            </a:r>
            <a:endParaRPr lang="en-US" b="1" i="1" dirty="0" smtClean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 будет называться одной четвертой яблока.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66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Рисунок 53" descr="отрезок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124744"/>
            <a:ext cx="47625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688384" y="1700808"/>
            <a:ext cx="79390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i="1" cap="none" spc="0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Длина отрезка АВ равна 6 см. </a:t>
            </a:r>
            <a:r>
              <a:rPr lang="ru-RU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Значит 1см составляет      </a:t>
            </a:r>
          </a:p>
          <a:p>
            <a:pPr algn="ctr"/>
            <a:r>
              <a:rPr lang="ru-RU" i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отрезка АВ.  Долю          называют  половиной,         - третью,      - четвертью</a:t>
            </a:r>
            <a:endParaRPr lang="ru-RU" i="1" cap="none" spc="0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6" name="Рисунок 65" descr="дробь 1/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1700808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дробь 1/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988840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дробь 1/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6096" y="1988840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дробь 1/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1988840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Рисунок 76" descr="дробь 4/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2786058"/>
            <a:ext cx="3143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Прямоугольник 77"/>
          <p:cNvSpPr/>
          <p:nvPr/>
        </p:nvSpPr>
        <p:spPr>
          <a:xfrm>
            <a:off x="357158" y="2714620"/>
            <a:ext cx="8532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обыкновенная дробь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В дроби  число 4 написанное сверху черты </a:t>
            </a:r>
          </a:p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называют </a:t>
            </a:r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числителем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дроби, а число 6, написанное снизу </a:t>
            </a:r>
          </a:p>
          <a:p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черты — </a:t>
            </a:r>
            <a:r>
              <a:rPr lang="ru-RU" b="1" i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знаменателем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дроби.  </a:t>
            </a:r>
            <a:r>
              <a:rPr lang="ru-RU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Знаменатель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обозначает, на какое количество частей</a:t>
            </a:r>
            <a:r>
              <a:rPr lang="ru-RU" b="1" i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разделили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 а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числитель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— сколько таких частей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взято</a:t>
            </a:r>
            <a:r>
              <a:rPr lang="ru-RU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02" name="Picture 2" descr="C:\Users\Марина\Desktop\конкурс\animacionnie-kartinki-6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5098304"/>
            <a:ext cx="2520280" cy="1759696"/>
          </a:xfrm>
          <a:prstGeom prst="rect">
            <a:avLst/>
          </a:prstGeom>
          <a:noFill/>
        </p:spPr>
      </p:pic>
      <p:pic>
        <p:nvPicPr>
          <p:cNvPr id="24" name="Picture 1" descr="C:\Users\Марина\Desktop\up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2">
                <a:tint val="45000"/>
                <a:satMod val="400000"/>
              </a:schemeClr>
            </a:duotone>
            <a:lum contrast="40000"/>
          </a:blip>
          <a:srcRect/>
          <a:stretch>
            <a:fillRect/>
          </a:stretch>
        </p:blipFill>
        <p:spPr bwMode="auto">
          <a:xfrm rot="16200000">
            <a:off x="4572000" y="6170240"/>
            <a:ext cx="571128" cy="57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C:\Users\Марина\Desktop\post-31282-1185229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14338"/>
            <a:ext cx="9144000" cy="6858000"/>
          </a:xfrm>
          <a:prstGeom prst="rect">
            <a:avLst/>
          </a:prstGeom>
          <a:noFill/>
        </p:spPr>
      </p:pic>
      <p:pic>
        <p:nvPicPr>
          <p:cNvPr id="26" name="Picture 24" descr="Image31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1" y="2060848"/>
            <a:ext cx="1368152" cy="131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1979712" y="692696"/>
            <a:ext cx="23762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Какая часть </a:t>
            </a: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фигуры  </a:t>
            </a:r>
          </a:p>
          <a:p>
            <a:r>
              <a:rPr lang="ru-RU" sz="20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не закрашена? </a:t>
            </a:r>
            <a:endParaRPr lang="ru-RU" sz="20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31" name="Object 7"/>
          <p:cNvGraphicFramePr>
            <a:graphicFrameLocks noChangeAspect="1"/>
          </p:cNvGraphicFramePr>
          <p:nvPr/>
        </p:nvGraphicFramePr>
        <p:xfrm>
          <a:off x="7308304" y="1844824"/>
          <a:ext cx="175938" cy="452084"/>
        </p:xfrm>
        <a:graphic>
          <a:graphicData uri="http://schemas.openxmlformats.org/presentationml/2006/ole">
            <p:oleObj spid="_x0000_s3074" name="Формула" r:id="rId6" imgW="152334" imgH="393529" progId="Equation.3">
              <p:embed/>
            </p:oleObj>
          </a:graphicData>
        </a:graphic>
      </p:graphicFrame>
      <p:pic>
        <p:nvPicPr>
          <p:cNvPr id="14" name="Picture 4" descr="C:\Users\Марина\Desktop\конкурс\eyes_1_hc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3608" y="620688"/>
            <a:ext cx="936103" cy="1226337"/>
          </a:xfrm>
          <a:prstGeom prst="rect">
            <a:avLst/>
          </a:prstGeom>
          <a:noFill/>
        </p:spPr>
      </p:pic>
      <p:pic>
        <p:nvPicPr>
          <p:cNvPr id="1032" name="Picture 8" descr="F:\конкурс\0_60429_31bb23cc_XL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005064"/>
            <a:ext cx="486054" cy="648072"/>
          </a:xfrm>
          <a:prstGeom prst="rect">
            <a:avLst/>
          </a:prstGeom>
          <a:noFill/>
        </p:spPr>
      </p:pic>
      <p:pic>
        <p:nvPicPr>
          <p:cNvPr id="1033" name="Picture 9" descr="F:\конкурс\babochka-9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37550" y="5954003"/>
            <a:ext cx="1006450" cy="903997"/>
          </a:xfrm>
          <a:prstGeom prst="rect">
            <a:avLst/>
          </a:prstGeom>
          <a:noFill/>
        </p:spPr>
      </p:pic>
      <p:sp>
        <p:nvSpPr>
          <p:cNvPr id="22" name="Управляющая кнопка: настраиваемая 21">
            <a:hlinkClick r:id="" action="ppaction://noaction" highlightClick="1">
              <a:snd r:embed="rId10" name="applause.wav"/>
            </a:hlinkClick>
          </p:cNvPr>
          <p:cNvSpPr/>
          <p:nvPr/>
        </p:nvSpPr>
        <p:spPr>
          <a:xfrm>
            <a:off x="6300192" y="378904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11" name="voltage.wav"/>
            </a:hlinkClick>
          </p:cNvPr>
          <p:cNvSpPr/>
          <p:nvPr/>
        </p:nvSpPr>
        <p:spPr>
          <a:xfrm>
            <a:off x="6300192" y="1916832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11" name="voltage.wav"/>
            </a:hlinkClick>
          </p:cNvPr>
          <p:cNvSpPr/>
          <p:nvPr/>
        </p:nvSpPr>
        <p:spPr>
          <a:xfrm>
            <a:off x="6300192" y="2564904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1" name="voltage.wav"/>
            </a:hlinkClick>
          </p:cNvPr>
          <p:cNvSpPr/>
          <p:nvPr/>
        </p:nvSpPr>
        <p:spPr>
          <a:xfrm>
            <a:off x="6300192" y="3140968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7308304" y="2420888"/>
          <a:ext cx="176213" cy="452437"/>
        </p:xfrm>
        <a:graphic>
          <a:graphicData uri="http://schemas.openxmlformats.org/presentationml/2006/ole">
            <p:oleObj spid="_x0000_s3075" name="Формула" r:id="rId12" imgW="152334" imgH="393529" progId="Equation.3">
              <p:embed/>
            </p:oleObj>
          </a:graphicData>
        </a:graphic>
      </p:graphicFrame>
      <p:graphicFrame>
        <p:nvGraphicFramePr>
          <p:cNvPr id="4" name="Object 9"/>
          <p:cNvGraphicFramePr>
            <a:graphicFrameLocks noChangeAspect="1"/>
          </p:cNvGraphicFramePr>
          <p:nvPr/>
        </p:nvGraphicFramePr>
        <p:xfrm>
          <a:off x="7308304" y="3068960"/>
          <a:ext cx="176213" cy="452438"/>
        </p:xfrm>
        <a:graphic>
          <a:graphicData uri="http://schemas.openxmlformats.org/presentationml/2006/ole">
            <p:oleObj spid="_x0000_s3076" name="Формула" r:id="rId13" imgW="152334" imgH="393529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7308304" y="3645024"/>
          <a:ext cx="161925" cy="452437"/>
        </p:xfrm>
        <a:graphic>
          <a:graphicData uri="http://schemas.openxmlformats.org/presentationml/2006/ole">
            <p:oleObj spid="_x0000_s3077" name="Формула" r:id="rId14" imgW="139639" imgH="393529" progId="Equation.3">
              <p:embed/>
            </p:oleObj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6801975" y="1844824"/>
            <a:ext cx="23420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б)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" descr="C:\Users\Марина\Desktop\AboutInformati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733256"/>
            <a:ext cx="558127" cy="558127"/>
          </a:xfrm>
          <a:prstGeom prst="rect">
            <a:avLst/>
          </a:prstGeom>
          <a:noFill/>
        </p:spPr>
      </p:pic>
      <p:pic>
        <p:nvPicPr>
          <p:cNvPr id="21" name="Picture 3" descr="C:\Users\Марина\Desktop\Рисунок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4427984" y="6093296"/>
            <a:ext cx="576064" cy="617840"/>
          </a:xfrm>
          <a:prstGeom prst="rect">
            <a:avLst/>
          </a:prstGeom>
          <a:noFill/>
        </p:spPr>
      </p:pic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7221469" y="1785926"/>
          <a:ext cx="175938" cy="452084"/>
        </p:xfrm>
        <a:graphic>
          <a:graphicData uri="http://schemas.openxmlformats.org/presentationml/2006/ole">
            <p:oleObj spid="_x0000_s3078" name="Формула" r:id="rId18" imgW="152334" imgH="393529" progId="Equation.3">
              <p:embed/>
            </p:oleObj>
          </a:graphicData>
        </a:graphic>
      </p:graphicFrame>
      <p:graphicFrame>
        <p:nvGraphicFramePr>
          <p:cNvPr id="29" name="Object 8"/>
          <p:cNvGraphicFramePr>
            <a:graphicFrameLocks noChangeAspect="1"/>
          </p:cNvGraphicFramePr>
          <p:nvPr/>
        </p:nvGraphicFramePr>
        <p:xfrm>
          <a:off x="7221469" y="2361990"/>
          <a:ext cx="176213" cy="452437"/>
        </p:xfrm>
        <a:graphic>
          <a:graphicData uri="http://schemas.openxmlformats.org/presentationml/2006/ole">
            <p:oleObj spid="_x0000_s3079" name="Формула" r:id="rId19" imgW="152334" imgH="393529" progId="Equation.3">
              <p:embed/>
            </p:oleObj>
          </a:graphicData>
        </a:graphic>
      </p:graphicFrame>
      <p:graphicFrame>
        <p:nvGraphicFramePr>
          <p:cNvPr id="30" name="Object 9"/>
          <p:cNvGraphicFramePr>
            <a:graphicFrameLocks noChangeAspect="1"/>
          </p:cNvGraphicFramePr>
          <p:nvPr/>
        </p:nvGraphicFramePr>
        <p:xfrm>
          <a:off x="7221469" y="3010062"/>
          <a:ext cx="176213" cy="452438"/>
        </p:xfrm>
        <a:graphic>
          <a:graphicData uri="http://schemas.openxmlformats.org/presentationml/2006/ole">
            <p:oleObj spid="_x0000_s3080" name="Формула" r:id="rId20" imgW="152334" imgH="393529" progId="Equation.3">
              <p:embed/>
            </p:oleObj>
          </a:graphicData>
        </a:graphic>
      </p:graphicFrame>
      <p:graphicFrame>
        <p:nvGraphicFramePr>
          <p:cNvPr id="31" name="Object 10"/>
          <p:cNvGraphicFramePr>
            <a:graphicFrameLocks noChangeAspect="1"/>
          </p:cNvGraphicFramePr>
          <p:nvPr/>
        </p:nvGraphicFramePr>
        <p:xfrm>
          <a:off x="7221469" y="3586126"/>
          <a:ext cx="161925" cy="452437"/>
        </p:xfrm>
        <a:graphic>
          <a:graphicData uri="http://schemas.openxmlformats.org/presentationml/2006/ole">
            <p:oleObj spid="_x0000_s3081" name="Формула" r:id="rId21" imgW="139639" imgH="393529" progId="Equation.3">
              <p:embed/>
            </p:oleObj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6715140" y="1785926"/>
            <a:ext cx="23420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б)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1" descr="C:\Users\Марина\Desktop\post-31282-1185229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4" descr="Image31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988840"/>
            <a:ext cx="1584176" cy="123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979712" y="764704"/>
            <a:ext cx="22361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Какая часть фигуры  закрашена?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801975" y="2132856"/>
            <a:ext cx="2342025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б)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в)</a:t>
            </a:r>
            <a:endParaRPr lang="ru-RU" sz="20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г)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Марина\Desktop\конкурс\walking_2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2559" y="727037"/>
            <a:ext cx="982018" cy="1368152"/>
          </a:xfrm>
          <a:prstGeom prst="rect">
            <a:avLst/>
          </a:prstGeom>
          <a:noFill/>
        </p:spPr>
      </p:pic>
      <p:pic>
        <p:nvPicPr>
          <p:cNvPr id="2054" name="Picture 6" descr="F:\конкурс\27181004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5" y="5013176"/>
            <a:ext cx="1263604" cy="1041846"/>
          </a:xfrm>
          <a:prstGeom prst="rect">
            <a:avLst/>
          </a:prstGeom>
          <a:noFill/>
        </p:spPr>
      </p:pic>
      <p:pic>
        <p:nvPicPr>
          <p:cNvPr id="2055" name="Picture 7" descr="F:\конкурс\a8d24487f761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36296" y="908720"/>
            <a:ext cx="1008112" cy="1008112"/>
          </a:xfrm>
          <a:prstGeom prst="rect">
            <a:avLst/>
          </a:prstGeom>
          <a:noFill/>
        </p:spPr>
      </p:pic>
      <p:pic>
        <p:nvPicPr>
          <p:cNvPr id="2056" name="Picture 8" descr="F:\конкурс\0_558f1_7f3ea856_XL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9961499">
            <a:off x="2622534" y="4322935"/>
            <a:ext cx="546969" cy="423901"/>
          </a:xfrm>
          <a:prstGeom prst="rect">
            <a:avLst/>
          </a:prstGeom>
          <a:noFill/>
        </p:spPr>
      </p:pic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236296" y="2060848"/>
          <a:ext cx="160337" cy="452437"/>
        </p:xfrm>
        <a:graphic>
          <a:graphicData uri="http://schemas.openxmlformats.org/presentationml/2006/ole">
            <p:oleObj spid="_x0000_s4098" name="Формула" r:id="rId9" imgW="139639" imgH="393529" progId="Equation.3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7236296" y="2708920"/>
          <a:ext cx="174625" cy="452438"/>
        </p:xfrm>
        <a:graphic>
          <a:graphicData uri="http://schemas.openxmlformats.org/presentationml/2006/ole">
            <p:oleObj spid="_x0000_s4099" name="Формула" r:id="rId10" imgW="152334" imgH="393529" progId="Equation.3">
              <p:embed/>
            </p:oleObj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/>
        </p:nvGraphicFramePr>
        <p:xfrm>
          <a:off x="7236296" y="3356992"/>
          <a:ext cx="160337" cy="452438"/>
        </p:xfrm>
        <a:graphic>
          <a:graphicData uri="http://schemas.openxmlformats.org/presentationml/2006/ole">
            <p:oleObj spid="_x0000_s4100" name="Формула" r:id="rId11" imgW="139639" imgH="393529" progId="Equation.3">
              <p:embed/>
            </p:oleObj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7236296" y="4005064"/>
          <a:ext cx="160337" cy="452438"/>
        </p:xfrm>
        <a:graphic>
          <a:graphicData uri="http://schemas.openxmlformats.org/presentationml/2006/ole">
            <p:oleObj spid="_x0000_s4101" name="Формула" r:id="rId12" imgW="139639" imgH="393529" progId="Equation.3">
              <p:embed/>
            </p:oleObj>
          </a:graphicData>
        </a:graphic>
      </p:graphicFrame>
      <p:sp>
        <p:nvSpPr>
          <p:cNvPr id="19" name="Управляющая кнопка: настраиваемая 18">
            <a:hlinkClick r:id="" action="ppaction://noaction" highlightClick="1">
              <a:snd r:embed="rId13" name="applause.wav"/>
            </a:hlinkClick>
          </p:cNvPr>
          <p:cNvSpPr/>
          <p:nvPr/>
        </p:nvSpPr>
        <p:spPr>
          <a:xfrm>
            <a:off x="6372200" y="2780928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14" name="voltage.wav"/>
            </a:hlinkClick>
          </p:cNvPr>
          <p:cNvSpPr/>
          <p:nvPr/>
        </p:nvSpPr>
        <p:spPr>
          <a:xfrm>
            <a:off x="6372200" y="2204864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>
              <a:snd r:embed="rId14" name="voltage.wav"/>
            </a:hlinkClick>
          </p:cNvPr>
          <p:cNvSpPr/>
          <p:nvPr/>
        </p:nvSpPr>
        <p:spPr>
          <a:xfrm>
            <a:off x="6372200" y="342900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" action="ppaction://noaction" highlightClick="1">
              <a:snd r:embed="rId14" name="voltage.wav"/>
            </a:hlinkClick>
          </p:cNvPr>
          <p:cNvSpPr/>
          <p:nvPr/>
        </p:nvSpPr>
        <p:spPr>
          <a:xfrm>
            <a:off x="6372200" y="4005064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1" descr="C:\Users\Марина\Desktop\AboutInformati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11560" y="5733256"/>
            <a:ext cx="558127" cy="558127"/>
          </a:xfrm>
          <a:prstGeom prst="rect">
            <a:avLst/>
          </a:prstGeom>
          <a:noFill/>
        </p:spPr>
      </p:pic>
      <p:pic>
        <p:nvPicPr>
          <p:cNvPr id="22" name="Picture 3" descr="C:\Users\Марина\Desktop\Рисунок1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4355976" y="6093296"/>
            <a:ext cx="576064" cy="61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C:\Users\Марина\Desktop\post-31282-1185229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156176" y="1916832"/>
            <a:ext cx="280831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равных 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частей</a:t>
            </a:r>
          </a:p>
          <a:p>
            <a:endParaRPr lang="ru-RU" sz="2000" b="1" cap="none" spc="0" dirty="0" smtClean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 сколько равных 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частей взяли</a:t>
            </a:r>
          </a:p>
          <a:p>
            <a:endParaRPr lang="ru-RU" sz="2000" b="1" dirty="0" smtClean="0">
              <a:ln w="10541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на сколько равных 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частей разделили</a:t>
            </a:r>
          </a:p>
          <a:p>
            <a:endParaRPr lang="ru-RU" sz="2000" b="1" cap="none" spc="0" dirty="0" smtClean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 число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рина\Desktop\конкурс\walking_3_hc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2938" y="754776"/>
            <a:ext cx="936104" cy="13041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1907704" y="980728"/>
            <a:ext cx="2520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Что  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оказывает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числитель  дроби?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F:\конкурс\Pic_18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936104" cy="844777"/>
          </a:xfrm>
          <a:prstGeom prst="rect">
            <a:avLst/>
          </a:prstGeom>
          <a:noFill/>
        </p:spPr>
      </p:pic>
      <p:pic>
        <p:nvPicPr>
          <p:cNvPr id="3080" name="Picture 8" descr="F:\конкурс\5902692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56376" y="5180882"/>
            <a:ext cx="1187624" cy="1677117"/>
          </a:xfrm>
          <a:prstGeom prst="rect">
            <a:avLst/>
          </a:prstGeom>
          <a:noFill/>
        </p:spPr>
      </p:pic>
      <p:sp>
        <p:nvSpPr>
          <p:cNvPr id="12" name="Управляющая кнопка: настраиваемая 11">
            <a:hlinkClick r:id="" action="ppaction://noaction" highlightClick="1">
              <a:snd r:embed="rId6" name="applause.wav"/>
            </a:hlinkClick>
          </p:cNvPr>
          <p:cNvSpPr/>
          <p:nvPr/>
        </p:nvSpPr>
        <p:spPr>
          <a:xfrm>
            <a:off x="5796136" y="2924944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7" name="voltage.wav"/>
            </a:hlinkClick>
          </p:cNvPr>
          <p:cNvSpPr/>
          <p:nvPr/>
        </p:nvSpPr>
        <p:spPr>
          <a:xfrm>
            <a:off x="5796136" y="198884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7" name="voltage.wav"/>
            </a:hlinkClick>
          </p:cNvPr>
          <p:cNvSpPr/>
          <p:nvPr/>
        </p:nvSpPr>
        <p:spPr>
          <a:xfrm>
            <a:off x="5796136" y="378904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7" name="voltage.wav"/>
            </a:hlinkClick>
          </p:cNvPr>
          <p:cNvSpPr/>
          <p:nvPr/>
        </p:nvSpPr>
        <p:spPr>
          <a:xfrm>
            <a:off x="5796136" y="4725144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1" descr="C:\Users\Марина\Desktop\AboutInformati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661248"/>
            <a:ext cx="558127" cy="558127"/>
          </a:xfrm>
          <a:prstGeom prst="rect">
            <a:avLst/>
          </a:prstGeom>
          <a:noFill/>
        </p:spPr>
      </p:pic>
      <p:pic>
        <p:nvPicPr>
          <p:cNvPr id="22" name="Picture 3" descr="C:\Users\Марина\Desktop\Рисунок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4355976" y="6093296"/>
            <a:ext cx="576064" cy="61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Марина\Desktop\post-31282-1185229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63688" y="764704"/>
            <a:ext cx="27656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Площадь поля 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20 га. Тракторист 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вспахал          часть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всего поля. 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Сколько гектаров</a:t>
            </a:r>
          </a:p>
          <a:p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вспахал тракторист? 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6600FF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2915817" y="1383973"/>
          <a:ext cx="216024" cy="388843"/>
        </p:xfrm>
        <a:graphic>
          <a:graphicData uri="http://schemas.openxmlformats.org/presentationml/2006/ole">
            <p:oleObj spid="_x0000_s5122" name="Формула" r:id="rId4" imgW="152334" imgH="393529" progId="Equation.3">
              <p:embed/>
            </p:oleObj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6732240" y="1916832"/>
            <a:ext cx="1296144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ru-RU" sz="2000" b="1" cap="none" spc="0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80 га</a:t>
            </a:r>
          </a:p>
          <a:p>
            <a:r>
              <a:rPr lang="ru-RU" sz="2000" b="1" cap="none" spc="0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</a:t>
            </a:r>
          </a:p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б)  5 га</a:t>
            </a:r>
          </a:p>
          <a:p>
            <a:endParaRPr lang="ru-RU" sz="2000" b="1" dirty="0" smtClean="0">
              <a:ln w="10541" cmpd="sng">
                <a:solidFill>
                  <a:srgbClr val="660033"/>
                </a:solidFill>
                <a:prstDash val="solid"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cap="none" spc="0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4 га </a:t>
            </a:r>
          </a:p>
          <a:p>
            <a:r>
              <a:rPr lang="ru-RU" sz="2000" b="1" cap="none" spc="0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г)  16 га</a:t>
            </a:r>
            <a:endParaRPr lang="ru-RU" sz="2000" b="1" cap="none" spc="0" dirty="0">
              <a:ln w="10541" cmpd="sng">
                <a:solidFill>
                  <a:srgbClr val="660033"/>
                </a:solidFill>
                <a:prstDash val="solid"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Марина\Desktop\конкурс\walking_4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733" y="579624"/>
            <a:ext cx="962363" cy="1340768"/>
          </a:xfrm>
          <a:prstGeom prst="rect">
            <a:avLst/>
          </a:prstGeom>
          <a:noFill/>
        </p:spPr>
      </p:pic>
      <p:pic>
        <p:nvPicPr>
          <p:cNvPr id="3" name="Picture 3" descr="F:\конкурс\02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4221088"/>
            <a:ext cx="1114323" cy="710381"/>
          </a:xfrm>
          <a:prstGeom prst="rect">
            <a:avLst/>
          </a:prstGeom>
          <a:noFill/>
        </p:spPr>
      </p:pic>
      <p:pic>
        <p:nvPicPr>
          <p:cNvPr id="4100" name="Picture 4" descr="F:\конкурс\8eecb7f0bb7187e717509a030e81c1c2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5013176"/>
            <a:ext cx="644723" cy="533136"/>
          </a:xfrm>
          <a:prstGeom prst="rect">
            <a:avLst/>
          </a:prstGeom>
          <a:noFill/>
        </p:spPr>
      </p:pic>
      <p:sp>
        <p:nvSpPr>
          <p:cNvPr id="13" name="Управляющая кнопка: настраиваемая 12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6300192" y="2564904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9" name="voltage.wav"/>
            </a:hlinkClick>
          </p:cNvPr>
          <p:cNvSpPr/>
          <p:nvPr/>
        </p:nvSpPr>
        <p:spPr>
          <a:xfrm>
            <a:off x="6300192" y="3140968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9" name="voltage.wav"/>
            </a:hlinkClick>
          </p:cNvPr>
          <p:cNvSpPr/>
          <p:nvPr/>
        </p:nvSpPr>
        <p:spPr>
          <a:xfrm>
            <a:off x="6300192" y="378904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9" name="voltage.wav"/>
            </a:hlinkClick>
          </p:cNvPr>
          <p:cNvSpPr/>
          <p:nvPr/>
        </p:nvSpPr>
        <p:spPr>
          <a:xfrm>
            <a:off x="6300192" y="198884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" descr="C:\Users\Марина\Desktop\AboutInformati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661248"/>
            <a:ext cx="558127" cy="558127"/>
          </a:xfrm>
          <a:prstGeom prst="rect">
            <a:avLst/>
          </a:prstGeom>
          <a:noFill/>
        </p:spPr>
      </p:pic>
      <p:pic>
        <p:nvPicPr>
          <p:cNvPr id="17" name="Picture 3" descr="C:\Users\Марина\Desktop\Рисунок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4355976" y="6093296"/>
            <a:ext cx="576064" cy="61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Марина\Desktop\post-31282-1185229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07704" y="692696"/>
            <a:ext cx="266429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Турист прошел 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6 км, что 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составляет    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всего пути.  Какое 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расстояние должен </a:t>
            </a:r>
          </a:p>
          <a:p>
            <a:r>
              <a:rPr lang="ru-RU" sz="2000" b="1" cap="none" spc="0" dirty="0" smtClean="0">
                <a:ln w="10541" cmpd="sng">
                  <a:noFill/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пройти турист?</a:t>
            </a:r>
            <a:endParaRPr lang="ru-RU" sz="2000" b="1" cap="none" spc="0" dirty="0">
              <a:ln w="10541" cmpd="sng">
                <a:noFill/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3347864" y="1196752"/>
          <a:ext cx="179922" cy="503114"/>
        </p:xfrm>
        <a:graphic>
          <a:graphicData uri="http://schemas.openxmlformats.org/presentationml/2006/ole">
            <p:oleObj spid="_x0000_s6146" name="Формула" r:id="rId4" imgW="139639" imgH="393529" progId="Equation.3">
              <p:embed/>
            </p:oleObj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060848"/>
            <a:ext cx="252028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а)  2 км     </a:t>
            </a:r>
          </a:p>
          <a:p>
            <a:endParaRPr lang="ru-RU" sz="2000" b="1" dirty="0" smtClean="0">
              <a:ln w="10541" cmpd="sng">
                <a:solidFill>
                  <a:srgbClr val="660033"/>
                </a:solidFill>
                <a:prstDash val="solid"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б)  18 км</a:t>
            </a:r>
          </a:p>
          <a:p>
            <a:endParaRPr lang="ru-RU" sz="2000" b="1" dirty="0" smtClean="0">
              <a:ln w="10541" cmpd="sng">
                <a:solidFill>
                  <a:srgbClr val="660033"/>
                </a:solidFill>
                <a:prstDash val="solid"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2000" b="1" cap="none" spc="0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3 км     </a:t>
            </a:r>
          </a:p>
          <a:p>
            <a:endParaRPr lang="ru-RU" sz="2000" b="1" dirty="0" smtClean="0">
              <a:ln w="10541" cmpd="sng">
                <a:solidFill>
                  <a:srgbClr val="660033"/>
                </a:solidFill>
                <a:prstDash val="solid"/>
              </a:ln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г) </a:t>
            </a:r>
            <a:r>
              <a:rPr lang="ru-RU" sz="2000" b="1" cap="none" spc="0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 15 км</a:t>
            </a:r>
            <a:endParaRPr lang="ru-RU" sz="2000" b="1" cap="none" spc="0" dirty="0">
              <a:ln w="10541" cmpd="sng">
                <a:solidFill>
                  <a:srgbClr val="660033"/>
                </a:solidFill>
                <a:prstDash val="solid"/>
              </a:ln>
              <a:solidFill>
                <a:srgbClr val="8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C:\Users\Марина\Desktop\конкурс\walking_5_hc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692696"/>
            <a:ext cx="936104" cy="1304184"/>
          </a:xfrm>
          <a:prstGeom prst="rect">
            <a:avLst/>
          </a:prstGeom>
          <a:noFill/>
        </p:spPr>
      </p:pic>
      <p:pic>
        <p:nvPicPr>
          <p:cNvPr id="3" name="Picture 3" descr="F:\конкурс\1311_Photo_050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5445224"/>
            <a:ext cx="720080" cy="633670"/>
          </a:xfrm>
          <a:prstGeom prst="rect">
            <a:avLst/>
          </a:prstGeom>
          <a:noFill/>
        </p:spPr>
      </p:pic>
      <p:pic>
        <p:nvPicPr>
          <p:cNvPr id="5124" name="Picture 4" descr="F:\конкурс\1063862etmec3apfe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4581128"/>
            <a:ext cx="727281" cy="765559"/>
          </a:xfrm>
          <a:prstGeom prst="rect">
            <a:avLst/>
          </a:prstGeom>
          <a:noFill/>
        </p:spPr>
      </p:pic>
      <p:sp>
        <p:nvSpPr>
          <p:cNvPr id="13" name="Управляющая кнопка: настраиваемая 12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6012160" y="2708920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9" name="voltage.wav"/>
            </a:hlinkClick>
          </p:cNvPr>
          <p:cNvSpPr/>
          <p:nvPr/>
        </p:nvSpPr>
        <p:spPr>
          <a:xfrm>
            <a:off x="6012160" y="3933056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9" name="voltage.wav"/>
            </a:hlinkClick>
          </p:cNvPr>
          <p:cNvSpPr/>
          <p:nvPr/>
        </p:nvSpPr>
        <p:spPr>
          <a:xfrm>
            <a:off x="6012160" y="3356992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9" name="voltage.wav"/>
            </a:hlinkClick>
          </p:cNvPr>
          <p:cNvSpPr/>
          <p:nvPr/>
        </p:nvSpPr>
        <p:spPr>
          <a:xfrm>
            <a:off x="6012160" y="2132856"/>
            <a:ext cx="288032" cy="288032"/>
          </a:xfrm>
          <a:prstGeom prst="actionButtonBlank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" descr="C:\Users\Марина\Desktop\AboutInformation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83568" y="5661248"/>
            <a:ext cx="558127" cy="558127"/>
          </a:xfrm>
          <a:prstGeom prst="rect">
            <a:avLst/>
          </a:prstGeom>
          <a:noFill/>
        </p:spPr>
      </p:pic>
      <p:pic>
        <p:nvPicPr>
          <p:cNvPr id="17" name="Picture 3" descr="C:\Users\Марина\Desktop\Рисунок1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10800000">
            <a:off x="4355976" y="6093296"/>
            <a:ext cx="576064" cy="617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 descr="F:\конкурс\1281598993_myra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236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95736" y="764704"/>
            <a:ext cx="4680520" cy="90872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Проверь себя</a:t>
            </a:r>
            <a:endParaRPr lang="ru-RU" sz="5400" b="1" cap="none" spc="0" dirty="0">
              <a:ln w="18000">
                <a:noFill/>
                <a:prstDash val="solid"/>
                <a:miter lim="800000"/>
              </a:ln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1916832"/>
            <a:ext cx="5400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1. г,          2. б,         3. б,</a:t>
            </a:r>
          </a:p>
          <a:p>
            <a:pPr algn="ctr"/>
            <a:r>
              <a:rPr lang="ru-RU" sz="2800" b="1" dirty="0" smtClean="0">
                <a:ln w="12700">
                  <a:noFill/>
                  <a:prstDash val="solid"/>
                </a:ln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4. б,             5. б     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27784" y="3068960"/>
            <a:ext cx="482453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Оценка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«5»</a:t>
            </a:r>
            <a:r>
              <a:rPr lang="ru-RU" sz="2400" b="1" dirty="0" smtClean="0">
                <a:ln w="10541" cmpd="sng">
                  <a:solidFill>
                    <a:srgbClr val="660033"/>
                  </a:solidFill>
                  <a:prstDash val="solid"/>
                </a:ln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верных ответов 5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«4» </a:t>
            </a:r>
            <a:r>
              <a:rPr lang="ru-RU" sz="2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верных ответов 4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«3» </a:t>
            </a:r>
            <a:r>
              <a:rPr lang="ru-RU" sz="2400" b="1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верных ответов 3</a:t>
            </a:r>
          </a:p>
          <a:p>
            <a:pPr algn="ctr"/>
            <a:r>
              <a:rPr lang="ru-RU" sz="2400" b="1" cap="none" spc="0" dirty="0" smtClean="0">
                <a:ln w="10541" cmpd="sng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latin typeface="Times New Roman" pitchFamily="18" charset="0"/>
                <a:cs typeface="Times New Roman" pitchFamily="18" charset="0"/>
              </a:rPr>
              <a:t>«2» </a:t>
            </a:r>
            <a:r>
              <a:rPr lang="ru-RU" sz="2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9900"/>
                </a:solidFill>
                <a:effectLst/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b="1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верных ответов 1-2</a:t>
            </a:r>
            <a:endParaRPr lang="ru-RU" sz="2400" b="1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22" name="Picture 2" descr="C:\Users\Марина\Desktop\0c044f21c0eb2a79515913ae12f28769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068960"/>
            <a:ext cx="838344" cy="629419"/>
          </a:xfrm>
          <a:prstGeom prst="rect">
            <a:avLst/>
          </a:prstGeom>
          <a:noFill/>
        </p:spPr>
      </p:pic>
      <p:pic>
        <p:nvPicPr>
          <p:cNvPr id="81923" name="Picture 3" descr="C:\Users\Марина\Desktop\800f054c95t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63476" y="1124744"/>
            <a:ext cx="1083111" cy="902593"/>
          </a:xfrm>
          <a:prstGeom prst="rect">
            <a:avLst/>
          </a:prstGeom>
          <a:noFill/>
        </p:spPr>
      </p:pic>
      <p:pic>
        <p:nvPicPr>
          <p:cNvPr id="81924" name="Picture 4" descr="F:\конкурс\0011-016-Masterim-iz-brosovogo-material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581128"/>
            <a:ext cx="752475" cy="1323975"/>
          </a:xfrm>
          <a:prstGeom prst="rect">
            <a:avLst/>
          </a:prstGeom>
          <a:noFill/>
        </p:spPr>
      </p:pic>
      <p:pic>
        <p:nvPicPr>
          <p:cNvPr id="79873" name="Picture 1" descr="C:\Users\Марина\Desktop\beos_home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692696"/>
            <a:ext cx="648072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259</Words>
  <Application>Microsoft Office PowerPoint</Application>
  <PresentationFormat>Экран (4:3)</PresentationFormat>
  <Paragraphs>95</Paragraphs>
  <Slides>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2013-04-01T11:20:17Z</dcterms:created>
  <dcterms:modified xsi:type="dcterms:W3CDTF">2013-04-02T06:57:41Z</dcterms:modified>
</cp:coreProperties>
</file>