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34F4-B546-4F2C-9810-97A0F131DC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B06B-874F-4F46-AEED-657A90A7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3214686"/>
          </a:xfrm>
        </p:spPr>
        <p:txBody>
          <a:bodyPr>
            <a:normAutofit/>
          </a:bodyPr>
          <a:lstStyle/>
          <a:p>
            <a:r>
              <a:rPr lang="ru-RU" sz="5300" b="1" i="1" dirty="0" smtClean="0">
                <a:solidFill>
                  <a:srgbClr val="C00000"/>
                </a:solidFill>
              </a:rPr>
              <a:t>Точки экстремума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286016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41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6500" dirty="0" smtClean="0">
                <a:solidFill>
                  <a:schemeClr val="accent4">
                    <a:lumMod val="50000"/>
                  </a:schemeClr>
                </a:solidFill>
              </a:rPr>
              <a:t>Алгебра</a:t>
            </a:r>
          </a:p>
          <a:p>
            <a:r>
              <a:rPr lang="ru-RU" sz="6500" dirty="0" smtClean="0">
                <a:solidFill>
                  <a:schemeClr val="accent4">
                    <a:lumMod val="50000"/>
                  </a:schemeClr>
                </a:solidFill>
              </a:rPr>
              <a:t>11 класс</a:t>
            </a:r>
            <a:endParaRPr lang="ru-RU" sz="6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78632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Презентацию выполнила учитель ГБОУ СОШ №72</a:t>
            </a:r>
          </a:p>
          <a:p>
            <a:pPr algn="ctr"/>
            <a:r>
              <a:rPr lang="ru-RU" dirty="0" smtClean="0"/>
              <a:t> Санкт- Петербург</a:t>
            </a:r>
            <a:endParaRPr lang="ru-RU" dirty="0"/>
          </a:p>
        </p:txBody>
      </p:sp>
      <p:pic>
        <p:nvPicPr>
          <p:cNvPr id="1026" name="Picture 2" descr="C:\Users\admin\Desktop\производная 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429420" cy="1795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672414" cy="250030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Определения: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42862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Точка  х</a:t>
            </a:r>
            <a:r>
              <a:rPr lang="ru-RU" sz="2400" b="1" baseline="-25000" dirty="0">
                <a:solidFill>
                  <a:schemeClr val="tx1"/>
                </a:solidFill>
              </a:rPr>
              <a:t>0 </a:t>
            </a:r>
            <a:r>
              <a:rPr lang="ru-RU" sz="2400" dirty="0">
                <a:solidFill>
                  <a:schemeClr val="tx1"/>
                </a:solidFill>
              </a:rPr>
              <a:t>называется </a:t>
            </a:r>
            <a:r>
              <a:rPr lang="ru-RU" sz="2400" dirty="0">
                <a:solidFill>
                  <a:srgbClr val="C00000"/>
                </a:solidFill>
              </a:rPr>
              <a:t>точкой </a:t>
            </a:r>
            <a:r>
              <a:rPr lang="ru-RU" sz="2400" b="1" dirty="0">
                <a:solidFill>
                  <a:srgbClr val="C00000"/>
                </a:solidFill>
              </a:rPr>
              <a:t>минимума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функции  </a:t>
            </a:r>
            <a:r>
              <a:rPr lang="ru-RU" sz="2400" dirty="0" smtClean="0">
                <a:solidFill>
                  <a:schemeClr val="tx1"/>
                </a:solidFill>
              </a:rPr>
              <a:t>у = </a:t>
            </a:r>
            <a:r>
              <a:rPr lang="en-US" sz="2400" dirty="0">
                <a:solidFill>
                  <a:schemeClr val="tx1"/>
                </a:solidFill>
              </a:rPr>
              <a:t>f </a:t>
            </a:r>
            <a:r>
              <a:rPr lang="ru-RU" sz="2400" dirty="0">
                <a:solidFill>
                  <a:schemeClr val="tx1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ru-RU" sz="2400" dirty="0">
                <a:solidFill>
                  <a:schemeClr val="tx1"/>
                </a:solidFill>
              </a:rPr>
              <a:t>), если </a:t>
            </a:r>
            <a:r>
              <a:rPr lang="ru-RU" sz="2400" dirty="0" smtClean="0">
                <a:solidFill>
                  <a:schemeClr val="tx1"/>
                </a:solidFill>
              </a:rPr>
              <a:t>существует  </a:t>
            </a:r>
            <a:r>
              <a:rPr lang="ru-RU" sz="2400" dirty="0">
                <a:solidFill>
                  <a:schemeClr val="tx1"/>
                </a:solidFill>
              </a:rPr>
              <a:t>такая окрестность точки  х</a:t>
            </a:r>
            <a:r>
              <a:rPr lang="ru-RU" sz="2400" baseline="-25000" dirty="0">
                <a:solidFill>
                  <a:schemeClr val="tx1"/>
                </a:solidFill>
              </a:rPr>
              <a:t>о,</a:t>
            </a:r>
            <a:r>
              <a:rPr lang="ru-RU" sz="2400" dirty="0">
                <a:solidFill>
                  <a:schemeClr val="tx1"/>
                </a:solidFill>
              </a:rPr>
              <a:t> что для </a:t>
            </a:r>
            <a:r>
              <a:rPr lang="ru-RU" sz="2400" dirty="0" smtClean="0">
                <a:solidFill>
                  <a:schemeClr val="tx1"/>
                </a:solidFill>
              </a:rPr>
              <a:t>всех </a:t>
            </a:r>
            <a:r>
              <a:rPr lang="ru-RU" sz="2400" dirty="0" err="1" smtClean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≠ х</a:t>
            </a:r>
            <a:r>
              <a:rPr lang="ru-RU" sz="2400" baseline="-25000" dirty="0">
                <a:solidFill>
                  <a:schemeClr val="tx1"/>
                </a:solidFill>
              </a:rPr>
              <a:t>о  </a:t>
            </a:r>
            <a:r>
              <a:rPr lang="ru-RU" sz="2400" dirty="0">
                <a:solidFill>
                  <a:schemeClr val="tx1"/>
                </a:solidFill>
              </a:rPr>
              <a:t>из этой  окрестности выполняется неравенство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ru-RU" sz="2400" b="1" dirty="0">
                <a:solidFill>
                  <a:schemeClr val="tx1"/>
                </a:solidFill>
              </a:rPr>
              <a:t> ( </a:t>
            </a:r>
            <a:r>
              <a:rPr lang="ru-RU" sz="2400" b="1" dirty="0" err="1" smtClean="0">
                <a:solidFill>
                  <a:schemeClr val="tx1"/>
                </a:solidFill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</a:rPr>
              <a:t> ) </a:t>
            </a:r>
            <a:r>
              <a:rPr lang="ru-RU" sz="2400" b="1" dirty="0">
                <a:solidFill>
                  <a:schemeClr val="tx1"/>
                </a:solidFill>
              </a:rPr>
              <a:t>&gt;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ru-RU" sz="2400" b="1" dirty="0">
                <a:solidFill>
                  <a:schemeClr val="tx1"/>
                </a:solidFill>
              </a:rPr>
              <a:t> (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ru-RU" sz="2400" b="1" baseline="-25000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).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Точка  х</a:t>
            </a:r>
            <a:r>
              <a:rPr lang="ru-RU" sz="2400" b="1" baseline="-25000" dirty="0">
                <a:solidFill>
                  <a:schemeClr val="tx1"/>
                </a:solidFill>
              </a:rPr>
              <a:t>0 </a:t>
            </a:r>
            <a:r>
              <a:rPr lang="ru-RU" sz="2400" dirty="0">
                <a:solidFill>
                  <a:schemeClr val="tx1"/>
                </a:solidFill>
              </a:rPr>
              <a:t>называется </a:t>
            </a:r>
            <a:r>
              <a:rPr lang="ru-RU" sz="2400" dirty="0">
                <a:solidFill>
                  <a:srgbClr val="C00000"/>
                </a:solidFill>
              </a:rPr>
              <a:t>точкой </a:t>
            </a:r>
            <a:r>
              <a:rPr lang="ru-RU" sz="2400" b="1" dirty="0">
                <a:solidFill>
                  <a:srgbClr val="C00000"/>
                </a:solidFill>
              </a:rPr>
              <a:t>максимума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функции  </a:t>
            </a:r>
            <a:r>
              <a:rPr lang="ru-RU" sz="2400" dirty="0" smtClean="0">
                <a:solidFill>
                  <a:schemeClr val="tx1"/>
                </a:solidFill>
              </a:rPr>
              <a:t>у = </a:t>
            </a:r>
            <a:r>
              <a:rPr lang="en-US" sz="2400" dirty="0">
                <a:solidFill>
                  <a:schemeClr val="tx1"/>
                </a:solidFill>
              </a:rPr>
              <a:t>f </a:t>
            </a:r>
            <a:r>
              <a:rPr lang="ru-RU" sz="2400" dirty="0">
                <a:solidFill>
                  <a:schemeClr val="tx1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ru-RU" sz="2400" dirty="0">
                <a:solidFill>
                  <a:schemeClr val="tx1"/>
                </a:solidFill>
              </a:rPr>
              <a:t>), если существует такая окрестность точки  х</a:t>
            </a:r>
            <a:r>
              <a:rPr lang="ru-RU" sz="2400" baseline="-25000" dirty="0">
                <a:solidFill>
                  <a:schemeClr val="tx1"/>
                </a:solidFill>
              </a:rPr>
              <a:t>о,</a:t>
            </a:r>
            <a:r>
              <a:rPr lang="ru-RU" sz="2400" dirty="0">
                <a:solidFill>
                  <a:schemeClr val="tx1"/>
                </a:solidFill>
              </a:rPr>
              <a:t> что для всех  </a:t>
            </a:r>
            <a:r>
              <a:rPr lang="ru-RU" sz="2400" dirty="0" err="1" smtClean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</a:rPr>
              <a:t>≠ х</a:t>
            </a:r>
            <a:r>
              <a:rPr lang="ru-RU" sz="2400" baseline="-25000" dirty="0">
                <a:solidFill>
                  <a:schemeClr val="tx1"/>
                </a:solidFill>
              </a:rPr>
              <a:t>о  </a:t>
            </a:r>
            <a:r>
              <a:rPr lang="ru-RU" sz="2400" dirty="0">
                <a:solidFill>
                  <a:schemeClr val="tx1"/>
                </a:solidFill>
              </a:rPr>
              <a:t>из этой  окрестности выполняется неравенство </a:t>
            </a:r>
            <a:r>
              <a:rPr lang="en-US" sz="2400" b="1" dirty="0">
                <a:solidFill>
                  <a:schemeClr val="tx1"/>
                </a:solidFill>
              </a:rPr>
              <a:t>f </a:t>
            </a:r>
            <a:r>
              <a:rPr lang="ru-RU" sz="2400" b="1" dirty="0">
                <a:solidFill>
                  <a:schemeClr val="tx1"/>
                </a:solidFill>
              </a:rPr>
              <a:t>( </a:t>
            </a:r>
            <a:r>
              <a:rPr lang="ru-RU" sz="2400" b="1" dirty="0" err="1" smtClean="0">
                <a:solidFill>
                  <a:schemeClr val="tx1"/>
                </a:solidFill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</a:rPr>
              <a:t> ) </a:t>
            </a:r>
            <a:r>
              <a:rPr lang="ru-RU" sz="2400" b="1" dirty="0">
                <a:solidFill>
                  <a:schemeClr val="tx1"/>
                </a:solidFill>
              </a:rPr>
              <a:t>&lt;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ru-RU" sz="2400" b="1" dirty="0">
                <a:solidFill>
                  <a:schemeClr val="tx1"/>
                </a:solidFill>
              </a:rPr>
              <a:t> (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ru-RU" sz="2400" b="1" baseline="-25000" dirty="0">
                <a:solidFill>
                  <a:schemeClr val="tx1"/>
                </a:solidFill>
              </a:rPr>
              <a:t>о</a:t>
            </a:r>
            <a:r>
              <a:rPr lang="ru-RU" sz="2400" b="1" dirty="0">
                <a:solidFill>
                  <a:schemeClr val="tx1"/>
                </a:solidFill>
              </a:rPr>
              <a:t>).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95675" y="1381125"/>
            <a:ext cx="1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495675" y="2280920"/>
            <a:ext cx="190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28572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0"/>
            <a:ext cx="8572528" cy="142875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есть ли на рисунках  точки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максимума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1070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2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23" y="857232"/>
            <a:ext cx="86271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3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4" y="1928802"/>
            <a:ext cx="82154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114300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</a:rPr>
              <a:t>Достройте  так, чтобы точка  С  была точкой </a:t>
            </a:r>
            <a:r>
              <a:rPr lang="ru-RU" sz="3600" i="1" dirty="0" smtClean="0">
                <a:solidFill>
                  <a:srgbClr val="C00000"/>
                </a:solidFill>
              </a:rPr>
              <a:t>минимума </a:t>
            </a:r>
            <a:r>
              <a:rPr lang="ru-RU" sz="3600" i="1" dirty="0" smtClean="0">
                <a:solidFill>
                  <a:schemeClr val="tx2"/>
                </a:solidFill>
              </a:rPr>
              <a:t>или </a:t>
            </a:r>
            <a:r>
              <a:rPr lang="ru-RU" sz="3600" i="1" dirty="0" smtClean="0">
                <a:solidFill>
                  <a:srgbClr val="C00000"/>
                </a:solidFill>
              </a:rPr>
              <a:t>максимума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4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Ответы: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Точки минимума: 1, 4, 9, 11, 14, 15, 18, 21.</a:t>
            </a:r>
          </a:p>
          <a:p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5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Pictures\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8001056" cy="366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600200"/>
            <a:ext cx="8643937" cy="5114925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6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5346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Слайд 7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Тренажер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7686700" cy="300039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Желаею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удачи!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147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Точки экстремума </vt:lpstr>
      <vt:lpstr>Определения:</vt:lpstr>
      <vt:lpstr> Определите,  есть ли на рисунках  точки  максимума</vt:lpstr>
      <vt:lpstr>Слайд 4</vt:lpstr>
      <vt:lpstr>Достройте  так, чтобы точка  С  была точкой минимума или максимума</vt:lpstr>
      <vt:lpstr>Ответы:</vt:lpstr>
      <vt:lpstr>Слайд 7</vt:lpstr>
      <vt:lpstr>Тренажер</vt:lpstr>
      <vt:lpstr>Желаею удачи!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Точки экстремума</dc:title>
  <dc:creator>admin</dc:creator>
  <cp:lastModifiedBy>admin</cp:lastModifiedBy>
  <cp:revision>30</cp:revision>
  <dcterms:created xsi:type="dcterms:W3CDTF">2014-01-20T12:34:56Z</dcterms:created>
  <dcterms:modified xsi:type="dcterms:W3CDTF">2014-01-26T17:46:00Z</dcterms:modified>
</cp:coreProperties>
</file>