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0" r:id="rId4"/>
    <p:sldId id="262" r:id="rId5"/>
    <p:sldId id="266" r:id="rId6"/>
    <p:sldId id="267" r:id="rId7"/>
    <p:sldId id="269" r:id="rId8"/>
    <p:sldId id="270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57" autoAdjust="0"/>
    <p:restoredTop sz="86448" autoAdjust="0"/>
  </p:normalViewPr>
  <p:slideViewPr>
    <p:cSldViewPr>
      <p:cViewPr varScale="1">
        <p:scale>
          <a:sx n="80" d="100"/>
          <a:sy n="80" d="100"/>
        </p:scale>
        <p:origin x="-78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4692C-0A49-438C-9781-D5DBC130FD31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EFBACB-221D-498B-8FFC-4CB66E64DA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325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E876AE1-4B18-43CD-857E-9420193D68E4}" type="slidenum">
              <a:rPr lang="ru-RU" smtClean="0"/>
              <a:pPr eaLnBrk="1" hangingPunct="1"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3F16F75-65E4-466F-B844-29AFD1D92A08}" type="slidenum">
              <a:rPr lang="ru-RU" smtClean="0"/>
              <a:pPr eaLnBrk="1" hangingPunct="1"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8725B90-78C4-45FF-92A8-7EA8A34FCC8D}" type="slidenum">
              <a:rPr lang="ru-RU" smtClean="0"/>
              <a:pPr eaLnBrk="1" hangingPunct="1"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E876AE1-4B18-43CD-857E-9420193D68E4}" type="slidenum">
              <a:rPr lang="ru-RU" smtClean="0"/>
              <a:pPr eaLnBrk="1" hangingPunct="1"/>
              <a:t>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69403" y="1268760"/>
            <a:ext cx="438673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ФОРМУЛА</a:t>
            </a:r>
          </a:p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ПУТИ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19" y="160228"/>
            <a:ext cx="62665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МБОУ «СОШ №17» г. АНГАРСК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580112" y="5949279"/>
            <a:ext cx="3296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МАРЧЕНКО С.С.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46267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51" name="Line 19"/>
          <p:cNvSpPr>
            <a:spLocks noChangeShapeType="1"/>
          </p:cNvSpPr>
          <p:nvPr/>
        </p:nvSpPr>
        <p:spPr bwMode="auto">
          <a:xfrm>
            <a:off x="1258888" y="1700213"/>
            <a:ext cx="6696075" cy="0"/>
          </a:xfrm>
          <a:prstGeom prst="line">
            <a:avLst/>
          </a:prstGeom>
          <a:noFill/>
          <a:ln w="539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95252" name="Picture 20" descr="defaul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446" y="404813"/>
            <a:ext cx="1511573" cy="123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53" name="Line 21"/>
          <p:cNvSpPr>
            <a:spLocks noChangeShapeType="1"/>
          </p:cNvSpPr>
          <p:nvPr/>
        </p:nvSpPr>
        <p:spPr bwMode="auto">
          <a:xfrm>
            <a:off x="2987675" y="836613"/>
            <a:ext cx="1584325" cy="0"/>
          </a:xfrm>
          <a:prstGeom prst="line">
            <a:avLst/>
          </a:prstGeom>
          <a:noFill/>
          <a:ln w="47625">
            <a:solidFill>
              <a:srgbClr val="993366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5254" name="Text Box 22"/>
          <p:cNvSpPr txBox="1">
            <a:spLocks noChangeArrowheads="1"/>
          </p:cNvSpPr>
          <p:nvPr/>
        </p:nvSpPr>
        <p:spPr bwMode="auto">
          <a:xfrm>
            <a:off x="3132138" y="404813"/>
            <a:ext cx="1368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 dirty="0">
                <a:solidFill>
                  <a:srgbClr val="006C31"/>
                </a:solidFill>
              </a:rPr>
              <a:t>15 км/ч</a:t>
            </a:r>
          </a:p>
        </p:txBody>
      </p:sp>
      <p:sp>
        <p:nvSpPr>
          <p:cNvPr id="95255" name="AutoShape 23"/>
          <p:cNvSpPr>
            <a:spLocks/>
          </p:cNvSpPr>
          <p:nvPr/>
        </p:nvSpPr>
        <p:spPr bwMode="auto">
          <a:xfrm rot="-5400000">
            <a:off x="4319588" y="-1360487"/>
            <a:ext cx="576262" cy="6697662"/>
          </a:xfrm>
          <a:prstGeom prst="leftBrace">
            <a:avLst>
              <a:gd name="adj1" fmla="val 96855"/>
              <a:gd name="adj2" fmla="val 50000"/>
            </a:avLst>
          </a:prstGeom>
          <a:noFill/>
          <a:ln w="53975">
            <a:solidFill>
              <a:srgbClr val="99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5257" name="Text Box 25"/>
          <p:cNvSpPr txBox="1">
            <a:spLocks noChangeArrowheads="1"/>
          </p:cNvSpPr>
          <p:nvPr/>
        </p:nvSpPr>
        <p:spPr bwMode="auto">
          <a:xfrm>
            <a:off x="3438155" y="2276475"/>
            <a:ext cx="30780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 b="1" dirty="0">
                <a:solidFill>
                  <a:srgbClr val="FF0000"/>
                </a:solidFill>
              </a:rPr>
              <a:t>?</a:t>
            </a:r>
            <a:r>
              <a:rPr lang="ru-RU" sz="2800" b="1" dirty="0">
                <a:solidFill>
                  <a:srgbClr val="006C31"/>
                </a:solidFill>
              </a:rPr>
              <a:t> км за 4 часа</a:t>
            </a:r>
          </a:p>
        </p:txBody>
      </p:sp>
      <p:sp>
        <p:nvSpPr>
          <p:cNvPr id="95258" name="Text Box 26"/>
          <p:cNvSpPr txBox="1">
            <a:spLocks noChangeArrowheads="1"/>
          </p:cNvSpPr>
          <p:nvPr/>
        </p:nvSpPr>
        <p:spPr bwMode="auto">
          <a:xfrm>
            <a:off x="3006133" y="2996952"/>
            <a:ext cx="15128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 b="1" dirty="0">
                <a:solidFill>
                  <a:srgbClr val="6720C6"/>
                </a:solidFill>
              </a:rPr>
              <a:t>15 </a:t>
            </a:r>
            <a:r>
              <a:rPr lang="en-US" sz="2800" b="1" dirty="0">
                <a:solidFill>
                  <a:srgbClr val="6720C6"/>
                </a:solidFill>
                <a:cs typeface="Arial" charset="0"/>
              </a:rPr>
              <a:t>·</a:t>
            </a:r>
            <a:r>
              <a:rPr lang="ru-RU" sz="2800" b="1" dirty="0">
                <a:solidFill>
                  <a:srgbClr val="6720C6"/>
                </a:solidFill>
                <a:cs typeface="Arial" charset="0"/>
              </a:rPr>
              <a:t> 4 = </a:t>
            </a:r>
            <a:endParaRPr lang="en-US" sz="2800" b="1" dirty="0">
              <a:solidFill>
                <a:srgbClr val="6720C6"/>
              </a:solidFill>
              <a:cs typeface="Arial" charset="0"/>
            </a:endParaRPr>
          </a:p>
        </p:txBody>
      </p:sp>
      <p:sp>
        <p:nvSpPr>
          <p:cNvPr id="95259" name="Text Box 27"/>
          <p:cNvSpPr txBox="1">
            <a:spLocks noChangeArrowheads="1"/>
          </p:cNvSpPr>
          <p:nvPr/>
        </p:nvSpPr>
        <p:spPr bwMode="auto">
          <a:xfrm>
            <a:off x="4356100" y="3015347"/>
            <a:ext cx="7199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 b="1" dirty="0">
                <a:solidFill>
                  <a:srgbClr val="6720C6"/>
                </a:solidFill>
              </a:rPr>
              <a:t>60</a:t>
            </a:r>
          </a:p>
        </p:txBody>
      </p:sp>
      <p:sp>
        <p:nvSpPr>
          <p:cNvPr id="95260" name="Rectangle 28"/>
          <p:cNvSpPr>
            <a:spLocks noChangeArrowheads="1"/>
          </p:cNvSpPr>
          <p:nvPr/>
        </p:nvSpPr>
        <p:spPr bwMode="auto">
          <a:xfrm>
            <a:off x="4356100" y="3015347"/>
            <a:ext cx="574675" cy="50482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5261" name="Text Box 29"/>
          <p:cNvSpPr txBox="1">
            <a:spLocks noChangeArrowheads="1"/>
          </p:cNvSpPr>
          <p:nvPr/>
        </p:nvSpPr>
        <p:spPr bwMode="auto">
          <a:xfrm>
            <a:off x="827088" y="3357563"/>
            <a:ext cx="23050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 dirty="0">
                <a:solidFill>
                  <a:srgbClr val="FF0000"/>
                </a:solidFill>
                <a:latin typeface="Bookman Old Style" pitchFamily="18" charset="0"/>
              </a:rPr>
              <a:t>S</a:t>
            </a:r>
            <a:r>
              <a:rPr lang="en-US" sz="3200" b="1" dirty="0"/>
              <a:t> </a:t>
            </a:r>
            <a:r>
              <a:rPr lang="en-US" sz="2800" b="1" i="1" dirty="0">
                <a:solidFill>
                  <a:srgbClr val="6720C6"/>
                </a:solidFill>
              </a:rPr>
              <a:t>- </a:t>
            </a:r>
            <a:r>
              <a:rPr lang="ru-RU" sz="2800" b="1" i="1" dirty="0">
                <a:solidFill>
                  <a:srgbClr val="6720C6"/>
                </a:solidFill>
              </a:rPr>
              <a:t>путь</a:t>
            </a:r>
          </a:p>
        </p:txBody>
      </p:sp>
      <p:sp>
        <p:nvSpPr>
          <p:cNvPr id="95262" name="Text Box 30"/>
          <p:cNvSpPr txBox="1">
            <a:spLocks noChangeArrowheads="1"/>
          </p:cNvSpPr>
          <p:nvPr/>
        </p:nvSpPr>
        <p:spPr bwMode="auto">
          <a:xfrm>
            <a:off x="827088" y="3857625"/>
            <a:ext cx="25923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 dirty="0">
                <a:solidFill>
                  <a:srgbClr val="FF0000"/>
                </a:solidFill>
                <a:latin typeface="Bookman Old Style" pitchFamily="18" charset="0"/>
              </a:rPr>
              <a:t>v</a:t>
            </a:r>
            <a:r>
              <a:rPr lang="ru-RU" sz="3200" b="1" dirty="0"/>
              <a:t> </a:t>
            </a:r>
            <a:r>
              <a:rPr lang="ru-RU" sz="2800" b="1" i="1" dirty="0">
                <a:solidFill>
                  <a:srgbClr val="6720C6"/>
                </a:solidFill>
              </a:rPr>
              <a:t>– скорость</a:t>
            </a:r>
          </a:p>
        </p:txBody>
      </p:sp>
      <p:sp>
        <p:nvSpPr>
          <p:cNvPr id="95263" name="Text Box 31"/>
          <p:cNvSpPr txBox="1">
            <a:spLocks noChangeArrowheads="1"/>
          </p:cNvSpPr>
          <p:nvPr/>
        </p:nvSpPr>
        <p:spPr bwMode="auto">
          <a:xfrm>
            <a:off x="828675" y="4433888"/>
            <a:ext cx="2159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 dirty="0">
                <a:solidFill>
                  <a:srgbClr val="FF0000"/>
                </a:solidFill>
                <a:latin typeface="Bookman Old Style" pitchFamily="18" charset="0"/>
              </a:rPr>
              <a:t>t</a:t>
            </a:r>
            <a:r>
              <a:rPr lang="ru-RU" sz="3200" b="1" dirty="0"/>
              <a:t>  </a:t>
            </a:r>
            <a:r>
              <a:rPr lang="ru-RU" sz="2800" b="1" i="1" dirty="0">
                <a:solidFill>
                  <a:srgbClr val="6720C6"/>
                </a:solidFill>
              </a:rPr>
              <a:t>- время</a:t>
            </a:r>
          </a:p>
        </p:txBody>
      </p:sp>
      <p:sp>
        <p:nvSpPr>
          <p:cNvPr id="95264" name="Text Box 32"/>
          <p:cNvSpPr txBox="1">
            <a:spLocks noChangeArrowheads="1"/>
          </p:cNvSpPr>
          <p:nvPr/>
        </p:nvSpPr>
        <p:spPr bwMode="auto">
          <a:xfrm>
            <a:off x="3563938" y="3789363"/>
            <a:ext cx="1728787" cy="660400"/>
          </a:xfrm>
          <a:prstGeom prst="rect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i="1">
                <a:solidFill>
                  <a:srgbClr val="FF0000"/>
                </a:solidFill>
                <a:latin typeface="Bookman Old Style" pitchFamily="18" charset="0"/>
              </a:rPr>
              <a:t>S = vt</a:t>
            </a:r>
            <a:endParaRPr lang="ru-RU" sz="3600" b="1" i="1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95265" name="Text Box 33"/>
          <p:cNvSpPr txBox="1">
            <a:spLocks noChangeArrowheads="1"/>
          </p:cNvSpPr>
          <p:nvPr/>
        </p:nvSpPr>
        <p:spPr bwMode="auto">
          <a:xfrm>
            <a:off x="5508625" y="3860800"/>
            <a:ext cx="3384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 b="1" dirty="0">
                <a:solidFill>
                  <a:srgbClr val="6720C6"/>
                </a:solidFill>
              </a:rPr>
              <a:t>- ФОРМУЛА ПУТИ</a:t>
            </a:r>
          </a:p>
        </p:txBody>
      </p:sp>
      <p:sp>
        <p:nvSpPr>
          <p:cNvPr id="95266" name="Text Box 34"/>
          <p:cNvSpPr txBox="1">
            <a:spLocks noChangeArrowheads="1"/>
          </p:cNvSpPr>
          <p:nvPr/>
        </p:nvSpPr>
        <p:spPr bwMode="auto">
          <a:xfrm>
            <a:off x="323850" y="5373688"/>
            <a:ext cx="864063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 b="1" dirty="0">
                <a:solidFill>
                  <a:srgbClr val="FF0000"/>
                </a:solidFill>
              </a:rPr>
              <a:t>ФОРМУЛА</a:t>
            </a:r>
            <a:r>
              <a:rPr lang="ru-RU" sz="2800" b="1" dirty="0">
                <a:solidFill>
                  <a:srgbClr val="6720C6"/>
                </a:solidFill>
              </a:rPr>
              <a:t> – это запись какого-нибудь правила с помощью букв</a:t>
            </a:r>
          </a:p>
        </p:txBody>
      </p:sp>
    </p:spTree>
    <p:extLst>
      <p:ext uri="{BB962C8B-B14F-4D97-AF65-F5344CB8AC3E}">
        <p14:creationId xmlns:p14="http://schemas.microsoft.com/office/powerpoint/2010/main" val="1375248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5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5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95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5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5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5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5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5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5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952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952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952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59" grpId="0"/>
      <p:bldP spid="95260" grpId="0" animBg="1"/>
      <p:bldP spid="95261" grpId="0"/>
      <p:bldP spid="95262" grpId="0"/>
      <p:bldP spid="95263" grpId="0"/>
      <p:bldP spid="95264" grpId="0" animBg="1"/>
      <p:bldP spid="95265" grpId="0"/>
      <p:bldP spid="952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9" name="Picture 19" descr="MCkc0891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3457"/>
            <a:ext cx="2134595" cy="141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04" name="Line 4"/>
          <p:cNvSpPr>
            <a:spLocks noChangeShapeType="1"/>
          </p:cNvSpPr>
          <p:nvPr/>
        </p:nvSpPr>
        <p:spPr bwMode="auto">
          <a:xfrm>
            <a:off x="1258888" y="1700213"/>
            <a:ext cx="66960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06" name="Line 6"/>
          <p:cNvSpPr>
            <a:spLocks noChangeShapeType="1"/>
          </p:cNvSpPr>
          <p:nvPr/>
        </p:nvSpPr>
        <p:spPr bwMode="auto">
          <a:xfrm>
            <a:off x="2482849" y="886526"/>
            <a:ext cx="1584325" cy="0"/>
          </a:xfrm>
          <a:prstGeom prst="line">
            <a:avLst/>
          </a:prstGeom>
          <a:noFill/>
          <a:ln w="44450">
            <a:solidFill>
              <a:srgbClr val="993366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2590800" y="429326"/>
            <a:ext cx="1368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 dirty="0">
                <a:solidFill>
                  <a:srgbClr val="006C31"/>
                </a:solidFill>
              </a:rPr>
              <a:t>60 км/ч</a:t>
            </a:r>
          </a:p>
        </p:txBody>
      </p:sp>
      <p:sp>
        <p:nvSpPr>
          <p:cNvPr id="102408" name="AutoShape 8"/>
          <p:cNvSpPr>
            <a:spLocks/>
          </p:cNvSpPr>
          <p:nvPr/>
        </p:nvSpPr>
        <p:spPr bwMode="auto">
          <a:xfrm rot="-5400000">
            <a:off x="4319588" y="-1360487"/>
            <a:ext cx="576262" cy="6697662"/>
          </a:xfrm>
          <a:prstGeom prst="leftBrace">
            <a:avLst>
              <a:gd name="adj1" fmla="val 96855"/>
              <a:gd name="adj2" fmla="val 50000"/>
            </a:avLst>
          </a:prstGeom>
          <a:noFill/>
          <a:ln w="44450">
            <a:solidFill>
              <a:srgbClr val="99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09" name="Text Box 9"/>
          <p:cNvSpPr txBox="1">
            <a:spLocks noChangeArrowheads="1"/>
          </p:cNvSpPr>
          <p:nvPr/>
        </p:nvSpPr>
        <p:spPr bwMode="auto">
          <a:xfrm>
            <a:off x="2963837" y="2276474"/>
            <a:ext cx="3410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 dirty="0">
                <a:solidFill>
                  <a:srgbClr val="006C31"/>
                </a:solidFill>
              </a:rPr>
              <a:t>600 км за </a:t>
            </a:r>
            <a:r>
              <a:rPr lang="ru-RU" sz="2400" b="1" dirty="0">
                <a:solidFill>
                  <a:srgbClr val="FF0000"/>
                </a:solidFill>
              </a:rPr>
              <a:t>?</a:t>
            </a:r>
            <a:r>
              <a:rPr lang="ru-RU" sz="2400" b="1" dirty="0">
                <a:solidFill>
                  <a:srgbClr val="006C31"/>
                </a:solidFill>
              </a:rPr>
              <a:t> часов</a:t>
            </a:r>
          </a:p>
        </p:txBody>
      </p:sp>
      <p:sp>
        <p:nvSpPr>
          <p:cNvPr id="102410" name="Text Box 10"/>
          <p:cNvSpPr txBox="1">
            <a:spLocks noChangeArrowheads="1"/>
          </p:cNvSpPr>
          <p:nvPr/>
        </p:nvSpPr>
        <p:spPr bwMode="auto">
          <a:xfrm>
            <a:off x="3348038" y="2849563"/>
            <a:ext cx="21605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 dirty="0">
                <a:solidFill>
                  <a:srgbClr val="6720C6"/>
                </a:solidFill>
              </a:rPr>
              <a:t>S = 600</a:t>
            </a:r>
            <a:r>
              <a:rPr lang="ru-RU" sz="2000" b="1" dirty="0">
                <a:solidFill>
                  <a:srgbClr val="6720C6"/>
                </a:solidFill>
                <a:cs typeface="Arial" charset="0"/>
              </a:rPr>
              <a:t> </a:t>
            </a:r>
            <a:endParaRPr lang="en-US" sz="2000" b="1" dirty="0">
              <a:solidFill>
                <a:srgbClr val="6720C6"/>
              </a:solidFill>
              <a:cs typeface="Arial" charset="0"/>
            </a:endParaRPr>
          </a:p>
        </p:txBody>
      </p:sp>
      <p:sp>
        <p:nvSpPr>
          <p:cNvPr id="102421" name="Text Box 21"/>
          <p:cNvSpPr txBox="1">
            <a:spLocks noChangeArrowheads="1"/>
          </p:cNvSpPr>
          <p:nvPr/>
        </p:nvSpPr>
        <p:spPr bwMode="auto">
          <a:xfrm>
            <a:off x="3348038" y="3354388"/>
            <a:ext cx="21605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 dirty="0">
                <a:solidFill>
                  <a:srgbClr val="6720C6"/>
                </a:solidFill>
                <a:latin typeface="Bookman Old Style" pitchFamily="18" charset="0"/>
              </a:rPr>
              <a:t>v</a:t>
            </a:r>
            <a:r>
              <a:rPr lang="en-US" sz="3200" b="1" i="1" dirty="0">
                <a:solidFill>
                  <a:srgbClr val="6720C6"/>
                </a:solidFill>
              </a:rPr>
              <a:t> = 60</a:t>
            </a:r>
            <a:r>
              <a:rPr lang="ru-RU" sz="2000" b="1" dirty="0">
                <a:solidFill>
                  <a:srgbClr val="6720C6"/>
                </a:solidFill>
                <a:cs typeface="Arial" charset="0"/>
              </a:rPr>
              <a:t> </a:t>
            </a:r>
            <a:endParaRPr lang="en-US" sz="2000" b="1" dirty="0">
              <a:solidFill>
                <a:srgbClr val="6720C6"/>
              </a:solidFill>
              <a:cs typeface="Arial" charset="0"/>
            </a:endParaRPr>
          </a:p>
        </p:txBody>
      </p:sp>
      <p:sp>
        <p:nvSpPr>
          <p:cNvPr id="102422" name="Text Box 22"/>
          <p:cNvSpPr txBox="1">
            <a:spLocks noChangeArrowheads="1"/>
          </p:cNvSpPr>
          <p:nvPr/>
        </p:nvSpPr>
        <p:spPr bwMode="auto">
          <a:xfrm>
            <a:off x="3275013" y="3929063"/>
            <a:ext cx="21605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 dirty="0">
                <a:solidFill>
                  <a:srgbClr val="6720C6"/>
                </a:solidFill>
              </a:rPr>
              <a:t>600</a:t>
            </a:r>
            <a:r>
              <a:rPr lang="ru-RU" sz="2000" b="1" dirty="0">
                <a:solidFill>
                  <a:srgbClr val="6720C6"/>
                </a:solidFill>
                <a:cs typeface="Arial" charset="0"/>
              </a:rPr>
              <a:t> </a:t>
            </a:r>
            <a:r>
              <a:rPr lang="en-US" sz="2000" b="1" dirty="0">
                <a:solidFill>
                  <a:srgbClr val="6720C6"/>
                </a:solidFill>
                <a:cs typeface="Arial" charset="0"/>
              </a:rPr>
              <a:t> </a:t>
            </a:r>
            <a:r>
              <a:rPr lang="en-US" sz="3200" b="1" i="1" dirty="0">
                <a:solidFill>
                  <a:srgbClr val="6720C6"/>
                </a:solidFill>
                <a:cs typeface="Arial" charset="0"/>
              </a:rPr>
              <a:t>= 60t</a:t>
            </a:r>
          </a:p>
        </p:txBody>
      </p:sp>
      <p:sp>
        <p:nvSpPr>
          <p:cNvPr id="102423" name="Text Box 23"/>
          <p:cNvSpPr txBox="1">
            <a:spLocks noChangeArrowheads="1"/>
          </p:cNvSpPr>
          <p:nvPr/>
        </p:nvSpPr>
        <p:spPr bwMode="auto">
          <a:xfrm>
            <a:off x="3239294" y="4455050"/>
            <a:ext cx="23764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6720C6"/>
                </a:solidFill>
                <a:cs typeface="Arial" charset="0"/>
              </a:rPr>
              <a:t>t = 600 : 60</a:t>
            </a:r>
          </a:p>
        </p:txBody>
      </p:sp>
      <p:sp>
        <p:nvSpPr>
          <p:cNvPr id="102424" name="Text Box 24"/>
          <p:cNvSpPr txBox="1">
            <a:spLocks noChangeArrowheads="1"/>
          </p:cNvSpPr>
          <p:nvPr/>
        </p:nvSpPr>
        <p:spPr bwMode="auto">
          <a:xfrm>
            <a:off x="3362244" y="5229200"/>
            <a:ext cx="21605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6720C6"/>
                </a:solidFill>
                <a:cs typeface="Arial" charset="0"/>
              </a:rPr>
              <a:t>t = 10</a:t>
            </a:r>
          </a:p>
        </p:txBody>
      </p:sp>
      <p:sp>
        <p:nvSpPr>
          <p:cNvPr id="102425" name="Rectangle 25"/>
          <p:cNvSpPr>
            <a:spLocks noChangeArrowheads="1"/>
          </p:cNvSpPr>
          <p:nvPr/>
        </p:nvSpPr>
        <p:spPr bwMode="auto">
          <a:xfrm>
            <a:off x="3257231" y="5160937"/>
            <a:ext cx="1873250" cy="6477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26" name="Text Box 26"/>
          <p:cNvSpPr txBox="1">
            <a:spLocks noChangeArrowheads="1"/>
          </p:cNvSpPr>
          <p:nvPr/>
        </p:nvSpPr>
        <p:spPr bwMode="auto">
          <a:xfrm>
            <a:off x="4457086" y="5229200"/>
            <a:ext cx="431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b="1" dirty="0">
                <a:solidFill>
                  <a:srgbClr val="6720C6"/>
                </a:solidFill>
                <a:cs typeface="Arial" charset="0"/>
              </a:rPr>
              <a:t>ч</a:t>
            </a:r>
          </a:p>
        </p:txBody>
      </p:sp>
      <p:sp>
        <p:nvSpPr>
          <p:cNvPr id="102427" name="Text Box 27"/>
          <p:cNvSpPr txBox="1">
            <a:spLocks noChangeArrowheads="1"/>
          </p:cNvSpPr>
          <p:nvPr/>
        </p:nvSpPr>
        <p:spPr bwMode="auto">
          <a:xfrm>
            <a:off x="578424" y="2849563"/>
            <a:ext cx="17287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i="1" dirty="0">
                <a:solidFill>
                  <a:srgbClr val="FF0000"/>
                </a:solidFill>
                <a:latin typeface="Bookman Old Style" pitchFamily="18" charset="0"/>
              </a:rPr>
              <a:t>S = </a:t>
            </a:r>
            <a:r>
              <a:rPr lang="en-US" sz="3600" b="1" i="1" dirty="0" err="1">
                <a:solidFill>
                  <a:srgbClr val="FF0000"/>
                </a:solidFill>
                <a:latin typeface="Bookman Old Style" pitchFamily="18" charset="0"/>
              </a:rPr>
              <a:t>vt</a:t>
            </a:r>
            <a:endParaRPr lang="ru-RU" sz="36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55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2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2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2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2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2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102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0" grpId="0"/>
      <p:bldP spid="102421" grpId="0"/>
      <p:bldP spid="102422" grpId="0"/>
      <p:bldP spid="102423" grpId="0"/>
      <p:bldP spid="102424" grpId="0"/>
      <p:bldP spid="102425" grpId="0" animBg="1"/>
      <p:bldP spid="102426" grpId="0"/>
      <p:bldP spid="1024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41" name="Picture 17" descr="pic_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060"/>
          <a:stretch>
            <a:fillRect/>
          </a:stretch>
        </p:blipFill>
        <p:spPr bwMode="auto">
          <a:xfrm>
            <a:off x="1115616" y="189707"/>
            <a:ext cx="754459" cy="1508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29" name="Line 5"/>
          <p:cNvSpPr>
            <a:spLocks noChangeShapeType="1"/>
          </p:cNvSpPr>
          <p:nvPr/>
        </p:nvSpPr>
        <p:spPr bwMode="auto">
          <a:xfrm>
            <a:off x="1258888" y="1700213"/>
            <a:ext cx="66960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430" name="Line 6"/>
          <p:cNvSpPr>
            <a:spLocks noChangeShapeType="1"/>
          </p:cNvSpPr>
          <p:nvPr/>
        </p:nvSpPr>
        <p:spPr bwMode="auto">
          <a:xfrm>
            <a:off x="1908175" y="882650"/>
            <a:ext cx="1584325" cy="0"/>
          </a:xfrm>
          <a:prstGeom prst="line">
            <a:avLst/>
          </a:prstGeom>
          <a:noFill/>
          <a:ln w="44450">
            <a:solidFill>
              <a:srgbClr val="993366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431" name="Text Box 7"/>
          <p:cNvSpPr txBox="1">
            <a:spLocks noChangeArrowheads="1"/>
          </p:cNvSpPr>
          <p:nvPr/>
        </p:nvSpPr>
        <p:spPr bwMode="auto">
          <a:xfrm>
            <a:off x="2052638" y="365125"/>
            <a:ext cx="1368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 dirty="0">
                <a:solidFill>
                  <a:srgbClr val="FF0000"/>
                </a:solidFill>
              </a:rPr>
              <a:t>?</a:t>
            </a:r>
            <a:r>
              <a:rPr lang="ru-RU" sz="2400" b="1" dirty="0">
                <a:solidFill>
                  <a:srgbClr val="006C31"/>
                </a:solidFill>
              </a:rPr>
              <a:t> км/ч</a:t>
            </a:r>
          </a:p>
        </p:txBody>
      </p:sp>
      <p:sp>
        <p:nvSpPr>
          <p:cNvPr id="103432" name="AutoShape 8"/>
          <p:cNvSpPr>
            <a:spLocks/>
          </p:cNvSpPr>
          <p:nvPr/>
        </p:nvSpPr>
        <p:spPr bwMode="auto">
          <a:xfrm rot="-5400000">
            <a:off x="4319588" y="-1360487"/>
            <a:ext cx="576262" cy="6697662"/>
          </a:xfrm>
          <a:prstGeom prst="leftBrace">
            <a:avLst>
              <a:gd name="adj1" fmla="val 96855"/>
              <a:gd name="adj2" fmla="val 50000"/>
            </a:avLst>
          </a:prstGeom>
          <a:noFill/>
          <a:ln w="44450">
            <a:solidFill>
              <a:srgbClr val="99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3433" name="Text Box 9"/>
          <p:cNvSpPr txBox="1">
            <a:spLocks noChangeArrowheads="1"/>
          </p:cNvSpPr>
          <p:nvPr/>
        </p:nvSpPr>
        <p:spPr bwMode="auto">
          <a:xfrm>
            <a:off x="3419474" y="2299526"/>
            <a:ext cx="33127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 b="1" dirty="0">
                <a:solidFill>
                  <a:srgbClr val="006C31"/>
                </a:solidFill>
              </a:rPr>
              <a:t>24 км за 4 часа</a:t>
            </a:r>
          </a:p>
        </p:txBody>
      </p:sp>
      <p:sp>
        <p:nvSpPr>
          <p:cNvPr id="103434" name="Text Box 10"/>
          <p:cNvSpPr txBox="1">
            <a:spLocks noChangeArrowheads="1"/>
          </p:cNvSpPr>
          <p:nvPr/>
        </p:nvSpPr>
        <p:spPr bwMode="auto">
          <a:xfrm>
            <a:off x="3150214" y="2822746"/>
            <a:ext cx="21605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 dirty="0">
                <a:solidFill>
                  <a:srgbClr val="6720C6"/>
                </a:solidFill>
              </a:rPr>
              <a:t>S = </a:t>
            </a:r>
            <a:r>
              <a:rPr lang="ru-RU" sz="3200" b="1" i="1" dirty="0">
                <a:solidFill>
                  <a:srgbClr val="6720C6"/>
                </a:solidFill>
              </a:rPr>
              <a:t>24</a:t>
            </a:r>
            <a:r>
              <a:rPr lang="ru-RU" sz="2000" b="1" dirty="0">
                <a:solidFill>
                  <a:srgbClr val="6720C6"/>
                </a:solidFill>
                <a:cs typeface="Arial" charset="0"/>
              </a:rPr>
              <a:t> </a:t>
            </a:r>
            <a:endParaRPr lang="en-US" sz="2000" b="1" dirty="0">
              <a:solidFill>
                <a:srgbClr val="6720C6"/>
              </a:solidFill>
              <a:cs typeface="Arial" charset="0"/>
            </a:endParaRPr>
          </a:p>
        </p:txBody>
      </p:sp>
      <p:sp>
        <p:nvSpPr>
          <p:cNvPr id="103435" name="Text Box 11"/>
          <p:cNvSpPr txBox="1">
            <a:spLocks noChangeArrowheads="1"/>
          </p:cNvSpPr>
          <p:nvPr/>
        </p:nvSpPr>
        <p:spPr bwMode="auto">
          <a:xfrm>
            <a:off x="3189432" y="3455151"/>
            <a:ext cx="21605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 dirty="0">
                <a:solidFill>
                  <a:srgbClr val="6720C6"/>
                </a:solidFill>
                <a:latin typeface="Bookman Old Style" pitchFamily="18" charset="0"/>
              </a:rPr>
              <a:t>t</a:t>
            </a:r>
            <a:r>
              <a:rPr lang="en-US" sz="3200" b="1" i="1" dirty="0">
                <a:solidFill>
                  <a:srgbClr val="6720C6"/>
                </a:solidFill>
              </a:rPr>
              <a:t> = 4</a:t>
            </a:r>
            <a:r>
              <a:rPr lang="ru-RU" sz="2000" b="1" dirty="0">
                <a:solidFill>
                  <a:srgbClr val="6720C6"/>
                </a:solidFill>
                <a:cs typeface="Arial" charset="0"/>
              </a:rPr>
              <a:t> </a:t>
            </a:r>
            <a:endParaRPr lang="en-US" sz="2000" b="1" dirty="0">
              <a:solidFill>
                <a:srgbClr val="6720C6"/>
              </a:solidFill>
              <a:cs typeface="Arial" charset="0"/>
            </a:endParaRPr>
          </a:p>
        </p:txBody>
      </p:sp>
      <p:sp>
        <p:nvSpPr>
          <p:cNvPr id="103436" name="Text Box 12"/>
          <p:cNvSpPr txBox="1">
            <a:spLocks noChangeArrowheads="1"/>
          </p:cNvSpPr>
          <p:nvPr/>
        </p:nvSpPr>
        <p:spPr bwMode="auto">
          <a:xfrm>
            <a:off x="3150215" y="4034588"/>
            <a:ext cx="21605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i="1" dirty="0">
                <a:solidFill>
                  <a:srgbClr val="6720C6"/>
                </a:solidFill>
              </a:rPr>
              <a:t>24</a:t>
            </a:r>
            <a:r>
              <a:rPr lang="ru-RU" sz="2000" b="1" dirty="0">
                <a:solidFill>
                  <a:srgbClr val="6720C6"/>
                </a:solidFill>
                <a:cs typeface="Arial" charset="0"/>
              </a:rPr>
              <a:t> </a:t>
            </a:r>
            <a:r>
              <a:rPr lang="en-US" sz="2000" b="1" dirty="0">
                <a:solidFill>
                  <a:srgbClr val="6720C6"/>
                </a:solidFill>
                <a:cs typeface="Arial" charset="0"/>
              </a:rPr>
              <a:t> </a:t>
            </a:r>
            <a:r>
              <a:rPr lang="en-US" sz="3200" b="1" i="1" dirty="0">
                <a:solidFill>
                  <a:srgbClr val="6720C6"/>
                </a:solidFill>
                <a:latin typeface="Bookman Old Style" pitchFamily="18" charset="0"/>
                <a:cs typeface="Arial" charset="0"/>
              </a:rPr>
              <a:t>= v ·</a:t>
            </a:r>
            <a:r>
              <a:rPr lang="en-US" sz="3200" b="1" i="1" dirty="0">
                <a:solidFill>
                  <a:srgbClr val="6720C6"/>
                </a:solidFill>
                <a:cs typeface="Arial" charset="0"/>
              </a:rPr>
              <a:t> 4</a:t>
            </a:r>
          </a:p>
        </p:txBody>
      </p:sp>
      <p:sp>
        <p:nvSpPr>
          <p:cNvPr id="103437" name="Text Box 13"/>
          <p:cNvSpPr txBox="1">
            <a:spLocks noChangeArrowheads="1"/>
          </p:cNvSpPr>
          <p:nvPr/>
        </p:nvSpPr>
        <p:spPr bwMode="auto">
          <a:xfrm>
            <a:off x="3219231" y="4653136"/>
            <a:ext cx="23764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6720C6"/>
                </a:solidFill>
                <a:latin typeface="Bookman Old Style" pitchFamily="18" charset="0"/>
                <a:cs typeface="Arial" charset="0"/>
              </a:rPr>
              <a:t>v</a:t>
            </a:r>
            <a:r>
              <a:rPr lang="en-US" sz="3200" b="1" dirty="0">
                <a:solidFill>
                  <a:srgbClr val="6720C6"/>
                </a:solidFill>
                <a:cs typeface="Arial" charset="0"/>
              </a:rPr>
              <a:t> = 24 : 4</a:t>
            </a:r>
          </a:p>
        </p:txBody>
      </p:sp>
      <p:sp>
        <p:nvSpPr>
          <p:cNvPr id="103438" name="Text Box 14"/>
          <p:cNvSpPr txBox="1">
            <a:spLocks noChangeArrowheads="1"/>
          </p:cNvSpPr>
          <p:nvPr/>
        </p:nvSpPr>
        <p:spPr bwMode="auto">
          <a:xfrm>
            <a:off x="3219231" y="5648820"/>
            <a:ext cx="21605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6720C6"/>
                </a:solidFill>
                <a:latin typeface="Bookman Old Style" pitchFamily="18" charset="0"/>
                <a:cs typeface="Arial" charset="0"/>
              </a:rPr>
              <a:t>v</a:t>
            </a:r>
            <a:r>
              <a:rPr lang="en-US" sz="3200" b="1" dirty="0">
                <a:solidFill>
                  <a:srgbClr val="6720C6"/>
                </a:solidFill>
                <a:cs typeface="Arial" charset="0"/>
              </a:rPr>
              <a:t> = 6</a:t>
            </a:r>
          </a:p>
        </p:txBody>
      </p:sp>
      <p:sp>
        <p:nvSpPr>
          <p:cNvPr id="103439" name="Rectangle 15"/>
          <p:cNvSpPr>
            <a:spLocks noChangeArrowheads="1"/>
          </p:cNvSpPr>
          <p:nvPr/>
        </p:nvSpPr>
        <p:spPr bwMode="auto">
          <a:xfrm>
            <a:off x="3275013" y="5576722"/>
            <a:ext cx="1944688" cy="6477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3440" name="Text Box 16"/>
          <p:cNvSpPr txBox="1">
            <a:spLocks noChangeArrowheads="1"/>
          </p:cNvSpPr>
          <p:nvPr/>
        </p:nvSpPr>
        <p:spPr bwMode="auto">
          <a:xfrm>
            <a:off x="4230509" y="5648820"/>
            <a:ext cx="15843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200" b="1" dirty="0">
                <a:solidFill>
                  <a:srgbClr val="6720C6"/>
                </a:solidFill>
                <a:cs typeface="Arial" charset="0"/>
              </a:rPr>
              <a:t>км/ч</a:t>
            </a:r>
          </a:p>
        </p:txBody>
      </p:sp>
      <p:sp>
        <p:nvSpPr>
          <p:cNvPr id="103442" name="Text Box 18"/>
          <p:cNvSpPr txBox="1">
            <a:spLocks noChangeArrowheads="1"/>
          </p:cNvSpPr>
          <p:nvPr/>
        </p:nvSpPr>
        <p:spPr bwMode="auto">
          <a:xfrm>
            <a:off x="394494" y="2760833"/>
            <a:ext cx="17287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i="1" dirty="0">
                <a:solidFill>
                  <a:srgbClr val="FF0000"/>
                </a:solidFill>
                <a:latin typeface="Bookman Old Style" pitchFamily="18" charset="0"/>
              </a:rPr>
              <a:t>S = </a:t>
            </a:r>
            <a:r>
              <a:rPr lang="en-US" sz="3600" b="1" i="1" dirty="0" err="1">
                <a:solidFill>
                  <a:srgbClr val="FF0000"/>
                </a:solidFill>
                <a:latin typeface="Bookman Old Style" pitchFamily="18" charset="0"/>
              </a:rPr>
              <a:t>vt</a:t>
            </a:r>
            <a:endParaRPr lang="ru-RU" sz="36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3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3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3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3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3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3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500"/>
                                        <p:tgtEl>
                                          <p:spTgt spid="103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4" grpId="0"/>
      <p:bldP spid="103435" grpId="0"/>
      <p:bldP spid="103436" grpId="0"/>
      <p:bldP spid="103437" grpId="0"/>
      <p:bldP spid="103438" grpId="0"/>
      <p:bldP spid="103439" grpId="0" animBg="1"/>
      <p:bldP spid="103440" grpId="0"/>
      <p:bldP spid="1034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5"/>
          <p:cNvSpPr>
            <a:spLocks noChangeShapeType="1"/>
          </p:cNvSpPr>
          <p:nvPr/>
        </p:nvSpPr>
        <p:spPr bwMode="auto">
          <a:xfrm>
            <a:off x="1258888" y="1700213"/>
            <a:ext cx="66960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9417" y="215062"/>
            <a:ext cx="141922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716016" y="215062"/>
            <a:ext cx="141922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6247915" y="1052735"/>
            <a:ext cx="1276413" cy="7707"/>
          </a:xfrm>
          <a:prstGeom prst="line">
            <a:avLst/>
          </a:prstGeom>
          <a:noFill/>
          <a:ln w="44450">
            <a:solidFill>
              <a:srgbClr val="993366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flipH="1">
            <a:off x="1547664" y="1060443"/>
            <a:ext cx="1344306" cy="0"/>
          </a:xfrm>
          <a:prstGeom prst="line">
            <a:avLst/>
          </a:prstGeom>
          <a:noFill/>
          <a:ln w="44450">
            <a:solidFill>
              <a:srgbClr val="993366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591004" y="499819"/>
            <a:ext cx="1368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 dirty="0" smtClean="0">
                <a:solidFill>
                  <a:srgbClr val="FF0000"/>
                </a:solidFill>
              </a:rPr>
              <a:t>50</a:t>
            </a:r>
            <a:r>
              <a:rPr lang="ru-RU" sz="2400" b="1" dirty="0" smtClean="0">
                <a:solidFill>
                  <a:srgbClr val="006C31"/>
                </a:solidFill>
              </a:rPr>
              <a:t> </a:t>
            </a:r>
            <a:r>
              <a:rPr lang="ru-RU" sz="2400" b="1" dirty="0">
                <a:solidFill>
                  <a:srgbClr val="006C31"/>
                </a:solidFill>
              </a:rPr>
              <a:t>км/ч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6182127" y="499819"/>
            <a:ext cx="1368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 dirty="0" smtClean="0">
                <a:solidFill>
                  <a:srgbClr val="FF0000"/>
                </a:solidFill>
              </a:rPr>
              <a:t>70</a:t>
            </a:r>
            <a:r>
              <a:rPr lang="ru-RU" sz="2400" b="1" dirty="0" smtClean="0">
                <a:solidFill>
                  <a:srgbClr val="006C31"/>
                </a:solidFill>
              </a:rPr>
              <a:t> </a:t>
            </a:r>
            <a:r>
              <a:rPr lang="ru-RU" sz="2400" b="1" dirty="0">
                <a:solidFill>
                  <a:srgbClr val="006C31"/>
                </a:solidFill>
              </a:rPr>
              <a:t>км/ч</a:t>
            </a:r>
          </a:p>
        </p:txBody>
      </p:sp>
      <p:sp>
        <p:nvSpPr>
          <p:cNvPr id="13" name="AutoShape 23"/>
          <p:cNvSpPr>
            <a:spLocks/>
          </p:cNvSpPr>
          <p:nvPr/>
        </p:nvSpPr>
        <p:spPr bwMode="auto">
          <a:xfrm rot="-5400000">
            <a:off x="4336459" y="-1072356"/>
            <a:ext cx="576262" cy="6697662"/>
          </a:xfrm>
          <a:prstGeom prst="leftBrace">
            <a:avLst>
              <a:gd name="adj1" fmla="val 96855"/>
              <a:gd name="adj2" fmla="val 50000"/>
            </a:avLst>
          </a:prstGeom>
          <a:noFill/>
          <a:ln w="53975">
            <a:solidFill>
              <a:srgbClr val="99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Text Box 25"/>
          <p:cNvSpPr txBox="1">
            <a:spLocks noChangeArrowheads="1"/>
          </p:cNvSpPr>
          <p:nvPr/>
        </p:nvSpPr>
        <p:spPr bwMode="auto">
          <a:xfrm>
            <a:off x="3141877" y="2573600"/>
            <a:ext cx="35184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 b="1" dirty="0">
                <a:solidFill>
                  <a:srgbClr val="FF0000"/>
                </a:solidFill>
              </a:rPr>
              <a:t>?</a:t>
            </a:r>
            <a:r>
              <a:rPr lang="ru-RU" sz="2800" b="1" dirty="0">
                <a:solidFill>
                  <a:srgbClr val="006C31"/>
                </a:solidFill>
              </a:rPr>
              <a:t> км </a:t>
            </a:r>
            <a:r>
              <a:rPr lang="ru-RU" sz="2800" b="1" dirty="0" smtClean="0">
                <a:solidFill>
                  <a:srgbClr val="006C31"/>
                </a:solidFill>
              </a:rPr>
              <a:t>через </a:t>
            </a:r>
            <a:r>
              <a:rPr lang="en-US" sz="2800" b="1" dirty="0" smtClean="0">
                <a:solidFill>
                  <a:srgbClr val="006C31"/>
                </a:solidFill>
              </a:rPr>
              <a:t>t </a:t>
            </a:r>
            <a:r>
              <a:rPr lang="ru-RU" sz="2800" b="1" dirty="0" smtClean="0">
                <a:solidFill>
                  <a:srgbClr val="006C31"/>
                </a:solidFill>
              </a:rPr>
              <a:t>ч</a:t>
            </a:r>
            <a:endParaRPr lang="ru-RU" sz="2800" b="1" dirty="0">
              <a:solidFill>
                <a:srgbClr val="006C31"/>
              </a:solidFill>
            </a:endParaRP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256618" y="3116846"/>
            <a:ext cx="1728787" cy="6413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i="1" dirty="0">
                <a:solidFill>
                  <a:srgbClr val="FF0000"/>
                </a:solidFill>
                <a:latin typeface="Bookman Old Style" pitchFamily="18" charset="0"/>
              </a:rPr>
              <a:t>S = </a:t>
            </a:r>
            <a:r>
              <a:rPr lang="en-US" sz="3600" b="1" i="1" dirty="0" err="1">
                <a:solidFill>
                  <a:srgbClr val="FF0000"/>
                </a:solidFill>
                <a:latin typeface="Bookman Old Style" pitchFamily="18" charset="0"/>
              </a:rPr>
              <a:t>vt</a:t>
            </a:r>
            <a:endParaRPr lang="ru-RU" sz="36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Box 18"/>
              <p:cNvSpPr txBox="1">
                <a:spLocks noChangeArrowheads="1"/>
              </p:cNvSpPr>
              <p:nvPr/>
            </p:nvSpPr>
            <p:spPr bwMode="auto">
              <a:xfrm>
                <a:off x="251520" y="3861048"/>
                <a:ext cx="2346373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3600" b="1" i="1" dirty="0" smtClean="0">
                    <a:solidFill>
                      <a:srgbClr val="FF0000"/>
                    </a:solidFill>
                    <a:latin typeface="Bookman Old Style" pitchFamily="18" charset="0"/>
                  </a:rPr>
                  <a:t> </a:t>
                </a:r>
                <a:r>
                  <a:rPr lang="en-US" sz="3600" b="1" i="1" dirty="0">
                    <a:solidFill>
                      <a:srgbClr val="FF0000"/>
                    </a:solidFill>
                    <a:latin typeface="Bookman Old Style" pitchFamily="18" charset="0"/>
                  </a:rPr>
                  <a:t>= </a:t>
                </a:r>
                <a:r>
                  <a:rPr lang="en-US" sz="3600" b="1" i="1" dirty="0" smtClean="0">
                    <a:solidFill>
                      <a:srgbClr val="FF0000"/>
                    </a:solidFill>
                    <a:latin typeface="Bookman Old Style" pitchFamily="18" charset="0"/>
                  </a:rPr>
                  <a:t>50t</a:t>
                </a:r>
                <a:endParaRPr lang="ru-RU" sz="3600" b="1" i="1" dirty="0">
                  <a:solidFill>
                    <a:srgbClr val="FF0000"/>
                  </a:solidFill>
                  <a:latin typeface="Bookman Old Style" pitchFamily="18" charset="0"/>
                </a:endParaRPr>
              </a:p>
            </p:txBody>
          </p:sp>
        </mc:Choice>
        <mc:Fallback xmlns="">
          <p:sp>
            <p:nvSpPr>
              <p:cNvPr id="16" name="Text 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1520" y="3861048"/>
                <a:ext cx="2346373" cy="646331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t="-15094" b="-3396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18"/>
              <p:cNvSpPr txBox="1">
                <a:spLocks noChangeArrowheads="1"/>
              </p:cNvSpPr>
              <p:nvPr/>
            </p:nvSpPr>
            <p:spPr bwMode="auto">
              <a:xfrm>
                <a:off x="256618" y="4496924"/>
                <a:ext cx="2346373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3600" b="1" i="1" dirty="0" smtClean="0">
                    <a:solidFill>
                      <a:srgbClr val="FF0000"/>
                    </a:solidFill>
                    <a:latin typeface="Bookman Old Style" pitchFamily="18" charset="0"/>
                  </a:rPr>
                  <a:t> </a:t>
                </a:r>
                <a:r>
                  <a:rPr lang="en-US" sz="3600" b="1" i="1" dirty="0">
                    <a:solidFill>
                      <a:srgbClr val="FF0000"/>
                    </a:solidFill>
                    <a:latin typeface="Bookman Old Style" pitchFamily="18" charset="0"/>
                  </a:rPr>
                  <a:t>= </a:t>
                </a:r>
                <a:r>
                  <a:rPr lang="en-US" sz="3600" b="1" i="1" dirty="0" smtClean="0">
                    <a:solidFill>
                      <a:srgbClr val="FF0000"/>
                    </a:solidFill>
                    <a:latin typeface="Bookman Old Style" pitchFamily="18" charset="0"/>
                  </a:rPr>
                  <a:t>70t</a:t>
                </a:r>
                <a:endParaRPr lang="ru-RU" sz="3600" b="1" i="1" dirty="0">
                  <a:solidFill>
                    <a:srgbClr val="FF0000"/>
                  </a:solidFill>
                  <a:latin typeface="Bookman Old Style" pitchFamily="18" charset="0"/>
                </a:endParaRPr>
              </a:p>
            </p:txBody>
          </p:sp>
        </mc:Choice>
        <mc:Fallback xmlns="">
          <p:sp>
            <p:nvSpPr>
              <p:cNvPr id="17" name="Text 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6618" y="4496924"/>
                <a:ext cx="2346373" cy="646331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t="-15094" b="-3396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251518" y="5160969"/>
            <a:ext cx="338437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i="1" dirty="0" smtClean="0">
                <a:solidFill>
                  <a:srgbClr val="FF0000"/>
                </a:solidFill>
                <a:latin typeface="Bookman Old Style" pitchFamily="18" charset="0"/>
              </a:rPr>
              <a:t>S = 50t + 70t</a:t>
            </a:r>
            <a:endParaRPr lang="ru-RU" sz="36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251520" y="5877272"/>
            <a:ext cx="2707909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i="1" dirty="0" smtClean="0">
                <a:solidFill>
                  <a:srgbClr val="FF0000"/>
                </a:solidFill>
                <a:latin typeface="Bookman Old Style" pitchFamily="18" charset="0"/>
              </a:rPr>
              <a:t>S = 120t</a:t>
            </a:r>
            <a:endParaRPr lang="ru-RU" sz="36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926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5"/>
          <p:cNvSpPr>
            <a:spLocks noChangeShapeType="1"/>
          </p:cNvSpPr>
          <p:nvPr/>
        </p:nvSpPr>
        <p:spPr bwMode="auto">
          <a:xfrm>
            <a:off x="1258888" y="1700213"/>
            <a:ext cx="66960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" name="AutoShape 23"/>
          <p:cNvSpPr>
            <a:spLocks/>
          </p:cNvSpPr>
          <p:nvPr/>
        </p:nvSpPr>
        <p:spPr bwMode="auto">
          <a:xfrm rot="-5400000">
            <a:off x="4336459" y="-1072356"/>
            <a:ext cx="576262" cy="6697662"/>
          </a:xfrm>
          <a:prstGeom prst="leftBrace">
            <a:avLst>
              <a:gd name="adj1" fmla="val 96855"/>
              <a:gd name="adj2" fmla="val 50000"/>
            </a:avLst>
          </a:prstGeom>
          <a:noFill/>
          <a:ln w="53975">
            <a:solidFill>
              <a:srgbClr val="99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3883233" y="2589432"/>
            <a:ext cx="14827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</a:rPr>
              <a:t>600</a:t>
            </a:r>
            <a:r>
              <a:rPr lang="ru-RU" sz="2800" b="1" dirty="0" smtClean="0">
                <a:solidFill>
                  <a:srgbClr val="006C31"/>
                </a:solidFill>
              </a:rPr>
              <a:t> км</a:t>
            </a:r>
            <a:endParaRPr lang="ru-RU" sz="2800" b="1" dirty="0">
              <a:solidFill>
                <a:srgbClr val="006C31"/>
              </a:solidFill>
            </a:endParaRPr>
          </a:p>
        </p:txBody>
      </p:sp>
      <p:pic>
        <p:nvPicPr>
          <p:cNvPr id="6" name="Picture 19" descr="MCkc0891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99244"/>
            <a:ext cx="1872208" cy="1240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9" descr="MCkc0891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28184" y="384619"/>
            <a:ext cx="1872208" cy="1240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2641377" y="548680"/>
            <a:ext cx="1276413" cy="7707"/>
          </a:xfrm>
          <a:prstGeom prst="line">
            <a:avLst/>
          </a:prstGeom>
          <a:noFill/>
          <a:ln w="44450">
            <a:solidFill>
              <a:srgbClr val="993366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80074" y="155998"/>
            <a:ext cx="1368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6</a:t>
            </a:r>
            <a:r>
              <a:rPr lang="ru-RU" sz="2400" b="1" dirty="0" smtClean="0">
                <a:solidFill>
                  <a:srgbClr val="FF0000"/>
                </a:solidFill>
              </a:rPr>
              <a:t>0</a:t>
            </a:r>
            <a:r>
              <a:rPr lang="ru-RU" sz="2400" b="1" dirty="0" smtClean="0">
                <a:solidFill>
                  <a:srgbClr val="006C31"/>
                </a:solidFill>
              </a:rPr>
              <a:t> </a:t>
            </a:r>
            <a:r>
              <a:rPr lang="ru-RU" sz="2400" b="1" dirty="0">
                <a:solidFill>
                  <a:srgbClr val="006C31"/>
                </a:solidFill>
              </a:rPr>
              <a:t>км/ч</a:t>
            </a:r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flipH="1">
            <a:off x="5020773" y="559926"/>
            <a:ext cx="1344306" cy="0"/>
          </a:xfrm>
          <a:prstGeom prst="line">
            <a:avLst/>
          </a:prstGeom>
          <a:noFill/>
          <a:ln w="44450">
            <a:solidFill>
              <a:srgbClr val="993366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5076056" y="91480"/>
            <a:ext cx="1368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4</a:t>
            </a:r>
            <a:r>
              <a:rPr lang="ru-RU" sz="2400" b="1" dirty="0" smtClean="0">
                <a:solidFill>
                  <a:srgbClr val="FF0000"/>
                </a:solidFill>
              </a:rPr>
              <a:t>0</a:t>
            </a:r>
            <a:r>
              <a:rPr lang="ru-RU" sz="2400" b="1" dirty="0" smtClean="0">
                <a:solidFill>
                  <a:srgbClr val="006C31"/>
                </a:solidFill>
              </a:rPr>
              <a:t> </a:t>
            </a:r>
            <a:r>
              <a:rPr lang="ru-RU" sz="2400" b="1" dirty="0">
                <a:solidFill>
                  <a:srgbClr val="006C31"/>
                </a:solidFill>
              </a:rPr>
              <a:t>км/ч</a:t>
            </a:r>
          </a:p>
        </p:txBody>
      </p:sp>
      <p:sp>
        <p:nvSpPr>
          <p:cNvPr id="12" name="AutoShape 23"/>
          <p:cNvSpPr>
            <a:spLocks/>
          </p:cNvSpPr>
          <p:nvPr/>
        </p:nvSpPr>
        <p:spPr bwMode="auto">
          <a:xfrm rot="5400000">
            <a:off x="4196452" y="-267356"/>
            <a:ext cx="820943" cy="3029084"/>
          </a:xfrm>
          <a:prstGeom prst="leftBrace">
            <a:avLst>
              <a:gd name="adj1" fmla="val 96855"/>
              <a:gd name="adj2" fmla="val 50000"/>
            </a:avLst>
          </a:prstGeom>
          <a:noFill/>
          <a:ln w="53975">
            <a:solidFill>
              <a:srgbClr val="99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Text Box 25"/>
          <p:cNvSpPr txBox="1">
            <a:spLocks noChangeArrowheads="1"/>
          </p:cNvSpPr>
          <p:nvPr/>
        </p:nvSpPr>
        <p:spPr bwMode="auto">
          <a:xfrm>
            <a:off x="3294304" y="1197773"/>
            <a:ext cx="26605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 b="1" dirty="0">
                <a:solidFill>
                  <a:srgbClr val="FF0000"/>
                </a:solidFill>
              </a:rPr>
              <a:t>?</a:t>
            </a:r>
            <a:r>
              <a:rPr lang="ru-RU" sz="2800" b="1" dirty="0">
                <a:solidFill>
                  <a:srgbClr val="006C31"/>
                </a:solidFill>
              </a:rPr>
              <a:t> км </a:t>
            </a:r>
            <a:r>
              <a:rPr lang="ru-RU" sz="2800" b="1" dirty="0" smtClean="0">
                <a:solidFill>
                  <a:srgbClr val="006C31"/>
                </a:solidFill>
              </a:rPr>
              <a:t>через </a:t>
            </a:r>
            <a:r>
              <a:rPr lang="en-US" sz="2800" b="1" dirty="0" smtClean="0">
                <a:solidFill>
                  <a:srgbClr val="006C31"/>
                </a:solidFill>
              </a:rPr>
              <a:t>t </a:t>
            </a:r>
            <a:r>
              <a:rPr lang="ru-RU" sz="2800" b="1" dirty="0" smtClean="0">
                <a:solidFill>
                  <a:srgbClr val="006C31"/>
                </a:solidFill>
              </a:rPr>
              <a:t>ч</a:t>
            </a:r>
            <a:endParaRPr lang="ru-RU" sz="2800" b="1" dirty="0">
              <a:solidFill>
                <a:srgbClr val="006C31"/>
              </a:solidFill>
            </a:endParaRP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256618" y="2595025"/>
            <a:ext cx="1728787" cy="6413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i="1" dirty="0">
                <a:solidFill>
                  <a:srgbClr val="FF0000"/>
                </a:solidFill>
                <a:latin typeface="Bookman Old Style" pitchFamily="18" charset="0"/>
              </a:rPr>
              <a:t>S = </a:t>
            </a:r>
            <a:r>
              <a:rPr lang="en-US" sz="3600" b="1" i="1" dirty="0" err="1">
                <a:solidFill>
                  <a:srgbClr val="FF0000"/>
                </a:solidFill>
                <a:latin typeface="Bookman Old Style" pitchFamily="18" charset="0"/>
              </a:rPr>
              <a:t>vt</a:t>
            </a:r>
            <a:endParaRPr lang="ru-RU" sz="36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18"/>
              <p:cNvSpPr txBox="1">
                <a:spLocks noChangeArrowheads="1"/>
              </p:cNvSpPr>
              <p:nvPr/>
            </p:nvSpPr>
            <p:spPr bwMode="auto">
              <a:xfrm>
                <a:off x="233701" y="3429000"/>
                <a:ext cx="2346373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3600" b="1" i="1" dirty="0" smtClean="0">
                    <a:solidFill>
                      <a:srgbClr val="FF0000"/>
                    </a:solidFill>
                    <a:latin typeface="Bookman Old Style" pitchFamily="18" charset="0"/>
                  </a:rPr>
                  <a:t> </a:t>
                </a:r>
                <a:r>
                  <a:rPr lang="en-US" sz="3600" b="1" i="1" dirty="0">
                    <a:solidFill>
                      <a:srgbClr val="FF0000"/>
                    </a:solidFill>
                    <a:latin typeface="Bookman Old Style" pitchFamily="18" charset="0"/>
                  </a:rPr>
                  <a:t>= </a:t>
                </a:r>
                <a:r>
                  <a:rPr lang="en-US" sz="3600" b="1" i="1" dirty="0" smtClean="0">
                    <a:solidFill>
                      <a:srgbClr val="FF0000"/>
                    </a:solidFill>
                    <a:latin typeface="Bookman Old Style" pitchFamily="18" charset="0"/>
                  </a:rPr>
                  <a:t>60t</a:t>
                </a:r>
                <a:endParaRPr lang="ru-RU" sz="3600" b="1" i="1" dirty="0">
                  <a:solidFill>
                    <a:srgbClr val="FF0000"/>
                  </a:solidFill>
                  <a:latin typeface="Bookman Old Style" pitchFamily="18" charset="0"/>
                </a:endParaRPr>
              </a:p>
            </p:txBody>
          </p:sp>
        </mc:Choice>
        <mc:Fallback xmlns="">
          <p:sp>
            <p:nvSpPr>
              <p:cNvPr id="15" name="Text 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3701" y="3429000"/>
                <a:ext cx="2346373" cy="646331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t="-15094" b="-3301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Box 18"/>
              <p:cNvSpPr txBox="1">
                <a:spLocks noChangeArrowheads="1"/>
              </p:cNvSpPr>
              <p:nvPr/>
            </p:nvSpPr>
            <p:spPr bwMode="auto">
              <a:xfrm>
                <a:off x="250883" y="4075331"/>
                <a:ext cx="2346373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3600" b="1" i="1" dirty="0" smtClean="0">
                    <a:solidFill>
                      <a:srgbClr val="FF0000"/>
                    </a:solidFill>
                    <a:latin typeface="Bookman Old Style" pitchFamily="18" charset="0"/>
                  </a:rPr>
                  <a:t> </a:t>
                </a:r>
                <a:r>
                  <a:rPr lang="en-US" sz="3600" b="1" i="1" dirty="0">
                    <a:solidFill>
                      <a:srgbClr val="FF0000"/>
                    </a:solidFill>
                    <a:latin typeface="Bookman Old Style" pitchFamily="18" charset="0"/>
                  </a:rPr>
                  <a:t>= </a:t>
                </a:r>
                <a:r>
                  <a:rPr lang="en-US" sz="3600" b="1" i="1" dirty="0" smtClean="0">
                    <a:solidFill>
                      <a:srgbClr val="FF0000"/>
                    </a:solidFill>
                    <a:latin typeface="Bookman Old Style" pitchFamily="18" charset="0"/>
                  </a:rPr>
                  <a:t>40t</a:t>
                </a:r>
                <a:endParaRPr lang="ru-RU" sz="3600" b="1" i="1" dirty="0">
                  <a:solidFill>
                    <a:srgbClr val="FF0000"/>
                  </a:solidFill>
                  <a:latin typeface="Bookman Old Style" pitchFamily="18" charset="0"/>
                </a:endParaRPr>
              </a:p>
            </p:txBody>
          </p:sp>
        </mc:Choice>
        <mc:Fallback xmlns="">
          <p:sp>
            <p:nvSpPr>
              <p:cNvPr id="16" name="Text 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0883" y="4075331"/>
                <a:ext cx="2346373" cy="646331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t="-15094" b="-3396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215515" y="4751508"/>
            <a:ext cx="338437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i="1" dirty="0" smtClean="0">
                <a:solidFill>
                  <a:srgbClr val="FF0000"/>
                </a:solidFill>
                <a:latin typeface="Bookman Old Style" pitchFamily="18" charset="0"/>
              </a:rPr>
              <a:t>S = 60t + 40t</a:t>
            </a:r>
            <a:endParaRPr lang="ru-RU" sz="36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211019" y="5517232"/>
            <a:ext cx="2707909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i="1" dirty="0" smtClean="0">
                <a:solidFill>
                  <a:srgbClr val="FF0000"/>
                </a:solidFill>
                <a:latin typeface="Bookman Old Style" pitchFamily="18" charset="0"/>
              </a:rPr>
              <a:t>S = 100t</a:t>
            </a:r>
            <a:endParaRPr lang="ru-RU" sz="36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49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004048" y="228908"/>
            <a:ext cx="142875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50598" y="228908"/>
            <a:ext cx="142875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Line 5"/>
          <p:cNvSpPr>
            <a:spLocks noChangeShapeType="1"/>
          </p:cNvSpPr>
          <p:nvPr/>
        </p:nvSpPr>
        <p:spPr bwMode="auto">
          <a:xfrm>
            <a:off x="1258888" y="1700213"/>
            <a:ext cx="66960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" name="AutoShape 23"/>
          <p:cNvSpPr>
            <a:spLocks/>
          </p:cNvSpPr>
          <p:nvPr/>
        </p:nvSpPr>
        <p:spPr bwMode="auto">
          <a:xfrm rot="-5400000">
            <a:off x="4336459" y="-1215876"/>
            <a:ext cx="576262" cy="6697662"/>
          </a:xfrm>
          <a:prstGeom prst="leftBrace">
            <a:avLst>
              <a:gd name="adj1" fmla="val 96855"/>
              <a:gd name="adj2" fmla="val 50000"/>
            </a:avLst>
          </a:prstGeom>
          <a:noFill/>
          <a:ln w="53975">
            <a:solidFill>
              <a:srgbClr val="99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2861810" y="2421086"/>
            <a:ext cx="41044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 b="1" dirty="0" smtClean="0">
                <a:solidFill>
                  <a:srgbClr val="FF0000"/>
                </a:solidFill>
              </a:rPr>
              <a:t>?</a:t>
            </a:r>
            <a:r>
              <a:rPr lang="ru-RU" sz="2800" b="1" dirty="0" smtClean="0">
                <a:solidFill>
                  <a:srgbClr val="006C31"/>
                </a:solidFill>
              </a:rPr>
              <a:t> см через </a:t>
            </a:r>
            <a:r>
              <a:rPr lang="en-US" sz="2800" b="1" dirty="0" smtClean="0">
                <a:solidFill>
                  <a:srgbClr val="006C31"/>
                </a:solidFill>
              </a:rPr>
              <a:t>t </a:t>
            </a:r>
            <a:r>
              <a:rPr lang="ru-RU" sz="2800" b="1" dirty="0" smtClean="0">
                <a:solidFill>
                  <a:srgbClr val="006C31"/>
                </a:solidFill>
              </a:rPr>
              <a:t>минут</a:t>
            </a:r>
            <a:endParaRPr lang="ru-RU" sz="2800" b="1" dirty="0">
              <a:solidFill>
                <a:srgbClr val="006C31"/>
              </a:solidFill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2123728" y="620688"/>
            <a:ext cx="1476165" cy="7707"/>
          </a:xfrm>
          <a:prstGeom prst="line">
            <a:avLst/>
          </a:prstGeom>
          <a:noFill/>
          <a:ln w="44450">
            <a:solidFill>
              <a:srgbClr val="993366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853588" y="98261"/>
            <a:ext cx="20039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13</a:t>
            </a:r>
            <a:r>
              <a:rPr lang="ru-RU" sz="2400" b="1" dirty="0" smtClean="0">
                <a:solidFill>
                  <a:srgbClr val="FF0000"/>
                </a:solidFill>
              </a:rPr>
              <a:t>0</a:t>
            </a:r>
            <a:r>
              <a:rPr lang="ru-RU" sz="2400" b="1" dirty="0" smtClean="0">
                <a:solidFill>
                  <a:srgbClr val="006C31"/>
                </a:solidFill>
              </a:rPr>
              <a:t> </a:t>
            </a:r>
            <a:r>
              <a:rPr lang="en-US" sz="2400" b="1" dirty="0" smtClean="0">
                <a:solidFill>
                  <a:srgbClr val="006C31"/>
                </a:solidFill>
              </a:rPr>
              <a:t>c</a:t>
            </a:r>
            <a:r>
              <a:rPr lang="ru-RU" sz="2400" b="1" dirty="0" smtClean="0">
                <a:solidFill>
                  <a:srgbClr val="006C31"/>
                </a:solidFill>
              </a:rPr>
              <a:t>м/мин</a:t>
            </a:r>
            <a:endParaRPr lang="ru-RU" sz="2400" b="1" dirty="0">
              <a:solidFill>
                <a:srgbClr val="006C31"/>
              </a:solidFill>
            </a:endParaRPr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flipV="1">
            <a:off x="6300192" y="653302"/>
            <a:ext cx="1303265" cy="11246"/>
          </a:xfrm>
          <a:prstGeom prst="line">
            <a:avLst/>
          </a:prstGeom>
          <a:noFill/>
          <a:ln w="44450">
            <a:solidFill>
              <a:srgbClr val="993366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6051724" y="166730"/>
            <a:ext cx="180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 dirty="0" smtClean="0">
                <a:solidFill>
                  <a:srgbClr val="FF0000"/>
                </a:solidFill>
              </a:rPr>
              <a:t>97</a:t>
            </a:r>
            <a:r>
              <a:rPr lang="ru-RU" sz="2400" b="1" dirty="0" smtClean="0">
                <a:solidFill>
                  <a:srgbClr val="006C31"/>
                </a:solidFill>
              </a:rPr>
              <a:t> см/мин</a:t>
            </a:r>
            <a:endParaRPr lang="ru-RU" sz="2400" b="1" dirty="0">
              <a:solidFill>
                <a:srgbClr val="006C31"/>
              </a:solidFill>
            </a:endParaRPr>
          </a:p>
        </p:txBody>
      </p:sp>
      <p:sp>
        <p:nvSpPr>
          <p:cNvPr id="12" name="AutoShape 23"/>
          <p:cNvSpPr>
            <a:spLocks/>
          </p:cNvSpPr>
          <p:nvPr/>
        </p:nvSpPr>
        <p:spPr bwMode="auto">
          <a:xfrm rot="5400000">
            <a:off x="3081953" y="-366937"/>
            <a:ext cx="753329" cy="3234880"/>
          </a:xfrm>
          <a:prstGeom prst="leftBrace">
            <a:avLst>
              <a:gd name="adj1" fmla="val 96855"/>
              <a:gd name="adj2" fmla="val 50000"/>
            </a:avLst>
          </a:prstGeom>
          <a:noFill/>
          <a:ln w="53975">
            <a:solidFill>
              <a:srgbClr val="99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Text Box 25"/>
          <p:cNvSpPr txBox="1">
            <a:spLocks noChangeArrowheads="1"/>
          </p:cNvSpPr>
          <p:nvPr/>
        </p:nvSpPr>
        <p:spPr bwMode="auto">
          <a:xfrm>
            <a:off x="2741384" y="1224739"/>
            <a:ext cx="14344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 b="1" dirty="0" smtClean="0">
                <a:solidFill>
                  <a:srgbClr val="FF0000"/>
                </a:solidFill>
              </a:rPr>
              <a:t>198</a:t>
            </a:r>
            <a:r>
              <a:rPr lang="ru-RU" sz="2800" b="1" dirty="0" smtClean="0">
                <a:solidFill>
                  <a:srgbClr val="006C31"/>
                </a:solidFill>
              </a:rPr>
              <a:t> см</a:t>
            </a:r>
            <a:endParaRPr lang="ru-RU" sz="2800" b="1" dirty="0">
              <a:solidFill>
                <a:srgbClr val="006C31"/>
              </a:solidFill>
            </a:endParaRP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256618" y="2595025"/>
            <a:ext cx="1728787" cy="6413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i="1" dirty="0">
                <a:solidFill>
                  <a:srgbClr val="FF0000"/>
                </a:solidFill>
                <a:latin typeface="Bookman Old Style" pitchFamily="18" charset="0"/>
              </a:rPr>
              <a:t>S = </a:t>
            </a:r>
            <a:r>
              <a:rPr lang="en-US" sz="3600" b="1" i="1" dirty="0" err="1">
                <a:solidFill>
                  <a:srgbClr val="FF0000"/>
                </a:solidFill>
                <a:latin typeface="Bookman Old Style" pitchFamily="18" charset="0"/>
              </a:rPr>
              <a:t>vt</a:t>
            </a:r>
            <a:endParaRPr lang="ru-RU" sz="36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18"/>
              <p:cNvSpPr txBox="1">
                <a:spLocks noChangeArrowheads="1"/>
              </p:cNvSpPr>
              <p:nvPr/>
            </p:nvSpPr>
            <p:spPr bwMode="auto">
              <a:xfrm>
                <a:off x="233701" y="3429000"/>
                <a:ext cx="2970147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3600" b="1" i="1" dirty="0" smtClean="0">
                    <a:solidFill>
                      <a:srgbClr val="FF0000"/>
                    </a:solidFill>
                    <a:latin typeface="Bookman Old Style" pitchFamily="18" charset="0"/>
                  </a:rPr>
                  <a:t> </a:t>
                </a:r>
                <a:r>
                  <a:rPr lang="en-US" sz="3600" b="1" i="1" dirty="0">
                    <a:solidFill>
                      <a:srgbClr val="FF0000"/>
                    </a:solidFill>
                    <a:latin typeface="Bookman Old Style" pitchFamily="18" charset="0"/>
                  </a:rPr>
                  <a:t>= </a:t>
                </a:r>
                <a:r>
                  <a:rPr lang="ru-RU" sz="3600" b="1" i="1" dirty="0" smtClean="0">
                    <a:solidFill>
                      <a:srgbClr val="FF0000"/>
                    </a:solidFill>
                    <a:latin typeface="Bookman Old Style" pitchFamily="18" charset="0"/>
                  </a:rPr>
                  <a:t>13</a:t>
                </a:r>
                <a:r>
                  <a:rPr lang="en-US" sz="3600" b="1" i="1" dirty="0" smtClean="0">
                    <a:solidFill>
                      <a:srgbClr val="FF0000"/>
                    </a:solidFill>
                    <a:latin typeface="Bookman Old Style" pitchFamily="18" charset="0"/>
                  </a:rPr>
                  <a:t>0t</a:t>
                </a:r>
                <a:endParaRPr lang="ru-RU" sz="3600" b="1" i="1" dirty="0">
                  <a:solidFill>
                    <a:srgbClr val="FF0000"/>
                  </a:solidFill>
                  <a:latin typeface="Bookman Old Style" pitchFamily="18" charset="0"/>
                </a:endParaRPr>
              </a:p>
            </p:txBody>
          </p:sp>
        </mc:Choice>
        <mc:Fallback xmlns="">
          <p:sp>
            <p:nvSpPr>
              <p:cNvPr id="15" name="Text 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3701" y="3429000"/>
                <a:ext cx="2970147" cy="646331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t="-15094" b="-3301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Box 18"/>
              <p:cNvSpPr txBox="1">
                <a:spLocks noChangeArrowheads="1"/>
              </p:cNvSpPr>
              <p:nvPr/>
            </p:nvSpPr>
            <p:spPr bwMode="auto">
              <a:xfrm>
                <a:off x="250883" y="4075331"/>
                <a:ext cx="2346373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𝑺</m:t>
                        </m:r>
                      </m:e>
                      <m:sub>
                        <m:r>
                          <a:rPr lang="en-US" sz="36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3600" b="1" i="1" dirty="0" smtClean="0">
                    <a:solidFill>
                      <a:srgbClr val="FF0000"/>
                    </a:solidFill>
                    <a:latin typeface="Bookman Old Style" pitchFamily="18" charset="0"/>
                  </a:rPr>
                  <a:t> </a:t>
                </a:r>
                <a:r>
                  <a:rPr lang="en-US" sz="3600" b="1" i="1" dirty="0">
                    <a:solidFill>
                      <a:srgbClr val="FF0000"/>
                    </a:solidFill>
                    <a:latin typeface="Bookman Old Style" pitchFamily="18" charset="0"/>
                  </a:rPr>
                  <a:t>= </a:t>
                </a:r>
                <a:r>
                  <a:rPr lang="ru-RU" sz="3600" b="1" i="1" dirty="0" smtClean="0">
                    <a:solidFill>
                      <a:srgbClr val="FF0000"/>
                    </a:solidFill>
                    <a:latin typeface="Bookman Old Style" pitchFamily="18" charset="0"/>
                  </a:rPr>
                  <a:t>97</a:t>
                </a:r>
                <a:r>
                  <a:rPr lang="en-US" sz="3600" b="1" i="1" dirty="0" smtClean="0">
                    <a:solidFill>
                      <a:srgbClr val="FF0000"/>
                    </a:solidFill>
                    <a:latin typeface="Bookman Old Style" pitchFamily="18" charset="0"/>
                  </a:rPr>
                  <a:t>t</a:t>
                </a:r>
                <a:endParaRPr lang="ru-RU" sz="3600" b="1" i="1" dirty="0">
                  <a:solidFill>
                    <a:srgbClr val="FF0000"/>
                  </a:solidFill>
                  <a:latin typeface="Bookman Old Style" pitchFamily="18" charset="0"/>
                </a:endParaRPr>
              </a:p>
            </p:txBody>
          </p:sp>
        </mc:Choice>
        <mc:Fallback xmlns="">
          <p:sp>
            <p:nvSpPr>
              <p:cNvPr id="16" name="Text 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0883" y="4075331"/>
                <a:ext cx="2346373" cy="646331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t="-15094" b="-3396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215515" y="4751508"/>
            <a:ext cx="440907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i="1" dirty="0" smtClean="0">
                <a:solidFill>
                  <a:srgbClr val="FF0000"/>
                </a:solidFill>
                <a:latin typeface="Bookman Old Style" pitchFamily="18" charset="0"/>
              </a:rPr>
              <a:t>S = </a:t>
            </a:r>
            <a:r>
              <a:rPr lang="ru-RU" sz="3600" b="1" i="1" dirty="0" smtClean="0">
                <a:solidFill>
                  <a:srgbClr val="FF0000"/>
                </a:solidFill>
                <a:latin typeface="Bookman Old Style" pitchFamily="18" charset="0"/>
              </a:rPr>
              <a:t>13</a:t>
            </a:r>
            <a:r>
              <a:rPr lang="en-US" sz="3600" b="1" i="1" dirty="0" smtClean="0">
                <a:solidFill>
                  <a:srgbClr val="FF0000"/>
                </a:solidFill>
                <a:latin typeface="Bookman Old Style" pitchFamily="18" charset="0"/>
              </a:rPr>
              <a:t>0t </a:t>
            </a:r>
            <a:r>
              <a:rPr lang="ru-RU" sz="3600" b="1" i="1" dirty="0" smtClean="0">
                <a:solidFill>
                  <a:srgbClr val="FF0000"/>
                </a:solidFill>
                <a:latin typeface="Bookman Old Style" pitchFamily="18" charset="0"/>
              </a:rPr>
              <a:t>− 97</a:t>
            </a:r>
            <a:r>
              <a:rPr lang="en-US" sz="3600" b="1" i="1" dirty="0" smtClean="0">
                <a:solidFill>
                  <a:srgbClr val="FF0000"/>
                </a:solidFill>
                <a:latin typeface="Bookman Old Style" pitchFamily="18" charset="0"/>
              </a:rPr>
              <a:t>t</a:t>
            </a:r>
            <a:endParaRPr lang="ru-RU" sz="36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211019" y="5517232"/>
            <a:ext cx="2707909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i="1" dirty="0" smtClean="0">
                <a:solidFill>
                  <a:srgbClr val="FF0000"/>
                </a:solidFill>
                <a:latin typeface="Bookman Old Style" pitchFamily="18" charset="0"/>
              </a:rPr>
              <a:t>S = </a:t>
            </a:r>
            <a:r>
              <a:rPr lang="ru-RU" sz="3600" b="1" i="1" dirty="0" smtClean="0">
                <a:solidFill>
                  <a:srgbClr val="FF0000"/>
                </a:solidFill>
                <a:latin typeface="Bookman Old Style" pitchFamily="18" charset="0"/>
              </a:rPr>
              <a:t>33</a:t>
            </a:r>
            <a:r>
              <a:rPr lang="en-US" sz="3600" b="1" i="1" dirty="0" smtClean="0">
                <a:solidFill>
                  <a:srgbClr val="FF0000"/>
                </a:solidFill>
                <a:latin typeface="Bookman Old Style" pitchFamily="18" charset="0"/>
              </a:rPr>
              <a:t>t</a:t>
            </a:r>
            <a:endParaRPr lang="ru-RU" sz="36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5868144" y="3222790"/>
            <a:ext cx="2707909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600" b="1" i="1" dirty="0" smtClean="0">
                <a:solidFill>
                  <a:srgbClr val="FF0000"/>
                </a:solidFill>
                <a:latin typeface="Bookman Old Style" pitchFamily="18" charset="0"/>
              </a:rPr>
              <a:t>198</a:t>
            </a:r>
            <a:r>
              <a:rPr lang="en-US" sz="3600" b="1" i="1" dirty="0" smtClean="0">
                <a:solidFill>
                  <a:srgbClr val="FF0000"/>
                </a:solidFill>
                <a:latin typeface="Bookman Old Style" pitchFamily="18" charset="0"/>
              </a:rPr>
              <a:t> = </a:t>
            </a:r>
            <a:r>
              <a:rPr lang="ru-RU" sz="3600" b="1" i="1" dirty="0" smtClean="0">
                <a:solidFill>
                  <a:srgbClr val="FF0000"/>
                </a:solidFill>
                <a:latin typeface="Bookman Old Style" pitchFamily="18" charset="0"/>
              </a:rPr>
              <a:t>33</a:t>
            </a:r>
            <a:r>
              <a:rPr lang="en-US" sz="3600" b="1" i="1" dirty="0" smtClean="0">
                <a:solidFill>
                  <a:srgbClr val="FF0000"/>
                </a:solidFill>
                <a:latin typeface="Bookman Old Style" pitchFamily="18" charset="0"/>
              </a:rPr>
              <a:t>t</a:t>
            </a:r>
            <a:endParaRPr lang="ru-RU" sz="36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5868143" y="4059242"/>
            <a:ext cx="3096345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i="1" dirty="0" smtClean="0">
                <a:solidFill>
                  <a:srgbClr val="FF0000"/>
                </a:solidFill>
                <a:latin typeface="Bookman Old Style" pitchFamily="18" charset="0"/>
              </a:rPr>
              <a:t>t = 1</a:t>
            </a:r>
            <a:r>
              <a:rPr lang="ru-RU" sz="3600" b="1" i="1" dirty="0" smtClean="0">
                <a:solidFill>
                  <a:srgbClr val="FF0000"/>
                </a:solidFill>
                <a:latin typeface="Bookman Old Style" pitchFamily="18" charset="0"/>
              </a:rPr>
              <a:t>98</a:t>
            </a:r>
            <a:r>
              <a:rPr lang="en-US" sz="3600" b="1" i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sz="3600" b="1" i="1" dirty="0" smtClean="0">
                <a:solidFill>
                  <a:srgbClr val="FF0000"/>
                </a:solidFill>
                <a:latin typeface="Bookman Old Style" pitchFamily="18" charset="0"/>
              </a:rPr>
              <a:t>: 33</a:t>
            </a:r>
            <a:endParaRPr lang="ru-RU" sz="36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5868142" y="4870901"/>
            <a:ext cx="3096345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i="1" dirty="0" smtClean="0">
                <a:solidFill>
                  <a:srgbClr val="FF0000"/>
                </a:solidFill>
                <a:latin typeface="Bookman Old Style" pitchFamily="18" charset="0"/>
              </a:rPr>
              <a:t>t = </a:t>
            </a:r>
            <a:r>
              <a:rPr lang="ru-RU" sz="3600" b="1" i="1" dirty="0" smtClean="0">
                <a:solidFill>
                  <a:srgbClr val="FF0000"/>
                </a:solidFill>
                <a:latin typeface="Bookman Old Style" pitchFamily="18" charset="0"/>
              </a:rPr>
              <a:t>6 мин</a:t>
            </a:r>
            <a:endParaRPr lang="ru-RU" sz="36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395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/>
      <p:bldP spid="18" grpId="0" animBg="1"/>
      <p:bldP spid="20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51" name="Line 19"/>
          <p:cNvSpPr>
            <a:spLocks noChangeShapeType="1"/>
          </p:cNvSpPr>
          <p:nvPr/>
        </p:nvSpPr>
        <p:spPr bwMode="auto">
          <a:xfrm>
            <a:off x="1258888" y="1700213"/>
            <a:ext cx="6696075" cy="0"/>
          </a:xfrm>
          <a:prstGeom prst="line">
            <a:avLst/>
          </a:prstGeom>
          <a:noFill/>
          <a:ln w="539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95252" name="Picture 20" descr="defaul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446" y="404813"/>
            <a:ext cx="1511573" cy="123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53" name="Line 21"/>
          <p:cNvSpPr>
            <a:spLocks noChangeShapeType="1"/>
          </p:cNvSpPr>
          <p:nvPr/>
        </p:nvSpPr>
        <p:spPr bwMode="auto">
          <a:xfrm>
            <a:off x="2987675" y="836613"/>
            <a:ext cx="1584325" cy="0"/>
          </a:xfrm>
          <a:prstGeom prst="line">
            <a:avLst/>
          </a:prstGeom>
          <a:noFill/>
          <a:ln w="47625">
            <a:solidFill>
              <a:srgbClr val="993366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5254" name="Text Box 22"/>
          <p:cNvSpPr txBox="1">
            <a:spLocks noChangeArrowheads="1"/>
          </p:cNvSpPr>
          <p:nvPr/>
        </p:nvSpPr>
        <p:spPr bwMode="auto">
          <a:xfrm>
            <a:off x="3132138" y="404813"/>
            <a:ext cx="1368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 dirty="0" smtClean="0">
                <a:solidFill>
                  <a:srgbClr val="006C31"/>
                </a:solidFill>
              </a:rPr>
              <a:t>10 </a:t>
            </a:r>
            <a:r>
              <a:rPr lang="ru-RU" sz="2400" b="1" dirty="0">
                <a:solidFill>
                  <a:srgbClr val="006C31"/>
                </a:solidFill>
              </a:rPr>
              <a:t>км/ч</a:t>
            </a:r>
          </a:p>
        </p:txBody>
      </p:sp>
      <p:sp>
        <p:nvSpPr>
          <p:cNvPr id="95255" name="AutoShape 23"/>
          <p:cNvSpPr>
            <a:spLocks/>
          </p:cNvSpPr>
          <p:nvPr/>
        </p:nvSpPr>
        <p:spPr bwMode="auto">
          <a:xfrm rot="-5400000">
            <a:off x="4319588" y="-1360487"/>
            <a:ext cx="576262" cy="6697662"/>
          </a:xfrm>
          <a:prstGeom prst="leftBrace">
            <a:avLst>
              <a:gd name="adj1" fmla="val 96855"/>
              <a:gd name="adj2" fmla="val 50000"/>
            </a:avLst>
          </a:prstGeom>
          <a:noFill/>
          <a:ln w="53975">
            <a:solidFill>
              <a:srgbClr val="99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5264" name="Text Box 32"/>
          <p:cNvSpPr txBox="1">
            <a:spLocks noChangeArrowheads="1"/>
          </p:cNvSpPr>
          <p:nvPr/>
        </p:nvSpPr>
        <p:spPr bwMode="auto">
          <a:xfrm>
            <a:off x="379052" y="2842899"/>
            <a:ext cx="1728787" cy="660400"/>
          </a:xfrm>
          <a:prstGeom prst="rect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i="1">
                <a:solidFill>
                  <a:srgbClr val="FF0000"/>
                </a:solidFill>
                <a:latin typeface="Bookman Old Style" pitchFamily="18" charset="0"/>
              </a:rPr>
              <a:t>S = vt</a:t>
            </a:r>
            <a:endParaRPr lang="ru-RU" sz="3600" b="1" i="1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346864" y="3789039"/>
            <a:ext cx="2408155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3600" b="1" i="1" dirty="0" smtClean="0">
                <a:solidFill>
                  <a:srgbClr val="FF0000"/>
                </a:solidFill>
                <a:latin typeface="Bookman Old Style" pitchFamily="18" charset="0"/>
              </a:rPr>
              <a:t>90</a:t>
            </a:r>
            <a:r>
              <a:rPr lang="en-US" sz="3600" b="1" i="1" dirty="0" smtClean="0">
                <a:solidFill>
                  <a:srgbClr val="FF0000"/>
                </a:solidFill>
                <a:latin typeface="Bookman Old Style" pitchFamily="18" charset="0"/>
              </a:rPr>
              <a:t> = </a:t>
            </a:r>
            <a:r>
              <a:rPr lang="ru-RU" sz="3600" b="1" i="1" dirty="0" smtClean="0">
                <a:solidFill>
                  <a:srgbClr val="FF0000"/>
                </a:solidFill>
                <a:latin typeface="Bookman Old Style" pitchFamily="18" charset="0"/>
              </a:rPr>
              <a:t>10</a:t>
            </a:r>
            <a:r>
              <a:rPr lang="en-US" sz="3600" b="1" i="1" dirty="0" smtClean="0">
                <a:solidFill>
                  <a:srgbClr val="FF0000"/>
                </a:solidFill>
                <a:latin typeface="Bookman Old Style" pitchFamily="18" charset="0"/>
              </a:rPr>
              <a:t>t</a:t>
            </a:r>
            <a:endParaRPr lang="ru-RU" sz="36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3145525" y="2348880"/>
            <a:ext cx="34101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 dirty="0" smtClean="0">
                <a:solidFill>
                  <a:srgbClr val="006C31"/>
                </a:solidFill>
              </a:rPr>
              <a:t>90 </a:t>
            </a:r>
            <a:r>
              <a:rPr lang="ru-RU" sz="2400" b="1" dirty="0">
                <a:solidFill>
                  <a:srgbClr val="006C31"/>
                </a:solidFill>
              </a:rPr>
              <a:t>км за </a:t>
            </a:r>
            <a:r>
              <a:rPr lang="ru-RU" sz="2400" b="1" dirty="0">
                <a:solidFill>
                  <a:srgbClr val="FF0000"/>
                </a:solidFill>
              </a:rPr>
              <a:t>?</a:t>
            </a:r>
            <a:r>
              <a:rPr lang="ru-RU" sz="2400" b="1" dirty="0">
                <a:solidFill>
                  <a:srgbClr val="006C31"/>
                </a:solidFill>
              </a:rPr>
              <a:t> часов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334988" y="4725144"/>
            <a:ext cx="2810537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i="1" dirty="0" smtClean="0">
                <a:solidFill>
                  <a:srgbClr val="FF0000"/>
                </a:solidFill>
                <a:latin typeface="Bookman Old Style" pitchFamily="18" charset="0"/>
              </a:rPr>
              <a:t>t</a:t>
            </a:r>
            <a:r>
              <a:rPr lang="ru-RU" sz="3600" b="1" i="1" dirty="0" smtClean="0">
                <a:solidFill>
                  <a:srgbClr val="FF0000"/>
                </a:solidFill>
                <a:latin typeface="Bookman Old Style" pitchFamily="18" charset="0"/>
              </a:rPr>
              <a:t> = 90 : 10</a:t>
            </a:r>
            <a:endParaRPr lang="ru-RU" sz="36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333552" y="5661248"/>
            <a:ext cx="1774287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i="1" dirty="0" smtClean="0">
                <a:solidFill>
                  <a:srgbClr val="FF0000"/>
                </a:solidFill>
                <a:latin typeface="Bookman Old Style" pitchFamily="18" charset="0"/>
              </a:rPr>
              <a:t>t</a:t>
            </a:r>
            <a:r>
              <a:rPr lang="ru-RU" sz="3600" b="1" i="1" dirty="0" smtClean="0">
                <a:solidFill>
                  <a:srgbClr val="FF0000"/>
                </a:solidFill>
                <a:latin typeface="Bookman Old Style" pitchFamily="18" charset="0"/>
              </a:rPr>
              <a:t> = 9 ч</a:t>
            </a:r>
            <a:endParaRPr lang="ru-RU" sz="3600" b="1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44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5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64" grpId="0" animBg="1"/>
      <p:bldP spid="19" grpId="0" animBg="1"/>
      <p:bldP spid="21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15062"/>
            <a:ext cx="16225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№ 693 (г)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61015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269</Words>
  <Application>Microsoft Office PowerPoint</Application>
  <PresentationFormat>Экран (4:3)</PresentationFormat>
  <Paragraphs>72</Paragraphs>
  <Slides>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Светлана</cp:lastModifiedBy>
  <cp:revision>11</cp:revision>
  <dcterms:created xsi:type="dcterms:W3CDTF">2014-01-04T04:40:25Z</dcterms:created>
  <dcterms:modified xsi:type="dcterms:W3CDTF">2014-01-29T05:51:00Z</dcterms:modified>
</cp:coreProperties>
</file>