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8" r:id="rId2"/>
    <p:sldId id="300" r:id="rId3"/>
    <p:sldId id="299" r:id="rId4"/>
    <p:sldId id="301" r:id="rId5"/>
    <p:sldId id="309" r:id="rId6"/>
    <p:sldId id="310" r:id="rId7"/>
    <p:sldId id="304" r:id="rId8"/>
    <p:sldId id="305" r:id="rId9"/>
    <p:sldId id="306" r:id="rId10"/>
    <p:sldId id="307" r:id="rId11"/>
    <p:sldId id="308" r:id="rId12"/>
    <p:sldId id="266" r:id="rId13"/>
    <p:sldId id="293" r:id="rId14"/>
    <p:sldId id="29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80249-EE88-4390-B130-8B2624F7F854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79DC3-40E9-489C-99D2-7E6960A1C1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46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46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5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35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6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4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1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5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68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0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25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252A7-CF1F-419D-A7EC-71854B88903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1AC5-1416-443F-B17C-C1618F6CF0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71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15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14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16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908720"/>
            <a:ext cx="6344558" cy="507831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rgbClr val="7030A0"/>
                </a:solidFill>
                <a:latin typeface="+mn-lt"/>
                <a:cs typeface="+mn-cs"/>
              </a:rPr>
              <a:t>ОБЛАСТЬ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rgbClr val="7030A0"/>
                </a:solidFill>
                <a:latin typeface="+mn-lt"/>
                <a:cs typeface="+mn-cs"/>
              </a:rPr>
              <a:t>ОПРЕДЕЛЕНИЯ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rgbClr val="7030A0"/>
                </a:solidFill>
                <a:latin typeface="+mn-lt"/>
                <a:cs typeface="+mn-cs"/>
              </a:rPr>
              <a:t>ФУНКЦИИ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rgbClr val="0070C0"/>
                </a:solidFill>
                <a:latin typeface="+mn-lt"/>
                <a:cs typeface="+mn-cs"/>
              </a:rPr>
              <a:t>9 класс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/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8061" y="143122"/>
            <a:ext cx="54401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МБОУ «СОШ №17» г. Ангарск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6065867"/>
            <a:ext cx="3163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МАРЧЕНКО С.С.</a:t>
            </a:r>
          </a:p>
        </p:txBody>
      </p:sp>
    </p:spTree>
    <p:extLst>
      <p:ext uri="{BB962C8B-B14F-4D97-AF65-F5344CB8AC3E}">
        <p14:creationId xmlns:p14="http://schemas.microsoft.com/office/powerpoint/2010/main" val="138470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2432" y="263908"/>
            <a:ext cx="608009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НАЙТИ  ОБЛАСТЬ ОПРЕДЕЛЕНИЯ  ФУНКЦИИ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9723" y="2098861"/>
            <a:ext cx="1829347" cy="523220"/>
          </a:xfrm>
          <a:prstGeom prst="rect">
            <a:avLst/>
          </a:prstGeom>
          <a:blipFill rotWithShape="1">
            <a:blip r:embed="rId2" cstate="print"/>
            <a:stretch>
              <a:fillRect t="-12791" r="-13667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69925" y="2622550"/>
            <a:ext cx="12604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5х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13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7188" y="5578938"/>
            <a:ext cx="201441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[</a:t>
            </a:r>
            <a:r>
              <a:rPr lang="ru-RU" sz="3600" b="1" dirty="0"/>
              <a:t>2,6;+</a:t>
            </a:r>
            <a:r>
              <a:rPr lang="ru-RU" sz="3600" b="1" dirty="0">
                <a:latin typeface="Microsoft Sans Serif"/>
                <a:cs typeface="Microsoft Sans Serif"/>
              </a:rPr>
              <a:t>∞)</a:t>
            </a:r>
            <a:endParaRPr lang="ru-RU" sz="3600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43177" y="2089391"/>
            <a:ext cx="179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17 − 2х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0</a:t>
            </a:r>
            <a:endParaRPr lang="ru-RU" sz="2800" b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05089" y="2606887"/>
            <a:ext cx="1735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−2х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−17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703533" y="5548160"/>
            <a:ext cx="2136743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(−</a:t>
            </a:r>
            <a:r>
              <a:rPr lang="ru-RU" sz="4000" b="1" dirty="0">
                <a:latin typeface="Microsoft Sans Serif"/>
                <a:cs typeface="Microsoft Sans Serif"/>
              </a:rPr>
              <a:t>∞; 8,5)</a:t>
            </a:r>
            <a:endParaRPr lang="ru-RU" sz="4000" b="1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54050" y="3213100"/>
            <a:ext cx="1377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13:5</a:t>
            </a:r>
            <a:endParaRPr lang="ru-RU" sz="2800" b="1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811225" y="3157651"/>
            <a:ext cx="2297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−17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 (−2)</a:t>
            </a:r>
            <a:endParaRPr lang="ru-RU" sz="2800" b="1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846556" y="3728130"/>
            <a:ext cx="1257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8,5</a:t>
            </a:r>
            <a:endParaRPr lang="ru-RU" sz="2800" b="1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654006" y="2098206"/>
            <a:ext cx="179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10х − 6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0</a:t>
            </a:r>
            <a:endParaRPr lang="ru-RU" sz="2800" b="1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654006" y="2611038"/>
            <a:ext cx="1354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10х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6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12827" y="5517383"/>
            <a:ext cx="1949772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(</a:t>
            </a:r>
            <a:r>
              <a:rPr lang="ru-RU" sz="4000" b="1" dirty="0"/>
              <a:t>0,6;+</a:t>
            </a:r>
            <a:r>
              <a:rPr lang="ru-RU" sz="4000" b="1" dirty="0">
                <a:latin typeface="Microsoft Sans Serif"/>
                <a:cs typeface="Microsoft Sans Serif"/>
              </a:rPr>
              <a:t>∞)</a:t>
            </a:r>
            <a:endParaRPr lang="ru-RU" sz="4000" b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729413" y="3130762"/>
            <a:ext cx="16462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6 : 10</a:t>
            </a:r>
            <a:endParaRPr lang="ru-RU" sz="2800" b="1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50473" y="3736975"/>
            <a:ext cx="1257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0,6</a:t>
            </a:r>
            <a:endParaRPr lang="ru-RU" sz="2800" b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69925" y="3952875"/>
            <a:ext cx="1166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2,6</a:t>
            </a:r>
            <a:endParaRPr lang="ru-RU" sz="2800" b="1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357898" y="4973795"/>
            <a:ext cx="2773942" cy="561033"/>
            <a:chOff x="431708" y="5235405"/>
            <a:chExt cx="2773942" cy="561033"/>
          </a:xfrm>
        </p:grpSpPr>
        <p:cxnSp>
          <p:nvCxnSpPr>
            <p:cNvPr id="31" name="Прямая со стрелкой 30"/>
            <p:cNvCxnSpPr/>
            <p:nvPr/>
          </p:nvCxnSpPr>
          <p:spPr>
            <a:xfrm>
              <a:off x="431708" y="5301208"/>
              <a:ext cx="2773942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474502" y="5273218"/>
              <a:ext cx="6431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2,6</a:t>
              </a:r>
              <a:endParaRPr lang="ru-RU" sz="2800" b="1" dirty="0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604200" y="5235405"/>
              <a:ext cx="108012" cy="1308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Стрелка вправо 33"/>
          <p:cNvSpPr/>
          <p:nvPr/>
        </p:nvSpPr>
        <p:spPr>
          <a:xfrm>
            <a:off x="1665045" y="4612553"/>
            <a:ext cx="1365874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93388" y="1112371"/>
                <a:ext cx="2743315" cy="70423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у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latin typeface="Cambria Math"/>
                          </a:rPr>
                          <m:t>𝟓</m:t>
                        </m:r>
                        <m:r>
                          <a:rPr lang="ru-RU" sz="3600" b="1" i="1" smtClean="0">
                            <a:latin typeface="Cambria Math"/>
                          </a:rPr>
                          <m:t>х−</m:t>
                        </m:r>
                        <m:r>
                          <a:rPr lang="ru-RU" sz="3600" b="1" i="1" smtClean="0">
                            <a:latin typeface="Cambria Math"/>
                          </a:rPr>
                          <m:t>𝟏𝟑</m:t>
                        </m:r>
                      </m:e>
                    </m:rad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88" y="1112371"/>
                <a:ext cx="2743315" cy="7042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6667" t="-4310" b="-3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03533" y="1001828"/>
                <a:ext cx="2076338" cy="92531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3600" b="1" i="1" smtClean="0">
                                <a:latin typeface="Cambria Math"/>
                              </a:rPr>
                              <m:t>𝟏𝟕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х</m:t>
                            </m:r>
                          </m:e>
                        </m:rad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533" y="1001828"/>
                <a:ext cx="2076338" cy="925318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9118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Группа 36"/>
          <p:cNvGrpSpPr/>
          <p:nvPr/>
        </p:nvGrpSpPr>
        <p:grpSpPr>
          <a:xfrm>
            <a:off x="3456963" y="4956350"/>
            <a:ext cx="2773942" cy="561033"/>
            <a:chOff x="431708" y="5235405"/>
            <a:chExt cx="2773942" cy="561033"/>
          </a:xfrm>
        </p:grpSpPr>
        <p:cxnSp>
          <p:nvCxnSpPr>
            <p:cNvPr id="38" name="Прямая со стрелкой 37"/>
            <p:cNvCxnSpPr/>
            <p:nvPr/>
          </p:nvCxnSpPr>
          <p:spPr>
            <a:xfrm>
              <a:off x="431708" y="5301208"/>
              <a:ext cx="2773942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474502" y="5273218"/>
              <a:ext cx="6431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8,5</a:t>
              </a:r>
              <a:endParaRPr lang="ru-RU" sz="2800" b="1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1604200" y="5235405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1" name="Стрелка вправо 40"/>
          <p:cNvSpPr/>
          <p:nvPr/>
        </p:nvSpPr>
        <p:spPr>
          <a:xfrm>
            <a:off x="3456963" y="4612553"/>
            <a:ext cx="117249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514362" y="1001828"/>
                <a:ext cx="2076338" cy="92621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</a:rPr>
                          <m:t>𝟓</m:t>
                        </m:r>
                        <m:r>
                          <a:rPr lang="ru-RU" sz="3600" b="1" i="1" smtClean="0">
                            <a:latin typeface="Cambria Math"/>
                          </a:rPr>
                          <m:t>−х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3600" b="1" i="1" smtClean="0">
                                <a:latin typeface="Cambria Math"/>
                              </a:rPr>
                              <m:t>𝟏𝟎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х−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362" y="1001828"/>
                <a:ext cx="2076338" cy="92621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9118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Группа 42"/>
          <p:cNvGrpSpPr/>
          <p:nvPr/>
        </p:nvGrpSpPr>
        <p:grpSpPr>
          <a:xfrm>
            <a:off x="6538005" y="4949997"/>
            <a:ext cx="2425140" cy="561033"/>
            <a:chOff x="780510" y="5235405"/>
            <a:chExt cx="2425140" cy="561033"/>
          </a:xfrm>
        </p:grpSpPr>
        <p:cxnSp>
          <p:nvCxnSpPr>
            <p:cNvPr id="44" name="Прямая со стрелкой 43"/>
            <p:cNvCxnSpPr/>
            <p:nvPr/>
          </p:nvCxnSpPr>
          <p:spPr>
            <a:xfrm>
              <a:off x="780510" y="5300807"/>
              <a:ext cx="2425140" cy="40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474502" y="5273218"/>
              <a:ext cx="6431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0,6</a:t>
              </a:r>
              <a:endParaRPr lang="ru-RU" sz="2800" b="1" dirty="0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604200" y="5235405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7" name="Стрелка вправо 46"/>
          <p:cNvSpPr/>
          <p:nvPr/>
        </p:nvSpPr>
        <p:spPr>
          <a:xfrm>
            <a:off x="7551475" y="4588355"/>
            <a:ext cx="117249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28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  <p:bldP spid="16" grpId="0" animBg="1"/>
      <p:bldP spid="21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20" grpId="0"/>
      <p:bldP spid="34" grpId="0" animBg="1"/>
      <p:bldP spid="35" grpId="0" animBg="1"/>
      <p:bldP spid="36" grpId="0" animBg="1"/>
      <p:bldP spid="41" grpId="0" animBg="1"/>
      <p:bldP spid="42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6025" y="260350"/>
            <a:ext cx="6085119" cy="461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НАЙТИ  ОБЛАСТЬ ОПРЕДЕЛЕНИЯ  ФУНКЦИИ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3722" y="1201497"/>
            <a:ext cx="3562312" cy="1070293"/>
          </a:xfrm>
          <a:prstGeom prst="rect">
            <a:avLst/>
          </a:prstGeom>
          <a:blipFill rotWithShape="1">
            <a:blip r:embed="rId2" cstate="print"/>
            <a:stretch>
              <a:fillRect l="-5983" b="-2273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2275" y="5013325"/>
            <a:ext cx="4022725" cy="954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х – любое число,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      кроме −0,5 и 3,5</a:t>
            </a: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87649" y="1201497"/>
            <a:ext cx="2470080" cy="990656"/>
          </a:xfrm>
          <a:prstGeom prst="rect">
            <a:avLst/>
          </a:prstGeom>
          <a:blipFill rotWithShape="1">
            <a:blip r:embed="rId3" cstate="print"/>
            <a:stretch>
              <a:fillRect l="-8642" b="-1042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09663" y="2420938"/>
            <a:ext cx="2430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(4х+2)(2х−7)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9750" y="3108325"/>
            <a:ext cx="1352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4х+2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687638" y="3098800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2х−7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54050" y="3689350"/>
            <a:ext cx="12858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4х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−2</a:t>
            </a:r>
            <a:endParaRPr lang="ru-RU" sz="2800" b="1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7638" y="3708400"/>
            <a:ext cx="108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2х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7</a:t>
            </a:r>
            <a:endParaRPr lang="ru-RU" sz="2800" b="1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4825" y="4213225"/>
            <a:ext cx="1582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−2 : 4</a:t>
            </a:r>
            <a:endParaRPr lang="ru-RU" sz="2800" b="1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655888" y="4211638"/>
            <a:ext cx="1377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7 : 2</a:t>
            </a:r>
            <a:endParaRPr lang="ru-RU" sz="2800" b="1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86313" y="3446463"/>
            <a:ext cx="1617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−10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962775" y="3446463"/>
            <a:ext cx="1617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+10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884738" y="4103688"/>
            <a:ext cx="1152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10</a:t>
            </a:r>
            <a:endParaRPr lang="ru-RU" sz="2800" b="1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092950" y="4124325"/>
            <a:ext cx="13573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−10</a:t>
            </a:r>
            <a:endParaRPr lang="ru-RU" sz="2800" b="1"/>
          </a:p>
        </p:txBody>
      </p:sp>
      <p:sp>
        <p:nvSpPr>
          <p:cNvPr id="23" name="TextBox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38060" y="2314200"/>
            <a:ext cx="1969257" cy="532966"/>
          </a:xfrm>
          <a:prstGeom prst="rect">
            <a:avLst/>
          </a:prstGeom>
          <a:blipFill rotWithShape="1">
            <a:blip r:embed="rId4" cstate="print"/>
            <a:stretch>
              <a:fillRect t="-11494" r="-14241" b="-3218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4" name="TextBox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86313" y="5013306"/>
            <a:ext cx="3400889" cy="954107"/>
          </a:xfrm>
          <a:prstGeom prst="rect">
            <a:avLst/>
          </a:prstGeom>
          <a:blipFill rotWithShape="1">
            <a:blip r:embed="rId5" cstate="print"/>
            <a:stretch>
              <a:fillRect l="-3584" t="-7006" b="-1656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228432" y="2847166"/>
            <a:ext cx="30267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 smtClean="0"/>
              <a:t>(х </a:t>
            </a:r>
            <a:r>
              <a:rPr lang="ru-RU" sz="2800" b="1" dirty="0"/>
              <a:t>−</a:t>
            </a:r>
            <a:r>
              <a:rPr lang="ru-RU" sz="2800" b="1" dirty="0" smtClean="0"/>
              <a:t>10)(х+10)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1381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трелка вправо 44"/>
          <p:cNvSpPr/>
          <p:nvPr/>
        </p:nvSpPr>
        <p:spPr>
          <a:xfrm>
            <a:off x="7864712" y="4929632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5488278" y="4929633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59632" y="378242"/>
            <a:ext cx="701551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НАЙТИ  ОБЛАСТЬ ОПРЕДЕЛЕНИЯ  ФУНКЦИИ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92080" y="1149061"/>
                <a:ext cx="2748125" cy="112255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0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40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ru-RU" sz="4000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ru-RU" sz="4000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ru-RU" sz="4000" b="1" i="1" smtClean="0">
                                <a:latin typeface="Cambria Math"/>
                              </a:rPr>
                              <m:t>х−</m:t>
                            </m:r>
                            <m:r>
                              <a:rPr lang="ru-RU" sz="4000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149061"/>
                <a:ext cx="2748125" cy="112255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7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88851" y="2450526"/>
                <a:ext cx="242694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2800" b="1" i="1" dirty="0" smtClean="0">
                        <a:latin typeface="Cambria Math"/>
                      </a:rPr>
                      <m:t>−</m:t>
                    </m:r>
                    <m:r>
                      <a:rPr lang="ru-RU" sz="2800" b="1" i="1" dirty="0" smtClean="0">
                        <a:latin typeface="Cambria Math"/>
                      </a:rPr>
                      <m:t>𝟐</m:t>
                    </m:r>
                    <m:r>
                      <a:rPr lang="ru-RU" sz="2800" b="1" i="1" dirty="0" smtClean="0">
                        <a:latin typeface="Cambria Math"/>
                      </a:rPr>
                      <m:t>х</m:t>
                    </m:r>
                  </m:oMath>
                </a14:m>
                <a:r>
                  <a:rPr lang="ru-RU" sz="2800" b="1" dirty="0" smtClean="0"/>
                  <a:t> − 3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&gt;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851" y="2450526"/>
                <a:ext cx="2426946" cy="53296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10345" r="-4020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1708" y="1308465"/>
                <a:ext cx="2743315" cy="700063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у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latin typeface="Cambria Math"/>
                          </a:rPr>
                          <m:t>𝟏𝟒</m:t>
                        </m:r>
                        <m:r>
                          <a:rPr lang="ru-RU" sz="36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3600" b="1" i="1" smtClean="0">
                            <a:latin typeface="Cambria Math"/>
                          </a:rPr>
                          <m:t>𝟕</m:t>
                        </m:r>
                        <m:r>
                          <a:rPr lang="ru-RU" sz="3600" b="1" i="1" smtClean="0">
                            <a:latin typeface="Cambria Math"/>
                          </a:rPr>
                          <m:t>х</m:t>
                        </m:r>
                      </m:e>
                    </m:rad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8" y="1308465"/>
                <a:ext cx="2743315" cy="70006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6889" t="-4386" b="-3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73701" y="2127360"/>
            <a:ext cx="2459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14 − 7х  </a:t>
            </a:r>
            <a:r>
              <a:rPr lang="ru-RU" sz="3600" b="1" dirty="0" smtClean="0">
                <a:latin typeface="Times New Roman"/>
                <a:cs typeface="Times New Roman"/>
              </a:rPr>
              <a:t>≥  0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06743" y="2787970"/>
            <a:ext cx="2130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−7х  </a:t>
            </a:r>
            <a:r>
              <a:rPr lang="ru-RU" sz="3600" b="1" dirty="0" smtClean="0">
                <a:latin typeface="Times New Roman"/>
                <a:cs typeface="Times New Roman"/>
              </a:rPr>
              <a:t>≥ </a:t>
            </a:r>
            <a:r>
              <a:rPr lang="ru-RU" sz="3600" b="1" dirty="0" smtClean="0"/>
              <a:t>−1</a:t>
            </a:r>
            <a:r>
              <a:rPr lang="ru-RU" sz="3600" b="1" dirty="0" smtClean="0">
                <a:latin typeface="Times New Roman"/>
                <a:cs typeface="Times New Roman"/>
              </a:rPr>
              <a:t>4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77392" y="5846893"/>
            <a:ext cx="146386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(−</a:t>
            </a:r>
            <a:r>
              <a:rPr lang="ru-RU" sz="3600" b="1" dirty="0" smtClean="0">
                <a:latin typeface="Microsoft Sans Serif"/>
                <a:cs typeface="Microsoft Sans Serif"/>
              </a:rPr>
              <a:t>∞; 2</a:t>
            </a:r>
            <a:r>
              <a:rPr lang="en-US" sz="3600" b="1" dirty="0" smtClean="0">
                <a:latin typeface="Microsoft Sans Serif"/>
                <a:cs typeface="Microsoft Sans Serif"/>
              </a:rPr>
              <a:t>]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9279" y="3486076"/>
            <a:ext cx="2853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х  </a:t>
            </a:r>
            <a:r>
              <a:rPr lang="ru-RU" sz="3600" b="1" dirty="0" smtClean="0">
                <a:latin typeface="Times New Roman"/>
                <a:cs typeface="Times New Roman"/>
              </a:rPr>
              <a:t>≤ </a:t>
            </a:r>
            <a:r>
              <a:rPr lang="ru-RU" sz="3600" b="1" dirty="0" smtClean="0"/>
              <a:t>−1</a:t>
            </a:r>
            <a:r>
              <a:rPr lang="ru-RU" sz="3600" b="1" dirty="0" smtClean="0">
                <a:latin typeface="Times New Roman"/>
                <a:cs typeface="Times New Roman"/>
              </a:rPr>
              <a:t>4</a:t>
            </a:r>
            <a:r>
              <a:rPr lang="ru-RU" sz="3600" b="1" dirty="0" smtClean="0">
                <a:latin typeface="Times New Roman"/>
                <a:cs typeface="Times New Roman"/>
                <a:sym typeface="Wingdings" pitchFamily="2" charset="2"/>
              </a:rPr>
              <a:t> : (−7)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3701" y="4157786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х  </a:t>
            </a:r>
            <a:r>
              <a:rPr lang="ru-RU" sz="3600" b="1" dirty="0" smtClean="0">
                <a:latin typeface="Times New Roman"/>
                <a:cs typeface="Times New Roman"/>
              </a:rPr>
              <a:t>≤ </a:t>
            </a:r>
            <a:r>
              <a:rPr lang="ru-RU" sz="3600" b="1" dirty="0" smtClean="0"/>
              <a:t>2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88278" y="3014666"/>
                <a:ext cx="262809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/>
                  <a:t> − 4·1·(−3)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278" y="3014666"/>
                <a:ext cx="2628092" cy="53296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4640" t="-8046" r="-3480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88278" y="3547632"/>
                <a:ext cx="11833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𝟏𝟔</m:t>
                    </m:r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278" y="3547632"/>
                <a:ext cx="1183337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0309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39094" y="4020826"/>
                <a:ext cx="1923412" cy="783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sz="2800" b="1" i="1" smtClean="0">
                            <a:latin typeface="Cambria Math"/>
                          </a:rPr>
                          <m:t>𝟏</m:t>
                        </m:r>
                        <m:r>
                          <a:rPr lang="ru-RU" sz="2800" b="1" i="1" smtClean="0">
                            <a:latin typeface="Cambria Math"/>
                          </a:rPr>
                          <m:t>,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𝟏𝟔</m:t>
                            </m:r>
                          </m:e>
                        </m:rad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094" y="4020826"/>
                <a:ext cx="1923412" cy="783291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448173" y="4200353"/>
                <a:ext cx="120417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𝟑</m:t>
                    </m:r>
                  </m:oMath>
                </a14:m>
                <a:r>
                  <a:rPr lang="ru-RU" sz="2800" b="1" dirty="0" smtClean="0"/>
                  <a:t>; −1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173" y="4200353"/>
                <a:ext cx="1204176" cy="52322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10660" t="-10465" r="-9137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Группа 9"/>
          <p:cNvGrpSpPr/>
          <p:nvPr/>
        </p:nvGrpSpPr>
        <p:grpSpPr>
          <a:xfrm>
            <a:off x="431708" y="5235805"/>
            <a:ext cx="3348204" cy="523220"/>
            <a:chOff x="431708" y="5235805"/>
            <a:chExt cx="3348204" cy="523220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431708" y="5301208"/>
              <a:ext cx="3348204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976112" y="5235805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2</a:t>
              </a:r>
              <a:endParaRPr lang="ru-RU" sz="2800" b="1" dirty="0"/>
            </a:p>
          </p:txBody>
        </p:sp>
        <p:sp>
          <p:nvSpPr>
            <p:cNvPr id="7" name="Овал 6"/>
            <p:cNvSpPr/>
            <p:nvPr/>
          </p:nvSpPr>
          <p:spPr>
            <a:xfrm>
              <a:off x="2105810" y="5235805"/>
              <a:ext cx="108012" cy="1308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292080" y="5278799"/>
            <a:ext cx="3348204" cy="568038"/>
            <a:chOff x="5304145" y="5742464"/>
            <a:chExt cx="3348204" cy="568038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5304145" y="5807867"/>
              <a:ext cx="3348204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538646" y="5759025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3</a:t>
              </a:r>
              <a:endParaRPr lang="ru-RU" sz="2800" b="1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7668344" y="5742464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6392788" y="5742464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7327" y="5787282"/>
              <a:ext cx="5469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−1</a:t>
              </a:r>
              <a:endParaRPr lang="ru-RU" sz="2800" b="1" dirty="0"/>
            </a:p>
          </p:txBody>
        </p:sp>
      </p:grpSp>
      <p:sp>
        <p:nvSpPr>
          <p:cNvPr id="11" name="Дуга 10"/>
          <p:cNvSpPr/>
          <p:nvPr/>
        </p:nvSpPr>
        <p:spPr>
          <a:xfrm rot="8222566">
            <a:off x="6353338" y="4324287"/>
            <a:ext cx="1470095" cy="1438195"/>
          </a:xfrm>
          <a:prstGeom prst="arc">
            <a:avLst>
              <a:gd name="adj1" fmla="val 13413308"/>
              <a:gd name="adj2" fmla="val 2793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6906285" y="529536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−</a:t>
            </a:r>
            <a:endParaRPr lang="ru-RU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946843" y="48863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858104" y="48863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241565" y="5848863"/>
            <a:ext cx="369364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(−</a:t>
            </a:r>
            <a:r>
              <a:rPr lang="ru-RU" sz="3600" b="1" dirty="0" smtClean="0">
                <a:latin typeface="Microsoft Sans Serif"/>
                <a:cs typeface="Microsoft Sans Serif"/>
              </a:rPr>
              <a:t>∞; −1) </a:t>
            </a:r>
            <a:r>
              <a:rPr lang="en-US" sz="3600" b="1" dirty="0" smtClean="0">
                <a:latin typeface="Microsoft Sans Serif"/>
                <a:cs typeface="Microsoft Sans Serif"/>
              </a:rPr>
              <a:t>U</a:t>
            </a:r>
            <a:r>
              <a:rPr lang="ru-RU" sz="3600" b="1" dirty="0" smtClean="0">
                <a:latin typeface="Microsoft Sans Serif"/>
                <a:cs typeface="Microsoft Sans Serif"/>
              </a:rPr>
              <a:t> (3; +∞)</a:t>
            </a:r>
            <a:endParaRPr lang="ru-RU" sz="3600" b="1" dirty="0"/>
          </a:p>
        </p:txBody>
      </p:sp>
      <p:sp>
        <p:nvSpPr>
          <p:cNvPr id="33" name="Стрелка вправо 32"/>
          <p:cNvSpPr/>
          <p:nvPr/>
        </p:nvSpPr>
        <p:spPr>
          <a:xfrm>
            <a:off x="405864" y="4874163"/>
            <a:ext cx="1699945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13" grpId="0" animBg="1"/>
      <p:bldP spid="14" grpId="0" animBg="1"/>
      <p:bldP spid="23" grpId="0" animBg="1"/>
      <p:bldP spid="24" grpId="0"/>
      <p:bldP spid="25" grpId="0"/>
      <p:bldP spid="26" grpId="0" animBg="1"/>
      <p:bldP spid="17" grpId="0"/>
      <p:bldP spid="21" grpId="0"/>
      <p:bldP spid="3" grpId="0" animBg="1"/>
      <p:bldP spid="22" grpId="0" animBg="1"/>
      <p:bldP spid="4" grpId="0" animBg="1"/>
      <p:bldP spid="28" grpId="0" animBg="1"/>
      <p:bldP spid="11" grpId="0" animBg="1"/>
      <p:bldP spid="40" grpId="0"/>
      <p:bldP spid="41" grpId="0"/>
      <p:bldP spid="42" grpId="0"/>
      <p:bldP spid="43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Стрелка вправо 57"/>
          <p:cNvSpPr/>
          <p:nvPr/>
        </p:nvSpPr>
        <p:spPr>
          <a:xfrm>
            <a:off x="6740390" y="5288009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право 56"/>
          <p:cNvSpPr/>
          <p:nvPr/>
        </p:nvSpPr>
        <p:spPr>
          <a:xfrm>
            <a:off x="969441" y="4489426"/>
            <a:ext cx="1061965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563751" y="4481979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59632" y="378242"/>
            <a:ext cx="701551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НАЙТИ  ОБЛАСТЬ ОПРЕДЕЛЕНИЯ  ФУНКЦИИ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92080" y="1149061"/>
                <a:ext cx="2748125" cy="11133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𝟏𝟐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0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40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4000" b="1" i="1" smtClean="0">
                                    <a:latin typeface="Cambria Math"/>
                                  </a:rPr>
                                  <m:t>−х−</m:t>
                                </m:r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𝟑</m:t>
                                </m:r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149061"/>
                <a:ext cx="2748125" cy="111338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7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27533" y="2338862"/>
                <a:ext cx="2543197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−х−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𝟑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 smtClean="0"/>
                  <a:t>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&gt;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533" y="2338862"/>
                <a:ext cx="2543197" cy="53296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10345" r="-3837" b="-31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1708" y="1131361"/>
                <a:ext cx="3776740" cy="78566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у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6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36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sz="36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3600" b="1" i="1" smtClean="0">
                            <a:latin typeface="Cambria Math"/>
                          </a:rPr>
                          <m:t>𝟓</m:t>
                        </m:r>
                        <m:r>
                          <a:rPr lang="ru-RU" sz="3600" b="1" i="1" smtClean="0">
                            <a:latin typeface="Cambria Math"/>
                          </a:rPr>
                          <m:t>х+</m:t>
                        </m:r>
                        <m:r>
                          <a:rPr lang="ru-RU" sz="3600" b="1" i="1" smtClean="0">
                            <a:latin typeface="Cambria Math"/>
                          </a:rPr>
                          <m:t>𝟏</m:t>
                        </m:r>
                      </m:e>
                    </m:rad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8" y="1131361"/>
                <a:ext cx="3776740" cy="78566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5008" b="-29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39094" y="3209631"/>
                <a:ext cx="262809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</a:rPr>
                          <m:t>𝟏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/>
                  <a:t> − 4·3·</a:t>
                </a:r>
                <a:r>
                  <a:rPr lang="ru-RU" sz="2800" b="1" dirty="0" smtClean="0"/>
                  <a:t>(−</a:t>
                </a:r>
                <a:r>
                  <a:rPr lang="en-US" sz="2800" b="1" dirty="0" smtClean="0"/>
                  <a:t>2</a:t>
                </a:r>
                <a:r>
                  <a:rPr lang="ru-RU" sz="2800" b="1" dirty="0" smtClean="0"/>
                  <a:t>)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094" y="3209631"/>
                <a:ext cx="2628092" cy="53296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4872" t="-8046" r="-3248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30725" y="3659359"/>
                <a:ext cx="11833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𝟐𝟓</m:t>
                    </m:r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725" y="3659359"/>
                <a:ext cx="1183337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0309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39094" y="4020826"/>
                <a:ext cx="2114169" cy="786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sz="2800" b="1" i="1" smtClean="0">
                            <a:latin typeface="Cambria Math"/>
                          </a:rPr>
                          <m:t>𝟏</m:t>
                        </m:r>
                        <m:r>
                          <a:rPr lang="ru-RU" sz="2800" b="1" i="1" smtClean="0">
                            <a:latin typeface="Cambria Math"/>
                          </a:rPr>
                          <m:t>,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2800" b="1" i="1" smtClean="0">
                                <a:latin typeface="Cambria Math"/>
                                <a:ea typeface="Cambria Math"/>
                              </a:rPr>
                              <m:t>𝟐𝟓</m:t>
                            </m:r>
                          </m:e>
                        </m:rad>
                      </m:num>
                      <m:den>
                        <m:r>
                          <a:rPr lang="ru-RU" sz="2800" b="1" i="1" smtClean="0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094" y="4020826"/>
                <a:ext cx="2114169" cy="786497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593952" y="4121606"/>
                <a:ext cx="114646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28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800" b="1" dirty="0" smtClean="0"/>
                  <a:t>; −1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952" y="4121606"/>
                <a:ext cx="1146468" cy="714683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11170" r="-9574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Группа 11"/>
          <p:cNvGrpSpPr/>
          <p:nvPr/>
        </p:nvGrpSpPr>
        <p:grpSpPr>
          <a:xfrm>
            <a:off x="5292080" y="5278799"/>
            <a:ext cx="3348204" cy="687129"/>
            <a:chOff x="5304145" y="5742464"/>
            <a:chExt cx="3348204" cy="687129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5304145" y="5807867"/>
              <a:ext cx="3348204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621394" y="5759025"/>
                  <a:ext cx="396262" cy="6705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sz="20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2000" b="1" i="1" dirty="0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ru-RU" sz="2000" b="1" i="1" dirty="0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sz="2000" b="1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1394" y="5759025"/>
                  <a:ext cx="396262" cy="670568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Овал 36"/>
            <p:cNvSpPr/>
            <p:nvPr/>
          </p:nvSpPr>
          <p:spPr>
            <a:xfrm>
              <a:off x="7668344" y="5742464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6392788" y="5742464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7327" y="5787282"/>
              <a:ext cx="5469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−1</a:t>
              </a:r>
              <a:endParaRPr lang="ru-RU" sz="2800" b="1" dirty="0"/>
            </a:p>
          </p:txBody>
        </p:sp>
      </p:grpSp>
      <p:sp>
        <p:nvSpPr>
          <p:cNvPr id="11" name="Дуга 10"/>
          <p:cNvSpPr/>
          <p:nvPr/>
        </p:nvSpPr>
        <p:spPr>
          <a:xfrm rot="8222566">
            <a:off x="6353338" y="4324287"/>
            <a:ext cx="1470095" cy="1438195"/>
          </a:xfrm>
          <a:prstGeom prst="arc">
            <a:avLst>
              <a:gd name="adj1" fmla="val 13413308"/>
              <a:gd name="adj2" fmla="val 2793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6906285" y="529536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−</a:t>
            </a:r>
            <a:endParaRPr lang="ru-RU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016521" y="48863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858104" y="48433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43792" y="5860003"/>
                <a:ext cx="1689886" cy="89255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/>
                  <a:t>[</a:t>
                </a:r>
                <a:r>
                  <a:rPr lang="ru-RU" sz="3600" b="1" dirty="0" smtClean="0">
                    <a:latin typeface="Microsoft Sans Serif"/>
                    <a:cs typeface="Microsoft Sans Serif"/>
                  </a:rPr>
                  <a:t>−1;</a:t>
                </a:r>
                <a:r>
                  <a:rPr lang="en-US" sz="3600" b="1" dirty="0" smtClean="0">
                    <a:latin typeface="Microsoft Sans Serif"/>
                    <a:cs typeface="Microsoft Sans Serif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/>
                            <a:cs typeface="Microsoft Sans Serif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  <a:cs typeface="Microsoft Sans Serif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latin typeface="Cambria Math"/>
                            <a:cs typeface="Microsoft Sans Serif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b="1" dirty="0" smtClean="0">
                    <a:latin typeface="Microsoft Sans Serif"/>
                    <a:cs typeface="Microsoft Sans Serif"/>
                  </a:rPr>
                  <a:t> ]</a:t>
                </a:r>
                <a:r>
                  <a:rPr lang="ru-RU" sz="3600" b="1" dirty="0" smtClean="0">
                    <a:latin typeface="Microsoft Sans Serif"/>
                    <a:cs typeface="Microsoft Sans Serif"/>
                  </a:rPr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792" y="5860003"/>
                <a:ext cx="1689886" cy="89255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1191" r="-3610" b="-122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106605" y="2081652"/>
                <a:ext cx="264174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𝟒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2800" b="1" i="1" dirty="0" smtClean="0">
                        <a:latin typeface="Cambria Math"/>
                      </a:rPr>
                      <m:t>−</m:t>
                    </m:r>
                    <m:r>
                      <a:rPr lang="ru-RU" sz="2800" b="1" i="1" dirty="0" smtClean="0">
                        <a:latin typeface="Cambria Math"/>
                      </a:rPr>
                      <m:t>𝟓</m:t>
                    </m:r>
                    <m:r>
                      <a:rPr lang="ru-RU" sz="2800" b="1" i="1" dirty="0" smtClean="0">
                        <a:latin typeface="Cambria Math"/>
                      </a:rPr>
                      <m:t>х</m:t>
                    </m:r>
                  </m:oMath>
                </a14:m>
                <a:r>
                  <a:rPr lang="ru-RU" sz="2800" b="1" dirty="0" smtClean="0"/>
                  <a:t> + 1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≥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05" y="2081652"/>
                <a:ext cx="2641749" cy="532966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t="-10227" r="-3233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32481" y="2605345"/>
                <a:ext cx="2789995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latin typeface="Cambria Math"/>
                          </a:rPr>
                          <m:t>(−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𝟓</m:t>
                        </m:r>
                        <m:r>
                          <a:rPr lang="ru-RU" sz="2800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/>
                  <a:t> − 4·</a:t>
                </a:r>
                <a:r>
                  <a:rPr lang="ru-RU" sz="2800" b="1" dirty="0" smtClean="0"/>
                  <a:t>4</a:t>
                </a:r>
                <a:r>
                  <a:rPr lang="en-US" sz="2800" b="1" dirty="0" smtClean="0"/>
                  <a:t>·</a:t>
                </a:r>
                <a:r>
                  <a:rPr lang="ru-RU" sz="2800" b="1" dirty="0" smtClean="0"/>
                  <a:t>1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81" y="2605345"/>
                <a:ext cx="2789995" cy="532966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l="-4367" t="-7955" r="-3275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48303" y="3116134"/>
                <a:ext cx="968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𝟗</m:t>
                    </m:r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303" y="3116134"/>
                <a:ext cx="968535" cy="523220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l="-13208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24216" y="3573160"/>
                <a:ext cx="1766317" cy="783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sz="2800" b="1" i="1" smtClean="0">
                            <a:latin typeface="Cambria Math"/>
                          </a:rPr>
                          <m:t>𝟏</m:t>
                        </m:r>
                        <m:r>
                          <a:rPr lang="ru-RU" sz="2800" b="1" i="1" smtClean="0">
                            <a:latin typeface="Cambria Math"/>
                          </a:rPr>
                          <m:t>,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smtClean="0">
                            <a:latin typeface="Cambria Math"/>
                          </a:rPr>
                          <m:t>𝟓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2800" b="1" i="1" smtClean="0">
                                <a:latin typeface="Cambria Math"/>
                                <a:ea typeface="Cambria Math"/>
                              </a:rPr>
                              <m:t>𝟗</m:t>
                            </m:r>
                          </m:e>
                        </m:rad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/>
                          </a:rPr>
                          <m:t>·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216" y="3573160"/>
                <a:ext cx="1766317" cy="783291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76640" y="3754594"/>
                <a:ext cx="14830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=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ru-RU" sz="2800" b="1" dirty="0" smtClean="0"/>
                  <a:t>; 0,25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640" y="3754594"/>
                <a:ext cx="1483098" cy="523220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 l="-8230" t="-10465" r="-6996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Группа 44"/>
          <p:cNvGrpSpPr/>
          <p:nvPr/>
        </p:nvGrpSpPr>
        <p:grpSpPr>
          <a:xfrm>
            <a:off x="993182" y="4836289"/>
            <a:ext cx="3348204" cy="589037"/>
            <a:chOff x="5304145" y="5742464"/>
            <a:chExt cx="3348204" cy="589037"/>
          </a:xfrm>
        </p:grpSpPr>
        <p:cxnSp>
          <p:nvCxnSpPr>
            <p:cNvPr id="46" name="Прямая со стрелкой 45"/>
            <p:cNvCxnSpPr/>
            <p:nvPr/>
          </p:nvCxnSpPr>
          <p:spPr>
            <a:xfrm>
              <a:off x="5304145" y="5807867"/>
              <a:ext cx="3348204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538646" y="5759025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1</a:t>
              </a:r>
              <a:endParaRPr lang="ru-RU" sz="2800" b="1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7668344" y="5742464"/>
              <a:ext cx="108012" cy="1308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6392788" y="5742464"/>
              <a:ext cx="108012" cy="1308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914867" y="5808281"/>
              <a:ext cx="8258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0,25</a:t>
              </a:r>
              <a:endParaRPr lang="ru-RU" sz="2800" b="1" dirty="0"/>
            </a:p>
          </p:txBody>
        </p:sp>
      </p:grpSp>
      <p:sp>
        <p:nvSpPr>
          <p:cNvPr id="51" name="Дуга 50"/>
          <p:cNvSpPr/>
          <p:nvPr/>
        </p:nvSpPr>
        <p:spPr>
          <a:xfrm rot="8222566">
            <a:off x="2055485" y="3831840"/>
            <a:ext cx="1470095" cy="1438195"/>
          </a:xfrm>
          <a:prstGeom prst="arc">
            <a:avLst>
              <a:gd name="adj1" fmla="val 13413308"/>
              <a:gd name="adj2" fmla="val 2793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2608431" y="480039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−</a:t>
            </a:r>
            <a:endParaRPr lang="ru-RU" sz="28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603904" y="440457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3566253" y="441613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31708" y="5846837"/>
            <a:ext cx="401424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(−</a:t>
            </a:r>
            <a:r>
              <a:rPr lang="ru-RU" sz="3600" b="1" dirty="0" smtClean="0">
                <a:latin typeface="Microsoft Sans Serif"/>
                <a:cs typeface="Microsoft Sans Serif"/>
              </a:rPr>
              <a:t>∞; 0,25</a:t>
            </a:r>
            <a:r>
              <a:rPr lang="en-US" sz="3600" b="1" dirty="0" smtClean="0">
                <a:latin typeface="Microsoft Sans Serif"/>
                <a:cs typeface="Microsoft Sans Serif"/>
              </a:rPr>
              <a:t>]</a:t>
            </a:r>
            <a:r>
              <a:rPr lang="ru-RU" sz="3600" b="1" dirty="0" smtClean="0">
                <a:latin typeface="Microsoft Sans Serif"/>
                <a:cs typeface="Microsoft Sans Serif"/>
              </a:rPr>
              <a:t> </a:t>
            </a:r>
            <a:r>
              <a:rPr lang="en-US" sz="3600" b="1" dirty="0" smtClean="0">
                <a:latin typeface="Microsoft Sans Serif"/>
                <a:cs typeface="Microsoft Sans Serif"/>
              </a:rPr>
              <a:t>U</a:t>
            </a:r>
            <a:r>
              <a:rPr lang="ru-RU" sz="3600" b="1" dirty="0" smtClean="0">
                <a:latin typeface="Microsoft Sans Serif"/>
                <a:cs typeface="Microsoft Sans Serif"/>
              </a:rPr>
              <a:t> </a:t>
            </a:r>
            <a:r>
              <a:rPr lang="en-US" sz="3600" b="1" dirty="0" smtClean="0">
                <a:latin typeface="Microsoft Sans Serif"/>
                <a:cs typeface="Microsoft Sans Serif"/>
              </a:rPr>
              <a:t>[1</a:t>
            </a:r>
            <a:r>
              <a:rPr lang="ru-RU" sz="3600" b="1" dirty="0" smtClean="0">
                <a:latin typeface="Microsoft Sans Serif"/>
                <a:cs typeface="Microsoft Sans Serif"/>
              </a:rPr>
              <a:t>; +∞)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30725" y="2757745"/>
                <a:ext cx="225298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𝟑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 smtClean="0"/>
                  <a:t>+ х − 2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&lt;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725" y="2757745"/>
                <a:ext cx="2252989" cy="532966"/>
              </a:xfrm>
              <a:prstGeom prst="rect">
                <a:avLst/>
              </a:prstGeom>
              <a:blipFill rotWithShape="1">
                <a:blip r:embed="rId16" cstate="print"/>
                <a:stretch>
                  <a:fillRect t="-10227" r="-4595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84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7" grpId="0" animBg="1"/>
      <p:bldP spid="5" grpId="0" animBg="1"/>
      <p:bldP spid="13" grpId="0" animBg="1"/>
      <p:bldP spid="14" grpId="0" animBg="1"/>
      <p:bldP spid="23" grpId="0" animBg="1"/>
      <p:bldP spid="3" grpId="0" animBg="1"/>
      <p:bldP spid="22" grpId="0" animBg="1"/>
      <p:bldP spid="4" grpId="0" animBg="1"/>
      <p:bldP spid="28" grpId="0" animBg="1"/>
      <p:bldP spid="11" grpId="0" animBg="1"/>
      <p:bldP spid="40" grpId="0"/>
      <p:bldP spid="41" grpId="0"/>
      <p:bldP spid="42" grpId="0"/>
      <p:bldP spid="43" grpId="0" animBg="1"/>
      <p:bldP spid="31" grpId="0" animBg="1"/>
      <p:bldP spid="32" grpId="0" animBg="1"/>
      <p:bldP spid="33" grpId="0" animBg="1"/>
      <p:bldP spid="36" grpId="0" animBg="1"/>
      <p:bldP spid="44" grpId="0" animBg="1"/>
      <p:bldP spid="51" grpId="0" animBg="1"/>
      <p:bldP spid="52" grpId="0"/>
      <p:bldP spid="53" grpId="0"/>
      <p:bldP spid="54" grpId="0"/>
      <p:bldP spid="55" grpId="0" animBg="1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трелка вправо 58"/>
          <p:cNvSpPr/>
          <p:nvPr/>
        </p:nvSpPr>
        <p:spPr>
          <a:xfrm>
            <a:off x="7665980" y="4917157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право 57"/>
          <p:cNvSpPr/>
          <p:nvPr/>
        </p:nvSpPr>
        <p:spPr>
          <a:xfrm>
            <a:off x="5643693" y="4917157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право 56"/>
          <p:cNvSpPr/>
          <p:nvPr/>
        </p:nvSpPr>
        <p:spPr>
          <a:xfrm>
            <a:off x="969441" y="4489426"/>
            <a:ext cx="1061965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563751" y="4481979"/>
            <a:ext cx="836932" cy="492447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59632" y="260648"/>
            <a:ext cx="701551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НАЙТИ  ОБЛАСТЬ ОПРЕДЕЛЕНИЯ  ФУНКЦИИ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66327" y="948793"/>
                <a:ext cx="2972545" cy="11133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𝟏𝟐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0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40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000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4000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ru-RU" sz="4000" b="1" i="1" smtClean="0">
                                <a:latin typeface="Cambria Math"/>
                              </a:rPr>
                              <m:t>х</m:t>
                            </m:r>
                            <m:r>
                              <a:rPr lang="en-US" sz="4000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4000" b="1" i="1" smtClean="0">
                                <a:latin typeface="Cambria Math"/>
                              </a:rPr>
                              <m:t>𝟏</m:t>
                            </m:r>
                          </m:e>
                        </m:rad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327" y="948793"/>
                <a:ext cx="2972545" cy="111338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71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23346" y="2201007"/>
                <a:ext cx="2435731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𝟒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 smtClean="0"/>
                  <a:t>+ 4х + 1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&gt;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3346" y="2201007"/>
                <a:ext cx="2435731" cy="53296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10345" r="-4261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1708" y="950579"/>
                <a:ext cx="3737113" cy="72590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у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6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ru-RU" sz="3600" b="1" i="1" smtClean="0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36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sz="36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/>
                          </a:rPr>
                          <m:t>𝟐</m:t>
                        </m:r>
                        <m:r>
                          <a:rPr lang="ru-RU" sz="3600" b="1" i="1" smtClean="0">
                            <a:latin typeface="Cambria Math"/>
                          </a:rPr>
                          <m:t>х</m:t>
                        </m:r>
                        <m:r>
                          <a:rPr lang="en-US" sz="36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/>
                          </a:rPr>
                          <m:t>𝟓</m:t>
                        </m:r>
                      </m:e>
                    </m:rad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8" y="950579"/>
                <a:ext cx="3737113" cy="72590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5057" t="-840" b="-319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41227" y="2730133"/>
                <a:ext cx="2224135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/>
                  <a:t> − 4·</a:t>
                </a:r>
                <a:r>
                  <a:rPr lang="ru-RU" sz="2800" b="1" dirty="0" smtClean="0"/>
                  <a:t>4</a:t>
                </a:r>
                <a:r>
                  <a:rPr lang="en-US" sz="2800" b="1" dirty="0" smtClean="0"/>
                  <a:t>·</a:t>
                </a:r>
                <a:r>
                  <a:rPr lang="ru-RU" sz="2800" b="1" dirty="0" smtClean="0"/>
                  <a:t>1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227" y="2730133"/>
                <a:ext cx="2224135" cy="53296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5753" t="-8046" r="-4110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1227" y="3206286"/>
                <a:ext cx="968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𝟎</m:t>
                    </m:r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227" y="3206286"/>
                <a:ext cx="968535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3208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30387" y="3618074"/>
                <a:ext cx="1565493" cy="7853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2800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rad>
                      </m:num>
                      <m:den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  <m:r>
                          <a:rPr lang="ru-RU" sz="2800" b="1" i="1" smtClean="0">
                            <a:latin typeface="Cambria Math"/>
                          </a:rPr>
                          <m:t>·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387" y="3618074"/>
                <a:ext cx="1565493" cy="785343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7782" b="-10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7114303" y="3825237"/>
            <a:ext cx="1083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= −0,5</a:t>
            </a:r>
            <a:endParaRPr lang="ru-RU" sz="2800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5292080" y="5278799"/>
            <a:ext cx="3348204" cy="568038"/>
            <a:chOff x="5304145" y="5742464"/>
            <a:chExt cx="3348204" cy="568038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5304145" y="5807867"/>
              <a:ext cx="3348204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Овал 37"/>
            <p:cNvSpPr/>
            <p:nvPr/>
          </p:nvSpPr>
          <p:spPr>
            <a:xfrm>
              <a:off x="6943662" y="5742464"/>
              <a:ext cx="108012" cy="13080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32331" y="5787282"/>
              <a:ext cx="822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−0,5</a:t>
              </a:r>
              <a:endParaRPr lang="ru-RU" sz="2800" b="1" dirty="0"/>
            </a:p>
          </p:txBody>
        </p:sp>
      </p:grpSp>
      <p:sp>
        <p:nvSpPr>
          <p:cNvPr id="11" name="Дуга 10"/>
          <p:cNvSpPr/>
          <p:nvPr/>
        </p:nvSpPr>
        <p:spPr>
          <a:xfrm rot="8222566">
            <a:off x="6309459" y="3900106"/>
            <a:ext cx="1470095" cy="1438195"/>
          </a:xfrm>
          <a:prstGeom prst="arc">
            <a:avLst>
              <a:gd name="adj1" fmla="val 13413308"/>
              <a:gd name="adj2" fmla="val 2793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6016521" y="48863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858104" y="48433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60560" y="5834619"/>
                <a:ext cx="3767891" cy="52322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(</a:t>
                </a:r>
                <a:r>
                  <a:rPr lang="ru-RU" sz="2800" b="1" dirty="0" smtClean="0">
                    <a:latin typeface="Microsoft Sans Serif"/>
                    <a:cs typeface="Microsoft Sans Serif"/>
                  </a:rPr>
                  <a:t>−∞;</a:t>
                </a:r>
                <a:r>
                  <a:rPr lang="en-US" sz="2800" b="1" dirty="0" smtClean="0">
                    <a:latin typeface="Microsoft Sans Serif"/>
                    <a:cs typeface="Microsoft Sans Serif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  <a:cs typeface="Microsoft Sans Serif"/>
                      </a:rPr>
                      <m:t>−</m:t>
                    </m:r>
                    <m:r>
                      <a:rPr lang="ru-RU" sz="2800" b="1" i="1" smtClean="0">
                        <a:latin typeface="Cambria Math"/>
                        <a:cs typeface="Microsoft Sans Serif"/>
                      </a:rPr>
                      <m:t>𝟎</m:t>
                    </m:r>
                    <m:r>
                      <a:rPr lang="ru-RU" sz="2800" b="1" i="1" smtClean="0">
                        <a:latin typeface="Cambria Math"/>
                        <a:cs typeface="Microsoft Sans Serif"/>
                      </a:rPr>
                      <m:t>,</m:t>
                    </m:r>
                    <m:r>
                      <a:rPr lang="ru-RU" sz="2800" b="1" i="1" smtClean="0">
                        <a:latin typeface="Cambria Math"/>
                        <a:cs typeface="Microsoft Sans Serif"/>
                      </a:rPr>
                      <m:t>𝟓</m:t>
                    </m:r>
                  </m:oMath>
                </a14:m>
                <a:r>
                  <a:rPr lang="ru-RU" sz="2800" b="1" dirty="0" smtClean="0">
                    <a:latin typeface="Microsoft Sans Serif"/>
                    <a:cs typeface="Microsoft Sans Serif"/>
                  </a:rPr>
                  <a:t>) </a:t>
                </a:r>
                <a:r>
                  <a:rPr lang="en-US" sz="2800" b="1" dirty="0" smtClean="0">
                    <a:latin typeface="Microsoft Sans Serif"/>
                    <a:cs typeface="Microsoft Sans Serif"/>
                  </a:rPr>
                  <a:t>U</a:t>
                </a:r>
                <a:r>
                  <a:rPr lang="ru-RU" sz="2800" b="1" dirty="0" smtClean="0">
                    <a:latin typeface="Microsoft Sans Serif"/>
                    <a:cs typeface="Microsoft Sans Serif"/>
                  </a:rPr>
                  <a:t> (0,5; +∞) 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560" y="5834619"/>
                <a:ext cx="3767891" cy="52322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3398" t="-13953" r="-22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60662" y="1817216"/>
                <a:ext cx="2633734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latin typeface="Cambria Math"/>
                          </a:rPr>
                          <m:t>𝟑</m:t>
                        </m:r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2800" b="1" i="1" dirty="0" smtClean="0">
                        <a:latin typeface="Cambria Math"/>
                      </a:rPr>
                      <m:t>−</m:t>
                    </m:r>
                    <m:r>
                      <a:rPr lang="en-US" sz="2800" b="1" i="1" dirty="0" smtClean="0">
                        <a:latin typeface="Cambria Math"/>
                      </a:rPr>
                      <m:t>𝟐</m:t>
                    </m:r>
                    <m:r>
                      <a:rPr lang="ru-RU" sz="2800" b="1" i="1" dirty="0" smtClean="0">
                        <a:latin typeface="Cambria Math"/>
                      </a:rPr>
                      <m:t>х</m:t>
                    </m:r>
                  </m:oMath>
                </a14:m>
                <a:r>
                  <a:rPr lang="ru-RU" sz="2800" b="1" dirty="0" smtClean="0"/>
                  <a:t> </a:t>
                </a:r>
                <a:r>
                  <a:rPr lang="en-US" sz="2800" b="1" dirty="0" smtClean="0"/>
                  <a:t>−</a:t>
                </a:r>
                <a:r>
                  <a:rPr lang="ru-RU" sz="2800" b="1" dirty="0" smtClean="0"/>
                  <a:t> </a:t>
                </a:r>
                <a:r>
                  <a:rPr lang="en-US" sz="2800" b="1" dirty="0"/>
                  <a:t>5</a:t>
                </a:r>
                <a:r>
                  <a:rPr lang="ru-RU" sz="2800" b="1" dirty="0" smtClean="0"/>
                  <a:t>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≥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662" y="1817216"/>
                <a:ext cx="2633734" cy="532966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t="-10227" r="-3472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27756" y="2338862"/>
                <a:ext cx="3193951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latin typeface="Cambria Math"/>
                          </a:rPr>
                          <m:t>(−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  <m:r>
                          <a:rPr lang="ru-RU" sz="2800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/>
                  <a:t> − 4·3·(−5)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56" y="2338862"/>
                <a:ext cx="3193951" cy="532966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3817" t="-8046" r="-267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27756" y="2854524"/>
                <a:ext cx="11833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D 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𝟔𝟒</m:t>
                    </m:r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56" y="2854524"/>
                <a:ext cx="1183337" cy="523220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10309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72421" y="3338315"/>
                <a:ext cx="1923412" cy="783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sz="2800" b="1" i="1" smtClean="0">
                            <a:latin typeface="Cambria Math"/>
                          </a:rPr>
                          <m:t>𝟏</m:t>
                        </m:r>
                        <m:r>
                          <a:rPr lang="ru-RU" sz="2800" b="1" i="1" smtClean="0">
                            <a:latin typeface="Cambria Math"/>
                          </a:rPr>
                          <m:t>,</m:t>
                        </m:r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𝟔𝟒</m:t>
                            </m:r>
                          </m:e>
                        </m:rad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/>
                          </a:rPr>
                          <m:t>·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421" y="3338315"/>
                <a:ext cx="1923412" cy="783291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881702" y="3467896"/>
                <a:ext cx="142109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=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𝟏</m:t>
                    </m:r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800" b="1" dirty="0" smtClean="0"/>
                  <a:t>; −</a:t>
                </a:r>
                <a:r>
                  <a:rPr lang="en-US" sz="2800" b="1" dirty="0" smtClean="0"/>
                  <a:t>1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702" y="3467896"/>
                <a:ext cx="1421095" cy="714683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l="-9013" r="-7296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Группа 44"/>
          <p:cNvGrpSpPr/>
          <p:nvPr/>
        </p:nvGrpSpPr>
        <p:grpSpPr>
          <a:xfrm>
            <a:off x="993182" y="4836289"/>
            <a:ext cx="3348204" cy="731244"/>
            <a:chOff x="5304145" y="5742464"/>
            <a:chExt cx="3348204" cy="731244"/>
          </a:xfrm>
        </p:grpSpPr>
        <p:cxnSp>
          <p:nvCxnSpPr>
            <p:cNvPr id="46" name="Прямая со стрелкой 45"/>
            <p:cNvCxnSpPr/>
            <p:nvPr/>
          </p:nvCxnSpPr>
          <p:spPr>
            <a:xfrm>
              <a:off x="5304145" y="5807867"/>
              <a:ext cx="3348204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7538646" y="5759025"/>
                  <a:ext cx="524503" cy="7146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2800" b="1" dirty="0" smtClean="0"/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a14:m>
                  <a:endParaRPr lang="ru-RU" sz="2800" b="1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646" y="5759025"/>
                  <a:ext cx="524503" cy="714683"/>
                </a:xfrm>
                <a:prstGeom prst="rect">
                  <a:avLst/>
                </a:prstGeom>
                <a:blipFill rotWithShape="1">
                  <a:blip r:embed="rId14" cstate="print"/>
                  <a:stretch>
                    <a:fillRect l="-22989" b="-1111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Овал 47"/>
            <p:cNvSpPr/>
            <p:nvPr/>
          </p:nvSpPr>
          <p:spPr>
            <a:xfrm>
              <a:off x="7668344" y="5742464"/>
              <a:ext cx="108012" cy="1308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6392788" y="5742464"/>
              <a:ext cx="108012" cy="1308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092446" y="5819254"/>
              <a:ext cx="5469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−</a:t>
              </a:r>
              <a:r>
                <a:rPr lang="en-US" sz="2800" b="1" dirty="0" smtClean="0"/>
                <a:t>1</a:t>
              </a:r>
              <a:endParaRPr lang="ru-RU" sz="2800" b="1" dirty="0"/>
            </a:p>
          </p:txBody>
        </p:sp>
      </p:grpSp>
      <p:sp>
        <p:nvSpPr>
          <p:cNvPr id="51" name="Дуга 50"/>
          <p:cNvSpPr/>
          <p:nvPr/>
        </p:nvSpPr>
        <p:spPr>
          <a:xfrm rot="8222566">
            <a:off x="2055485" y="3831840"/>
            <a:ext cx="1470095" cy="1438195"/>
          </a:xfrm>
          <a:prstGeom prst="arc">
            <a:avLst>
              <a:gd name="adj1" fmla="val 13413308"/>
              <a:gd name="adj2" fmla="val 2793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2608431" y="480039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−</a:t>
            </a:r>
            <a:endParaRPr lang="ru-RU" sz="28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603904" y="440457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3566253" y="441613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49056" y="5652213"/>
                <a:ext cx="3119765" cy="73975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(−</a:t>
                </a:r>
                <a:r>
                  <a:rPr lang="ru-RU" sz="2800" b="1" dirty="0" smtClean="0">
                    <a:latin typeface="Microsoft Sans Serif"/>
                    <a:cs typeface="Microsoft Sans Serif"/>
                  </a:rPr>
                  <a:t>∞; −</a:t>
                </a:r>
                <a:r>
                  <a:rPr lang="en-US" sz="2800" b="1" dirty="0" smtClean="0">
                    <a:latin typeface="Microsoft Sans Serif"/>
                    <a:cs typeface="Microsoft Sans Serif"/>
                  </a:rPr>
                  <a:t>1]</a:t>
                </a:r>
                <a:r>
                  <a:rPr lang="ru-RU" sz="2800" b="1" dirty="0" smtClean="0">
                    <a:latin typeface="Microsoft Sans Serif"/>
                    <a:cs typeface="Microsoft Sans Serif"/>
                  </a:rPr>
                  <a:t> </a:t>
                </a:r>
                <a:r>
                  <a:rPr lang="en-US" sz="2800" b="1" dirty="0" smtClean="0">
                    <a:latin typeface="Microsoft Sans Serif"/>
                    <a:cs typeface="Microsoft Sans Serif"/>
                  </a:rPr>
                  <a:t>U</a:t>
                </a:r>
                <a:r>
                  <a:rPr lang="ru-RU" sz="2800" b="1" dirty="0" smtClean="0">
                    <a:latin typeface="Microsoft Sans Serif"/>
                    <a:cs typeface="Microsoft Sans Serif"/>
                  </a:rPr>
                  <a:t> </a:t>
                </a:r>
                <a:r>
                  <a:rPr lang="en-US" sz="2800" b="1" dirty="0" smtClean="0">
                    <a:latin typeface="Microsoft Sans Serif"/>
                    <a:cs typeface="Microsoft Sans Serif"/>
                  </a:rPr>
                  <a:t>[1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Microsoft Sans Serif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Microsoft Sans Serif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Microsoft Sans Serif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800" b="1" dirty="0" smtClean="0">
                    <a:latin typeface="Microsoft Sans Serif"/>
                    <a:cs typeface="Microsoft Sans Serif"/>
                  </a:rPr>
                  <a:t>; +∞)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056" y="5652213"/>
                <a:ext cx="3119765" cy="739754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 l="-3906" r="-97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609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  <p:bldP spid="57" grpId="0" animBg="1"/>
      <p:bldP spid="5" grpId="0" animBg="1"/>
      <p:bldP spid="13" grpId="0" animBg="1"/>
      <p:bldP spid="14" grpId="0" animBg="1"/>
      <p:bldP spid="23" grpId="0" animBg="1"/>
      <p:bldP spid="3" grpId="0" animBg="1"/>
      <p:bldP spid="22" grpId="0" animBg="1"/>
      <p:bldP spid="4" grpId="0" animBg="1"/>
      <p:bldP spid="28" grpId="0"/>
      <p:bldP spid="11" grpId="0" animBg="1"/>
      <p:bldP spid="41" grpId="0"/>
      <p:bldP spid="42" grpId="0"/>
      <p:bldP spid="43" grpId="0" animBg="1"/>
      <p:bldP spid="31" grpId="0" animBg="1"/>
      <p:bldP spid="32" grpId="0" animBg="1"/>
      <p:bldP spid="33" grpId="0" animBg="1"/>
      <p:bldP spid="36" grpId="0" animBg="1"/>
      <p:bldP spid="44" grpId="0" animBg="1"/>
      <p:bldP spid="51" grpId="0" animBg="1"/>
      <p:bldP spid="52" grpId="0"/>
      <p:bldP spid="53" grpId="0"/>
      <p:bldP spid="54" grpId="0"/>
      <p:bldP spid="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984" y="604138"/>
            <a:ext cx="201612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FF0000"/>
                </a:solidFill>
                <a:latin typeface="+mn-lt"/>
                <a:cs typeface="+mn-cs"/>
              </a:rPr>
              <a:t>Уметь: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1984" y="2204864"/>
            <a:ext cx="8064500" cy="280076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7030A0"/>
                </a:solidFill>
                <a:latin typeface="+mn-lt"/>
                <a:cs typeface="+mn-cs"/>
              </a:rPr>
              <a:t>находить область определения функции, </a:t>
            </a:r>
            <a:r>
              <a:rPr lang="ru-RU" sz="4400" b="1" dirty="0" smtClean="0">
                <a:solidFill>
                  <a:srgbClr val="7030A0"/>
                </a:solidFill>
                <a:latin typeface="+mn-lt"/>
                <a:cs typeface="+mn-cs"/>
              </a:rPr>
              <a:t>т.е. </a:t>
            </a:r>
            <a:r>
              <a:rPr lang="ru-RU" sz="4400" b="1" dirty="0">
                <a:solidFill>
                  <a:srgbClr val="7030A0"/>
                </a:solidFill>
                <a:latin typeface="+mn-lt"/>
                <a:cs typeface="+mn-cs"/>
              </a:rPr>
              <a:t>значение аргумента по значению функции, заданной формулой</a:t>
            </a:r>
          </a:p>
        </p:txBody>
      </p:sp>
    </p:spTree>
    <p:extLst>
      <p:ext uri="{BB962C8B-B14F-4D97-AF65-F5344CB8AC3E}">
        <p14:creationId xmlns:p14="http://schemas.microsoft.com/office/powerpoint/2010/main" val="10553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21"/>
          <p:cNvGrpSpPr>
            <a:grpSpLocks/>
          </p:cNvGrpSpPr>
          <p:nvPr/>
        </p:nvGrpSpPr>
        <p:grpSpPr bwMode="auto">
          <a:xfrm>
            <a:off x="220663" y="441325"/>
            <a:ext cx="6005512" cy="2052638"/>
            <a:chOff x="219941" y="441018"/>
            <a:chExt cx="4938056" cy="1664681"/>
          </a:xfrm>
        </p:grpSpPr>
        <p:sp>
          <p:nvSpPr>
            <p:cNvPr id="11278" name="TextBox 3"/>
            <p:cNvSpPr txBox="1">
              <a:spLocks noChangeArrowheads="1"/>
            </p:cNvSpPr>
            <p:nvPr/>
          </p:nvSpPr>
          <p:spPr bwMode="auto">
            <a:xfrm>
              <a:off x="219941" y="441018"/>
              <a:ext cx="4891641" cy="324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000" b="1"/>
                <a:t>№1 Найти область определения функции:</a:t>
              </a:r>
            </a:p>
          </p:txBody>
        </p:sp>
        <p:sp>
          <p:nvSpPr>
            <p:cNvPr id="5" name="TextBox 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16685" y="808636"/>
              <a:ext cx="1380506" cy="541559"/>
            </a:xfrm>
            <a:prstGeom prst="rect">
              <a:avLst/>
            </a:prstGeom>
            <a:blipFill rotWithShape="1">
              <a:blip r:embed="rId2" cstate="print"/>
              <a:stretch>
                <a:fillRect l="-362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  <p:sp>
          <p:nvSpPr>
            <p:cNvPr id="7" name="TextBox 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03789" y="1210125"/>
              <a:ext cx="1153085" cy="439258"/>
            </a:xfrm>
            <a:prstGeom prst="rect">
              <a:avLst/>
            </a:prstGeom>
            <a:blipFill rotWithShape="1">
              <a:blip r:embed="rId3" cstate="print"/>
              <a:stretch>
                <a:fillRect l="-4783" b="-5618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  <p:sp>
          <p:nvSpPr>
            <p:cNvPr id="8" name="TextBox 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03789" y="1640051"/>
              <a:ext cx="1245327" cy="439207"/>
            </a:xfrm>
            <a:prstGeom prst="rect">
              <a:avLst/>
            </a:prstGeom>
            <a:blipFill rotWithShape="1">
              <a:blip r:embed="rId4" cstate="print"/>
              <a:stretch>
                <a:fillRect l="-4435" b="-5618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  <p:sp>
          <p:nvSpPr>
            <p:cNvPr id="11" name="TextBox 1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965050" y="843945"/>
              <a:ext cx="1538342" cy="345956"/>
            </a:xfrm>
            <a:prstGeom prst="rect">
              <a:avLst/>
            </a:prstGeom>
            <a:blipFill rotWithShape="1">
              <a:blip r:embed="rId5" cstate="print"/>
              <a:stretch>
                <a:fillRect l="-3257" t="-1429" b="-24286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  <p:sp>
          <p:nvSpPr>
            <p:cNvPr id="12" name="TextBox 1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965050" y="1210125"/>
              <a:ext cx="1538342" cy="348713"/>
            </a:xfrm>
            <a:prstGeom prst="rect">
              <a:avLst/>
            </a:prstGeom>
            <a:blipFill rotWithShape="1">
              <a:blip r:embed="rId6" cstate="print"/>
              <a:stretch>
                <a:fillRect l="-3257" b="-25714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  <p:sp>
          <p:nvSpPr>
            <p:cNvPr id="14" name="TextBox 13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965050" y="1655051"/>
              <a:ext cx="1264935" cy="450648"/>
            </a:xfrm>
            <a:prstGeom prst="rect">
              <a:avLst/>
            </a:prstGeom>
            <a:blipFill rotWithShape="1">
              <a:blip r:embed="rId7" cstate="print"/>
              <a:stretch>
                <a:fillRect l="-3953" b="-329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  <p:sp>
          <p:nvSpPr>
            <p:cNvPr id="16" name="TextBox 1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800819" y="835215"/>
              <a:ext cx="1357178" cy="450596"/>
            </a:xfrm>
            <a:prstGeom prst="rect">
              <a:avLst/>
            </a:prstGeom>
            <a:blipFill rotWithShape="1">
              <a:blip r:embed="rId8" cstate="print"/>
              <a:stretch>
                <a:fillRect l="-4074" b="-329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</p:grpSp>
      <p:sp>
        <p:nvSpPr>
          <p:cNvPr id="11267" name="TextBox 19"/>
          <p:cNvSpPr txBox="1">
            <a:spLocks noChangeArrowheads="1"/>
          </p:cNvSpPr>
          <p:nvPr/>
        </p:nvSpPr>
        <p:spPr bwMode="auto">
          <a:xfrm>
            <a:off x="441325" y="71438"/>
            <a:ext cx="298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000" b="1"/>
              <a:t>Дома  от  9 декабря:</a:t>
            </a:r>
            <a:r>
              <a:rPr lang="ru-RU" sz="2000"/>
              <a:t> </a:t>
            </a:r>
          </a:p>
        </p:txBody>
      </p:sp>
      <p:grpSp>
        <p:nvGrpSpPr>
          <p:cNvPr id="11268" name="Группа 22"/>
          <p:cNvGrpSpPr>
            <a:grpSpLocks/>
          </p:cNvGrpSpPr>
          <p:nvPr/>
        </p:nvGrpSpPr>
        <p:grpSpPr bwMode="auto">
          <a:xfrm>
            <a:off x="220663" y="2506663"/>
            <a:ext cx="4830762" cy="933450"/>
            <a:chOff x="5574939" y="461533"/>
            <a:chExt cx="3796278" cy="817049"/>
          </a:xfrm>
        </p:grpSpPr>
        <p:sp>
          <p:nvSpPr>
            <p:cNvPr id="11275" name="TextBox 16"/>
            <p:cNvSpPr txBox="1">
              <a:spLocks noChangeArrowheads="1"/>
            </p:cNvSpPr>
            <p:nvPr/>
          </p:nvSpPr>
          <p:spPr bwMode="auto">
            <a:xfrm>
              <a:off x="5574939" y="466767"/>
              <a:ext cx="2624624" cy="3502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000" b="1"/>
                <a:t>№2 Решить уравнение </a:t>
              </a:r>
            </a:p>
          </p:txBody>
        </p:sp>
        <p:sp>
          <p:nvSpPr>
            <p:cNvPr id="11276" name="TextBox 17"/>
            <p:cNvSpPr txBox="1">
              <a:spLocks noChangeArrowheads="1"/>
            </p:cNvSpPr>
            <p:nvPr/>
          </p:nvSpPr>
          <p:spPr bwMode="auto">
            <a:xfrm>
              <a:off x="8145326" y="461533"/>
              <a:ext cx="1225891" cy="350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000" b="1"/>
                <a:t>х(х</a:t>
              </a:r>
              <a:r>
                <a:rPr lang="en-US" sz="2000" b="1"/>
                <a:t> </a:t>
              </a:r>
              <a:r>
                <a:rPr lang="ru-RU" sz="2000" b="1"/>
                <a:t>+</a:t>
              </a:r>
              <a:r>
                <a:rPr lang="en-US" sz="2000" b="1"/>
                <a:t> </a:t>
              </a:r>
              <a:r>
                <a:rPr lang="ru-RU" sz="2000" b="1"/>
                <a:t>2)</a:t>
              </a:r>
              <a:r>
                <a:rPr lang="en-US" sz="2000" b="1"/>
                <a:t> </a:t>
              </a:r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000" b="1"/>
            </a:p>
          </p:txBody>
        </p:sp>
        <p:sp>
          <p:nvSpPr>
            <p:cNvPr id="19" name="TextBox 1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599263" y="808597"/>
              <a:ext cx="3509908" cy="469985"/>
            </a:xfrm>
            <a:prstGeom prst="rect">
              <a:avLst/>
            </a:prstGeom>
            <a:blipFill rotWithShape="1">
              <a:blip r:embed="rId9" cstate="print"/>
              <a:stretch>
                <a:fillRect l="-1364" b="-5682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2000">
                  <a:noFill/>
                </a:rPr>
                <a:t> </a:t>
              </a:r>
            </a:p>
          </p:txBody>
        </p:sp>
      </p:grp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5970" y="1453299"/>
            <a:ext cx="2792303" cy="477503"/>
          </a:xfrm>
          <a:prstGeom prst="rect">
            <a:avLst/>
          </a:prstGeom>
          <a:blipFill rotWithShape="1">
            <a:blip r:embed="rId10" cstate="print"/>
            <a:stretch>
              <a:fillRect l="-2402" b="-20253"/>
            </a:stretch>
          </a:blipFill>
        </p:spPr>
        <p:txBody>
          <a:bodyPr/>
          <a:lstStyle/>
          <a:p>
            <a:pPr>
              <a:defRPr/>
            </a:pPr>
            <a:r>
              <a:rPr lang="ru-RU" sz="2000">
                <a:noFill/>
              </a:rPr>
              <a:t> </a:t>
            </a:r>
          </a:p>
        </p:txBody>
      </p:sp>
      <p:pic>
        <p:nvPicPr>
          <p:cNvPr id="11270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5" t="10278" r="12434" b="7207"/>
          <a:stretch>
            <a:fillRect/>
          </a:stretch>
        </p:blipFill>
        <p:spPr bwMode="auto">
          <a:xfrm>
            <a:off x="735013" y="4437063"/>
            <a:ext cx="7400925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1" name="Прямоугольник 25"/>
          <p:cNvSpPr>
            <a:spLocks noChangeArrowheads="1"/>
          </p:cNvSpPr>
          <p:nvPr/>
        </p:nvSpPr>
        <p:spPr bwMode="auto">
          <a:xfrm>
            <a:off x="220663" y="4329113"/>
            <a:ext cx="614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/>
              <a:t>№5</a:t>
            </a:r>
            <a:endParaRPr lang="ru-RU" sz="2000"/>
          </a:p>
        </p:txBody>
      </p:sp>
      <p:sp>
        <p:nvSpPr>
          <p:cNvPr id="27" name="Text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5970" y="1940891"/>
            <a:ext cx="1992212" cy="607410"/>
          </a:xfrm>
          <a:prstGeom prst="rect">
            <a:avLst/>
          </a:prstGeom>
          <a:blipFill rotWithShape="1">
            <a:blip r:embed="rId12" cstate="print"/>
            <a:stretch>
              <a:fillRect l="-3374"/>
            </a:stretch>
          </a:blipFill>
        </p:spPr>
        <p:txBody>
          <a:bodyPr/>
          <a:lstStyle/>
          <a:p>
            <a:pPr>
              <a:defRPr/>
            </a:pPr>
            <a:r>
              <a:rPr lang="ru-RU" sz="2000">
                <a:noFill/>
              </a:rPr>
              <a:t> </a:t>
            </a:r>
          </a:p>
        </p:txBody>
      </p:sp>
      <p:pic>
        <p:nvPicPr>
          <p:cNvPr id="11273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6" r="5066"/>
          <a:stretch>
            <a:fillRect/>
          </a:stretch>
        </p:blipFill>
        <p:spPr bwMode="auto">
          <a:xfrm>
            <a:off x="735013" y="3475038"/>
            <a:ext cx="759460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4" name="Прямоугольник 28"/>
          <p:cNvSpPr>
            <a:spLocks noChangeArrowheads="1"/>
          </p:cNvSpPr>
          <p:nvPr/>
        </p:nvSpPr>
        <p:spPr bwMode="auto">
          <a:xfrm>
            <a:off x="220663" y="3492500"/>
            <a:ext cx="61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/>
              <a:t>№4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23711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46100" y="815975"/>
            <a:ext cx="8208963" cy="1570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/>
              <a:t>Если каждому значению х из некоторого множества чисел поставлено в соответствие число у, то говорят, что на этом множестве задана функция у(х).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3875" y="2554288"/>
            <a:ext cx="8208963" cy="12001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Функция – это зависимость переменной </a:t>
            </a:r>
            <a:r>
              <a:rPr lang="ru-RU" sz="2400" b="1" dirty="0" smtClean="0">
                <a:latin typeface="+mn-lt"/>
                <a:cs typeface="+mn-cs"/>
              </a:rPr>
              <a:t>у </a:t>
            </a:r>
            <a:r>
              <a:rPr lang="ru-RU" sz="2400" b="1" dirty="0">
                <a:latin typeface="+mn-lt"/>
                <a:cs typeface="+mn-cs"/>
              </a:rPr>
              <a:t>от переменной </a:t>
            </a:r>
            <a:r>
              <a:rPr lang="ru-RU" sz="2400" b="1" dirty="0" err="1" smtClean="0">
                <a:latin typeface="+mn-lt"/>
                <a:cs typeface="+mn-cs"/>
              </a:rPr>
              <a:t>х</a:t>
            </a:r>
            <a:r>
              <a:rPr lang="ru-RU" sz="2400" b="1" smtClean="0">
                <a:latin typeface="+mn-lt"/>
                <a:cs typeface="+mn-cs"/>
              </a:rPr>
              <a:t> </a:t>
            </a:r>
            <a:r>
              <a:rPr lang="ru-RU" sz="2400" b="1" dirty="0">
                <a:latin typeface="+mn-lt"/>
                <a:cs typeface="+mn-cs"/>
              </a:rPr>
              <a:t>такая</a:t>
            </a:r>
            <a:r>
              <a:rPr lang="ru-RU" sz="2400" b="1">
                <a:latin typeface="+mn-lt"/>
                <a:cs typeface="+mn-cs"/>
              </a:rPr>
              <a:t>, </a:t>
            </a:r>
            <a:r>
              <a:rPr lang="ru-RU" sz="2400" b="1" smtClean="0">
                <a:latin typeface="+mn-lt"/>
                <a:cs typeface="+mn-cs"/>
              </a:rPr>
              <a:t>что </a:t>
            </a:r>
            <a:r>
              <a:rPr lang="ru-RU" sz="2400" b="1" dirty="0">
                <a:latin typeface="+mn-lt"/>
                <a:cs typeface="+mn-cs"/>
              </a:rPr>
              <a:t>для любого значения х существует единственное значение у.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76625" y="3860800"/>
            <a:ext cx="1951038" cy="6461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3600" b="1"/>
              <a:t>у = </a:t>
            </a:r>
            <a:r>
              <a:rPr lang="en-US" sz="3600" b="1"/>
              <a:t>f</a:t>
            </a:r>
            <a:r>
              <a:rPr lang="ru-RU" sz="3600" b="1"/>
              <a:t>(х)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0875" y="4587875"/>
            <a:ext cx="7410450" cy="52387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у – зависимая переменная (функция)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288" y="5248275"/>
            <a:ext cx="7921625" cy="52387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– независимая переменная (аргумент)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3796" y="115888"/>
            <a:ext cx="1813867" cy="523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ФУНКЦИЯ</a:t>
            </a:r>
          </a:p>
        </p:txBody>
      </p:sp>
    </p:spTree>
    <p:extLst>
      <p:ext uri="{BB962C8B-B14F-4D97-AF65-F5344CB8AC3E}">
        <p14:creationId xmlns:p14="http://schemas.microsoft.com/office/powerpoint/2010/main" val="49459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9173" y="764704"/>
            <a:ext cx="7344816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Область определения функции – множество всех значений, которые может принимать её аргумент.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9173" y="2348880"/>
            <a:ext cx="734481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Область определения функции – множество всех значений, которые может принимать х.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9925" y="3432598"/>
            <a:ext cx="190308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Например: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968500"/>
            <a:ext cx="1657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у = 5х +</a:t>
            </a:r>
            <a:r>
              <a:rPr lang="en-US" sz="2800" b="1" dirty="0" smtClean="0"/>
              <a:t> </a:t>
            </a:r>
            <a:r>
              <a:rPr lang="ru-RU" sz="2800" b="1" dirty="0" smtClean="0"/>
              <a:t>1 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3528" y="4596104"/>
                <a:ext cx="2341154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у 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 smtClean="0"/>
                  <a:t> +</a:t>
                </a:r>
                <a:r>
                  <a:rPr lang="en-US" sz="2800" b="1" dirty="0" smtClean="0"/>
                  <a:t> </a:t>
                </a:r>
                <a:r>
                  <a:rPr lang="ru-RU" sz="2800" b="1" dirty="0" smtClean="0"/>
                  <a:t>х + 4 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596104"/>
                <a:ext cx="2341154" cy="53296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5208" t="-8046" r="-4427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899994" y="3968500"/>
            <a:ext cx="2706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99994" y="4605850"/>
            <a:ext cx="2706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9545" y="5229200"/>
                <a:ext cx="854721" cy="7189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45" y="5229200"/>
                <a:ext cx="854721" cy="71897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4286" b="-11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899994" y="5342635"/>
            <a:ext cx="4145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число, кроме 0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9925" y="5985415"/>
                <a:ext cx="1106585" cy="527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/>
                  <a:t>у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800" b="1" i="1" smtClean="0">
                            <a:latin typeface="Cambria Math"/>
                          </a:rPr>
                          <m:t>х</m:t>
                        </m:r>
                      </m:e>
                    </m:rad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25" y="5985415"/>
                <a:ext cx="1106585" cy="52790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0989" t="-9302" b="-33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157472" y="5929330"/>
            <a:ext cx="6986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не отрицательное число</a:t>
            </a:r>
            <a:r>
              <a:rPr lang="en-US" sz="2800" b="1" dirty="0" smtClean="0"/>
              <a:t>     </a:t>
            </a:r>
            <a:r>
              <a:rPr lang="ru-RU" sz="4000" b="1" dirty="0" err="1" smtClean="0"/>
              <a:t>х</a:t>
            </a:r>
            <a:r>
              <a:rPr lang="ru-RU" sz="4000" b="1" dirty="0" smtClean="0"/>
              <a:t> ≥ 0</a:t>
            </a:r>
            <a:endParaRPr lang="ru-RU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825102" y="116632"/>
            <a:ext cx="5761962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ОБЛАСТЬ ОПРЕДЕЛЕНИЯ  ФУНКЦИИ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23488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378242"/>
            <a:ext cx="701551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НАЙТИ  ОБЛАСТЬ ОПРЕДЕЛЕНИЯ  ФУНКЦИИ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2501" y="1411475"/>
            <a:ext cx="252986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у = 10х −</a:t>
            </a:r>
            <a:r>
              <a:rPr lang="en-US" sz="4000" b="1" dirty="0" smtClean="0"/>
              <a:t> </a:t>
            </a:r>
            <a:r>
              <a:rPr lang="ru-RU" sz="4000" b="1" dirty="0" smtClean="0"/>
              <a:t>3 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6171" y="2156068"/>
            <a:ext cx="2706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13084" y="1270026"/>
                <a:ext cx="1592103" cy="99078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/>
                          </a:rPr>
                          <m:t>х+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084" y="1270026"/>
                <a:ext cx="1592103" cy="99078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3793" b="-12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173786" y="3953427"/>
            <a:ext cx="2799164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число,</a:t>
            </a:r>
            <a:endParaRPr lang="en-US" sz="2800" b="1" dirty="0" smtClean="0"/>
          </a:p>
          <a:p>
            <a:r>
              <a:rPr lang="en-US" sz="2800" b="1" dirty="0"/>
              <a:t> </a:t>
            </a:r>
            <a:r>
              <a:rPr lang="en-US" sz="2800" b="1" dirty="0" smtClean="0"/>
              <a:t>    </a:t>
            </a:r>
            <a:r>
              <a:rPr lang="ru-RU" sz="2800" b="1" dirty="0" smtClean="0"/>
              <a:t> кроме −4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81399" y="2473025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+ 4 </a:t>
            </a:r>
            <a:r>
              <a:rPr lang="en-US" sz="2800" b="1" dirty="0" smtClean="0">
                <a:latin typeface="Times New Roman"/>
                <a:cs typeface="Times New Roman"/>
              </a:rPr>
              <a:t>≠</a:t>
            </a:r>
            <a:r>
              <a:rPr lang="ru-RU" sz="2800" b="1" dirty="0" smtClean="0">
                <a:latin typeface="Times New Roman"/>
                <a:cs typeface="Times New Roman"/>
              </a:rPr>
              <a:t> 0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00823" y="3217447"/>
            <a:ext cx="1184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 </a:t>
            </a:r>
            <a:r>
              <a:rPr lang="en-US" sz="2800" b="1" dirty="0" smtClean="0">
                <a:latin typeface="Times New Roman"/>
                <a:cs typeface="Times New Roman"/>
              </a:rPr>
              <a:t>≠</a:t>
            </a:r>
            <a:r>
              <a:rPr lang="ru-RU" sz="2800" b="1" dirty="0" smtClean="0">
                <a:latin typeface="Times New Roman"/>
                <a:cs typeface="Times New Roman"/>
              </a:rPr>
              <a:t> −4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12501" y="2924262"/>
                <a:ext cx="2223686" cy="90377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dirty="0" smtClean="0">
                            <a:latin typeface="Cambria Math"/>
                          </a:rPr>
                          <m:t>х</m:t>
                        </m:r>
                      </m:num>
                      <m:den>
                        <m:r>
                          <a:rPr lang="ru-RU" sz="4000" b="1" i="1" dirty="0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 smtClean="0"/>
                  <a:t> +</a:t>
                </a:r>
                <a:r>
                  <a:rPr lang="en-US" sz="4000" b="1" dirty="0" smtClean="0"/>
                  <a:t> </a:t>
                </a:r>
                <a:r>
                  <a:rPr lang="ru-RU" sz="4000" b="1" dirty="0" smtClean="0"/>
                  <a:t>3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01" y="2924262"/>
                <a:ext cx="2223686" cy="90377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9589" t="-4730" r="-8767" b="-14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64906" y="3931475"/>
            <a:ext cx="2706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2501" y="4644684"/>
                <a:ext cx="2269019" cy="72180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40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/>
                  <a:t> −</a:t>
                </a:r>
                <a:r>
                  <a:rPr lang="en-US" sz="4000" b="1" dirty="0" smtClean="0"/>
                  <a:t> </a:t>
                </a:r>
                <a:r>
                  <a:rPr lang="ru-RU" sz="4000" b="1" dirty="0" smtClean="0"/>
                  <a:t>3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01" y="4644684"/>
                <a:ext cx="2269019" cy="72180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9409" t="-12712" r="-860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64906" y="5445224"/>
            <a:ext cx="2706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38143" y="1458362"/>
                <a:ext cx="1791965" cy="99078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sSup>
                          <m:sSupPr>
                            <m:ctrlPr>
                              <a:rPr lang="ru-RU" sz="40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 smtClean="0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40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sz="4000" b="1" i="1" smtClean="0">
                            <a:latin typeface="Cambria Math"/>
                          </a:rPr>
                          <m:t>+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143" y="1458362"/>
                <a:ext cx="1791965" cy="99078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12245" b="-12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26336" y="2779550"/>
                <a:ext cx="160377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 smtClean="0"/>
                  <a:t> + 4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≠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336" y="2779550"/>
                <a:ext cx="1603772" cy="532966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10345" r="-6464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834518" y="3706278"/>
                <a:ext cx="160377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2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 smtClean="0"/>
                  <a:t> + 4 </a:t>
                </a:r>
                <a:r>
                  <a:rPr lang="en-US" sz="2800" b="1" dirty="0" smtClean="0">
                    <a:latin typeface="Times New Roman"/>
                    <a:cs typeface="Times New Roman"/>
                  </a:rPr>
                  <a:t>&gt;</a:t>
                </a:r>
                <a:r>
                  <a:rPr lang="ru-RU" sz="2800" b="1" dirty="0" smtClean="0">
                    <a:latin typeface="Times New Roman"/>
                    <a:cs typeface="Times New Roman"/>
                  </a:rPr>
                  <a:t> 0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518" y="3706278"/>
                <a:ext cx="1603772" cy="532966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t="-10345" r="-760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275127" y="4482365"/>
            <a:ext cx="270619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 – любое число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4231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 animBg="1"/>
      <p:bldP spid="19" grpId="0"/>
      <p:bldP spid="20" grpId="0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60648"/>
            <a:ext cx="6119217" cy="461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НАЙТИ  ОБЛАСТЬ ОПРЕДЕЛЕНИЯ  ФУНКЦИИ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6315" y="5373216"/>
            <a:ext cx="3371850" cy="9540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– любое число,</a:t>
            </a:r>
            <a:endParaRPr lang="en-US" sz="2800" b="1" dirty="0"/>
          </a:p>
          <a:p>
            <a:pPr eaLnBrk="1" hangingPunct="1"/>
            <a:r>
              <a:rPr lang="en-US" sz="2800" b="1" dirty="0"/>
              <a:t>     </a:t>
            </a:r>
            <a:r>
              <a:rPr lang="ru-RU" sz="2800" b="1" dirty="0"/>
              <a:t> кроме −2,4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78077" y="2068442"/>
            <a:ext cx="28023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/>
              <a:t>5х + 12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0</a:t>
            </a:r>
            <a:endParaRPr lang="ru-RU" sz="4000" b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11560" y="2837934"/>
            <a:ext cx="23022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/>
              <a:t>5х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−12</a:t>
            </a:r>
            <a:endParaRPr lang="ru-RU" sz="4000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49221" y="3559766"/>
            <a:ext cx="26917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/>
              <a:t>х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−12 : 5</a:t>
            </a:r>
            <a:endParaRPr lang="ru-RU" sz="4000" b="1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64975" y="4272869"/>
            <a:ext cx="2135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/>
              <a:t>х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−2,4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11560" y="908720"/>
                <a:ext cx="2040943" cy="99078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/>
                          </a:rPr>
                          <m:t>𝟓</m:t>
                        </m:r>
                        <m:r>
                          <a:rPr lang="ru-RU" sz="4000" b="1" i="1" smtClean="0">
                            <a:latin typeface="Cambria Math"/>
                          </a:rPr>
                          <m:t>х+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08720"/>
                <a:ext cx="2040943" cy="99078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0448" b="-12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58892" y="1148822"/>
                <a:ext cx="2016386" cy="99078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/>
                  <a:t>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sSup>
                          <m:sSupPr>
                            <m:ctrlPr>
                              <a:rPr lang="ru-RU" sz="40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 smtClean="0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40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sz="4000" b="1" i="1" smtClean="0">
                            <a:latin typeface="Cambria Math"/>
                          </a:rPr>
                          <m:t>+</m:t>
                        </m:r>
                        <m:r>
                          <a:rPr lang="ru-RU" sz="4000" b="1" i="1" smtClean="0">
                            <a:latin typeface="Cambria Math"/>
                          </a:rPr>
                          <m:t>𝟏𝟏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92" y="1148822"/>
                <a:ext cx="2016386" cy="99078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0574" b="-12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90161" y="2439449"/>
                <a:ext cx="2466188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40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/>
                  <a:t> + 11 </a:t>
                </a:r>
                <a:r>
                  <a:rPr lang="en-US" sz="4000" b="1" dirty="0" smtClean="0">
                    <a:latin typeface="Times New Roman"/>
                    <a:cs typeface="Times New Roman"/>
                  </a:rPr>
                  <a:t>≠</a:t>
                </a:r>
                <a:r>
                  <a:rPr lang="ru-RU" sz="4000" b="1" dirty="0" smtClean="0">
                    <a:latin typeface="Times New Roman"/>
                    <a:cs typeface="Times New Roman"/>
                  </a:rPr>
                  <a:t> 0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161" y="2439449"/>
                <a:ext cx="2466188" cy="72180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4286" r="-7921" b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90161" y="3531905"/>
                <a:ext cx="2475806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dirty="0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40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/>
                  <a:t> + 11 </a:t>
                </a:r>
                <a:r>
                  <a:rPr lang="en-US" sz="4000" b="1" dirty="0" smtClean="0">
                    <a:latin typeface="Times New Roman"/>
                    <a:cs typeface="Times New Roman"/>
                  </a:rPr>
                  <a:t>&gt;</a:t>
                </a:r>
                <a:r>
                  <a:rPr lang="ru-RU" sz="4000" b="1" dirty="0" smtClean="0">
                    <a:latin typeface="Times New Roman"/>
                    <a:cs typeface="Times New Roman"/>
                  </a:rPr>
                  <a:t> 0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161" y="3531905"/>
                <a:ext cx="2475806" cy="721801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14286" r="-7635" b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076056" y="4775200"/>
            <a:ext cx="377859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х – любое число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67002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20" grpId="0"/>
      <p:bldP spid="17" grpId="0"/>
      <p:bldP spid="18" grpId="0"/>
      <p:bldP spid="16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7500" y="260349"/>
            <a:ext cx="6121375" cy="461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НАЙТИ  ОБЛАСТЬ ОПРЕДЕЛЕНИЯ  ФУНКЦИИ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422400" y="1979613"/>
            <a:ext cx="2028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−3х + 4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</a:t>
            </a:r>
            <a:endParaRPr lang="ru-RU" sz="2800" b="1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87500" y="2760663"/>
            <a:ext cx="1719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−3х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ru-RU" sz="2800" b="1" dirty="0"/>
              <a:t>−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753100" y="1968500"/>
            <a:ext cx="17891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/>
              <a:t>2</a:t>
            </a:r>
            <a:r>
              <a:rPr lang="ru-RU" sz="2800" b="1" dirty="0"/>
              <a:t>х + 14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</a:t>
            </a:r>
            <a:endParaRPr lang="ru-RU" sz="2800" b="1" dirty="0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834063" y="2760663"/>
            <a:ext cx="1547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/>
              <a:t>2</a:t>
            </a:r>
            <a:r>
              <a:rPr lang="ru-RU" sz="2800" b="1" dirty="0"/>
              <a:t>х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−14</a:t>
            </a:r>
            <a:endParaRPr lang="ru-RU" sz="2800" b="1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753100" y="3603625"/>
            <a:ext cx="18430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14 : 2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929323" y="5572140"/>
            <a:ext cx="166686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+mn-lt"/>
                <a:cs typeface="+mn-cs"/>
              </a:rPr>
              <a:t>[−</a:t>
            </a:r>
            <a:r>
              <a:rPr lang="ru-RU" sz="3600" b="1" dirty="0">
                <a:latin typeface="+mn-lt"/>
                <a:cs typeface="+mn-cs"/>
              </a:rPr>
              <a:t>7;+</a:t>
            </a:r>
            <a:r>
              <a:rPr lang="ru-RU" sz="3600" b="1" dirty="0">
                <a:latin typeface="Microsoft Sans Serif"/>
                <a:cs typeface="Microsoft Sans Serif"/>
              </a:rPr>
              <a:t>∞)</a:t>
            </a:r>
            <a:endParaRPr lang="ru-RU" sz="3600" b="1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57313" y="3576638"/>
            <a:ext cx="20843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/>
              <a:t>х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ru-RU" sz="2800" b="1" dirty="0"/>
              <a:t>−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(−3)</a:t>
            </a:r>
            <a:endParaRPr lang="ru-RU" sz="2800" b="1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15038" y="4460875"/>
            <a:ext cx="1185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/>
          </a:p>
        </p:txBody>
      </p:sp>
      <p:sp>
        <p:nvSpPr>
          <p:cNvPr id="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16490" y="4365104"/>
            <a:ext cx="1233030" cy="714683"/>
          </a:xfrm>
          <a:prstGeom prst="rect">
            <a:avLst/>
          </a:prstGeom>
          <a:blipFill rotWithShape="1">
            <a:blip r:embed="rId2" cstate="print"/>
            <a:stretch>
              <a:fillRect l="-9852" b="-9402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48064" y="1128930"/>
            <a:ext cx="3024336" cy="693908"/>
          </a:xfrm>
          <a:prstGeom prst="rect">
            <a:avLst/>
          </a:prstGeom>
          <a:blipFill rotWithShape="1">
            <a:blip r:embed="rId3" cstate="print"/>
            <a:stretch>
              <a:fillRect l="-6036" t="-7018" b="-3157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5147" y="1128930"/>
            <a:ext cx="3132179" cy="693908"/>
          </a:xfrm>
          <a:prstGeom prst="rect">
            <a:avLst/>
          </a:prstGeom>
          <a:blipFill rotWithShape="1">
            <a:blip r:embed="rId4" cstate="print"/>
            <a:stretch>
              <a:fillRect l="-5837" t="-7018" b="-3157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91680" y="5293666"/>
                <a:ext cx="1857388" cy="92480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/>
                  <a:t>(−</a:t>
                </a:r>
                <a:r>
                  <a:rPr lang="ru-RU" sz="3600" b="1" dirty="0" smtClean="0">
                    <a:latin typeface="Microsoft Sans Serif"/>
                    <a:cs typeface="Microsoft Sans Serif"/>
                  </a:rPr>
                  <a:t>∞;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/>
                            <a:cs typeface="Microsoft Sans Serif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  <a:cs typeface="Microsoft Sans Serif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latin typeface="Cambria Math"/>
                            <a:cs typeface="Microsoft Sans Serif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b="1" dirty="0" smtClean="0">
                    <a:latin typeface="Microsoft Sans Serif"/>
                    <a:cs typeface="Microsoft Sans Serif"/>
                  </a:rPr>
                  <a:t>]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293666"/>
                <a:ext cx="1857388" cy="924805"/>
              </a:xfrm>
              <a:prstGeom prst="rect">
                <a:avLst/>
              </a:prstGeom>
              <a:blipFill rotWithShape="1">
                <a:blip r:embed="rId5"/>
                <a:stretch>
                  <a:fillRect l="-10197" b="-85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45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0" grpId="0"/>
      <p:bldP spid="31" grpId="0"/>
      <p:bldP spid="32" grpId="0" animBg="1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4042" y="147638"/>
            <a:ext cx="607330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НАЙТИ  ОБЛАСТЬ ОПРЕДЕЛЕНИЯ  ФУНКЦИИ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0827" y="1052736"/>
            <a:ext cx="3106957" cy="1070293"/>
          </a:xfrm>
          <a:prstGeom prst="rect">
            <a:avLst/>
          </a:prstGeom>
          <a:blipFill rotWithShape="1">
            <a:blip r:embed="rId2" cstate="print"/>
            <a:stretch>
              <a:fillRect l="-6863" b="-285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7038" y="3584575"/>
            <a:ext cx="3514725" cy="954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х – любое число,</a:t>
            </a:r>
            <a:endParaRPr lang="en-US" sz="28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cs typeface="+mn-cs"/>
              </a:rPr>
              <a:t>     </a:t>
            </a:r>
            <a:r>
              <a:rPr lang="ru-RU" sz="2800" b="1" dirty="0">
                <a:latin typeface="+mn-lt"/>
                <a:cs typeface="+mn-cs"/>
              </a:rPr>
              <a:t> кроме 4 и -2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28675" y="2260600"/>
            <a:ext cx="2398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(х − 4)(х+2)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0</a:t>
            </a:r>
            <a:endParaRPr lang="ru-RU" sz="2800" b="1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95325" y="2898775"/>
            <a:ext cx="9794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4</a:t>
            </a:r>
            <a:endParaRPr lang="ru-RU" sz="2800" b="1"/>
          </a:p>
        </p:txBody>
      </p:sp>
      <p:sp>
        <p:nvSpPr>
          <p:cNvPr id="23" name="TextBox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43265" y="1052735"/>
            <a:ext cx="2518994" cy="1070293"/>
          </a:xfrm>
          <a:prstGeom prst="rect">
            <a:avLst/>
          </a:prstGeom>
          <a:blipFill rotWithShape="1">
            <a:blip r:embed="rId3" cstate="print"/>
            <a:stretch>
              <a:fillRect l="-8454" b="-285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32413" y="2260600"/>
            <a:ext cx="1997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х(2х</a:t>
            </a:r>
            <a:r>
              <a:rPr lang="en-US" sz="2800" b="1"/>
              <a:t> </a:t>
            </a:r>
            <a:r>
              <a:rPr lang="ru-RU" sz="2800" b="1"/>
              <a:t>−</a:t>
            </a:r>
            <a:r>
              <a:rPr lang="en-US" sz="2800" b="1"/>
              <a:t> </a:t>
            </a:r>
            <a:r>
              <a:rPr lang="ru-RU" sz="2800" b="1"/>
              <a:t>6)</a:t>
            </a:r>
            <a:r>
              <a:rPr lang="en-US" sz="2800" b="1"/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725988" y="5202238"/>
            <a:ext cx="3308350" cy="95408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– любое число,</a:t>
            </a:r>
            <a:endParaRPr lang="en-US" sz="2800" b="1"/>
          </a:p>
          <a:p>
            <a:pPr eaLnBrk="1" hangingPunct="1"/>
            <a:r>
              <a:rPr lang="en-US" sz="2800" b="1"/>
              <a:t>     </a:t>
            </a:r>
            <a:r>
              <a:rPr lang="ru-RU" sz="2800" b="1"/>
              <a:t> кроме 0 и 3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39975" y="2898775"/>
            <a:ext cx="11842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−2</a:t>
            </a:r>
            <a:endParaRPr lang="ru-RU" sz="2800" b="1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322888" y="2803525"/>
            <a:ext cx="979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0</a:t>
            </a:r>
            <a:endParaRPr lang="ru-RU" sz="2800" b="1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884988" y="2800350"/>
            <a:ext cx="1354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2х−6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937375" y="3327400"/>
            <a:ext cx="117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2х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6</a:t>
            </a:r>
            <a:endParaRPr lang="ru-RU" sz="2800" b="1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72300" y="3873500"/>
            <a:ext cx="1452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6 : 2</a:t>
            </a:r>
            <a:endParaRPr lang="ru-RU" sz="2800" b="1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18338" y="4491038"/>
            <a:ext cx="973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2800" b="1"/>
              <a:t>х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3</a:t>
            </a:r>
            <a:endParaRPr lang="ru-RU" sz="2800" b="1"/>
          </a:p>
        </p:txBody>
      </p:sp>
    </p:spTree>
    <p:extLst>
      <p:ext uri="{BB962C8B-B14F-4D97-AF65-F5344CB8AC3E}">
        <p14:creationId xmlns:p14="http://schemas.microsoft.com/office/powerpoint/2010/main" val="35034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/>
      <p:bldP spid="22" grpId="0"/>
      <p:bldP spid="24" grpId="0"/>
      <p:bldP spid="25" grpId="0" animBg="1"/>
      <p:bldP spid="14" grpId="0"/>
      <p:bldP spid="15" grpId="0"/>
      <p:bldP spid="16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1176</Words>
  <Application>Microsoft Office PowerPoint</Application>
  <PresentationFormat>Экран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43</cp:revision>
  <dcterms:created xsi:type="dcterms:W3CDTF">2013-12-06T05:26:34Z</dcterms:created>
  <dcterms:modified xsi:type="dcterms:W3CDTF">2014-01-28T07:30:27Z</dcterms:modified>
</cp:coreProperties>
</file>