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72" r:id="rId2"/>
    <p:sldId id="258" r:id="rId3"/>
    <p:sldId id="270"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607C81D-D5A7-4A24-AF2F-870F5B6EF57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3153C4CB-908D-4627-8534-333E47F0198E}" type="slidenum">
              <a:rPr lang="ru-RU" altLang="en-US"/>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585220B3-8ADE-4E81-9FAF-66FB8DA26A1D}"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607C81D-D5A7-4A24-AF2F-870F5B6EF5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607C81D-D5A7-4A24-AF2F-870F5B6EF57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607C81D-D5A7-4A24-AF2F-870F5B6EF57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07C81D-D5A7-4A24-AF2F-870F5B6EF5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F972FAD-02CB-4BB8-A5CD-2B814AF5E786}"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607C81D-D5A7-4A24-AF2F-870F5B6EF57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F972FAD-02CB-4BB8-A5CD-2B814AF5E786}" type="datetimeFigureOut">
              <a:rPr lang="ru-RU" smtClean="0"/>
              <a:pPr/>
              <a:t>11.12.2013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07C81D-D5A7-4A24-AF2F-870F5B6EF57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arthenonfromwestvp5.jpg"/>
          <p:cNvPicPr>
            <a:picLocks noChangeAspect="1"/>
          </p:cNvPicPr>
          <p:nvPr/>
        </p:nvPicPr>
        <p:blipFill>
          <a:blip r:embed="rId2" cstate="print"/>
          <a:stretch>
            <a:fillRect/>
          </a:stretch>
        </p:blipFill>
        <p:spPr>
          <a:xfrm>
            <a:off x="214282" y="2357430"/>
            <a:ext cx="4643470" cy="4286280"/>
          </a:xfrm>
          <a:prstGeom prst="rect">
            <a:avLst/>
          </a:prstGeom>
        </p:spPr>
      </p:pic>
      <p:sp>
        <p:nvSpPr>
          <p:cNvPr id="8" name="Прямоугольник 7"/>
          <p:cNvSpPr/>
          <p:nvPr/>
        </p:nvSpPr>
        <p:spPr>
          <a:xfrm>
            <a:off x="1" y="0"/>
            <a:ext cx="9144000" cy="830997"/>
          </a:xfrm>
          <a:prstGeom prst="rect">
            <a:avLst/>
          </a:prstGeom>
          <a:noFill/>
        </p:spPr>
        <p:txBody>
          <a:bodyPr wrap="square" lIns="91440" tIns="45720" rIns="91440" bIns="45720">
            <a:spAutoFit/>
          </a:bodyPr>
          <a:lstStyle/>
          <a:p>
            <a:pPr algn="ctr"/>
            <a:r>
              <a:rPr lang="en-US"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ru-RU"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Прямоугольник 3"/>
          <p:cNvSpPr/>
          <p:nvPr/>
        </p:nvSpPr>
        <p:spPr>
          <a:xfrm>
            <a:off x="285720" y="428604"/>
            <a:ext cx="8286808" cy="1384995"/>
          </a:xfrm>
          <a:prstGeom prst="rect">
            <a:avLst/>
          </a:prstGeom>
        </p:spPr>
        <p:txBody>
          <a:bodyPr wrap="square">
            <a:spAutoFit/>
          </a:bodyPr>
          <a:lstStyle/>
          <a:p>
            <a:pPr algn="ctr"/>
            <a:r>
              <a:rPr lang="ru-RU" sz="2800" dirty="0" err="1" smtClean="0"/>
              <a:t>Ал-джабр</a:t>
            </a:r>
            <a:r>
              <a:rPr lang="ru-RU" sz="2800" dirty="0" smtClean="0"/>
              <a:t> и </a:t>
            </a:r>
            <a:r>
              <a:rPr lang="ru-RU" sz="2800" dirty="0" err="1" smtClean="0"/>
              <a:t>ал-мукабала</a:t>
            </a:r>
            <a:r>
              <a:rPr lang="ru-RU" sz="2800" dirty="0" smtClean="0"/>
              <a:t>, </a:t>
            </a:r>
            <a:r>
              <a:rPr lang="en-US" sz="2800" dirty="0" smtClean="0"/>
              <a:t/>
            </a:r>
            <a:br>
              <a:rPr lang="en-US" sz="2800" dirty="0" smtClean="0"/>
            </a:br>
            <a:r>
              <a:rPr lang="ru-RU" sz="2800" dirty="0" smtClean="0"/>
              <a:t>а также </a:t>
            </a:r>
            <a:br>
              <a:rPr lang="ru-RU" sz="2800" dirty="0" smtClean="0"/>
            </a:br>
            <a:r>
              <a:rPr lang="ru-RU" sz="2800" dirty="0" smtClean="0"/>
              <a:t>метод ложного положения</a:t>
            </a:r>
            <a:endParaRPr lang="ru-RU" sz="2800" dirty="0"/>
          </a:p>
        </p:txBody>
      </p:sp>
      <p:sp>
        <p:nvSpPr>
          <p:cNvPr id="5" name="Прямоугольник 4"/>
          <p:cNvSpPr/>
          <p:nvPr/>
        </p:nvSpPr>
        <p:spPr>
          <a:xfrm>
            <a:off x="5143504" y="5572140"/>
            <a:ext cx="3786214" cy="677108"/>
          </a:xfrm>
          <a:prstGeom prst="rect">
            <a:avLst/>
          </a:prstGeom>
        </p:spPr>
        <p:txBody>
          <a:bodyPr wrap="square">
            <a:spAutoFit/>
          </a:bodyPr>
          <a:lstStyle/>
          <a:p>
            <a:pPr algn="r"/>
            <a:r>
              <a:rPr lang="ru-RU" b="1" dirty="0" smtClean="0"/>
              <a:t> </a:t>
            </a:r>
            <a:r>
              <a:rPr lang="ru-RU" sz="1000" b="1" dirty="0" smtClean="0"/>
              <a:t>Подготовил : учитель  высшей категории</a:t>
            </a:r>
            <a:endParaRPr lang="ru-RU" sz="1000" dirty="0" smtClean="0"/>
          </a:p>
          <a:p>
            <a:pPr algn="r"/>
            <a:r>
              <a:rPr lang="ru-RU" sz="1000" dirty="0" smtClean="0"/>
              <a:t>                                            МБОУ СОШ № 1 ВОВК З.Д.</a:t>
            </a:r>
          </a:p>
          <a:p>
            <a:pPr algn="r"/>
            <a:r>
              <a:rPr lang="ru-RU" sz="1000" dirty="0" smtClean="0"/>
              <a:t>                                              Г. Морозовск Ростовской области</a:t>
            </a:r>
            <a:endParaRPr lang="ru-RU" sz="10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a:lstStyle/>
          <a:p>
            <a:r>
              <a:rPr lang="ru-RU"/>
              <a:t>Решение</a:t>
            </a:r>
          </a:p>
        </p:txBody>
      </p:sp>
      <p:sp>
        <p:nvSpPr>
          <p:cNvPr id="8200" name="Rectangle 8"/>
          <p:cNvSpPr>
            <a:spLocks noGrp="1" noChangeArrowheads="1"/>
          </p:cNvSpPr>
          <p:nvPr>
            <p:ph idx="1"/>
          </p:nvPr>
        </p:nvSpPr>
        <p:spPr/>
        <p:txBody>
          <a:bodyPr/>
          <a:lstStyle/>
          <a:p>
            <a:pPr>
              <a:lnSpc>
                <a:spcPct val="90000"/>
              </a:lnSpc>
            </a:pPr>
            <a:r>
              <a:rPr lang="ru-RU" sz="2100"/>
              <a:t>Магницкий дает такой способ решения.</a:t>
            </a:r>
          </a:p>
          <a:p>
            <a:pPr>
              <a:lnSpc>
                <a:spcPct val="90000"/>
              </a:lnSpc>
            </a:pPr>
            <a:r>
              <a:rPr lang="ru-RU" sz="2100"/>
              <a:t>1). Делаем первое предположение: учеников было 24.</a:t>
            </a:r>
          </a:p>
          <a:p>
            <a:pPr>
              <a:lnSpc>
                <a:spcPct val="90000"/>
              </a:lnSpc>
            </a:pPr>
            <a:r>
              <a:rPr lang="ru-RU" sz="2100"/>
              <a:t>Тогда по смыслу задачи к этому числу надо прибавить «столько, полстолька, четверть столька и 1», то есть  имели бы:</a:t>
            </a:r>
          </a:p>
          <a:p>
            <a:pPr>
              <a:lnSpc>
                <a:spcPct val="90000"/>
              </a:lnSpc>
            </a:pPr>
            <a:r>
              <a:rPr lang="ru-RU" sz="2100"/>
              <a:t>24+24+12+6+1=67, то есть на 100—67=33 меньше (чем требовалось по условию задачи), в этом случае число 33 называем «первым отклонением».</a:t>
            </a:r>
          </a:p>
          <a:p>
            <a:pPr>
              <a:lnSpc>
                <a:spcPct val="90000"/>
              </a:lnSpc>
            </a:pPr>
            <a:r>
              <a:rPr lang="ru-RU" sz="2100"/>
              <a:t>2. Делаем второе предположение: учеников было 32, тогда имели бы:</a:t>
            </a:r>
          </a:p>
          <a:p>
            <a:pPr>
              <a:lnSpc>
                <a:spcPct val="90000"/>
              </a:lnSpc>
            </a:pPr>
            <a:r>
              <a:rPr lang="ru-RU" sz="2100"/>
              <a:t>32+32+16+8+1=89, то есть на 100—89=11 меньше это «второе отклонение».</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0">
                                            <p:txEl>
                                              <p:pRg st="0" end="0"/>
                                            </p:txEl>
                                          </p:spTgt>
                                        </p:tgtEl>
                                        <p:attrNameLst>
                                          <p:attrName>style.visibility</p:attrName>
                                        </p:attrNameLst>
                                      </p:cBhvr>
                                      <p:to>
                                        <p:strVal val="visible"/>
                                      </p:to>
                                    </p:set>
                                    <p:animEffect transition="in" filter="wipe(left)">
                                      <p:cBhvr>
                                        <p:cTn id="12" dur="500"/>
                                        <p:tgtEl>
                                          <p:spTgt spid="82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0">
                                            <p:txEl>
                                              <p:pRg st="1" end="1"/>
                                            </p:txEl>
                                          </p:spTgt>
                                        </p:tgtEl>
                                        <p:attrNameLst>
                                          <p:attrName>style.visibility</p:attrName>
                                        </p:attrNameLst>
                                      </p:cBhvr>
                                      <p:to>
                                        <p:strVal val="visible"/>
                                      </p:to>
                                    </p:set>
                                    <p:animEffect transition="in" filter="wipe(left)">
                                      <p:cBhvr>
                                        <p:cTn id="17" dur="500"/>
                                        <p:tgtEl>
                                          <p:spTgt spid="82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0">
                                            <p:txEl>
                                              <p:pRg st="2" end="2"/>
                                            </p:txEl>
                                          </p:spTgt>
                                        </p:tgtEl>
                                        <p:attrNameLst>
                                          <p:attrName>style.visibility</p:attrName>
                                        </p:attrNameLst>
                                      </p:cBhvr>
                                      <p:to>
                                        <p:strVal val="visible"/>
                                      </p:to>
                                    </p:set>
                                    <p:animEffect transition="in" filter="wipe(left)">
                                      <p:cBhvr>
                                        <p:cTn id="22" dur="500"/>
                                        <p:tgtEl>
                                          <p:spTgt spid="82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00">
                                            <p:txEl>
                                              <p:pRg st="3" end="3"/>
                                            </p:txEl>
                                          </p:spTgt>
                                        </p:tgtEl>
                                        <p:attrNameLst>
                                          <p:attrName>style.visibility</p:attrName>
                                        </p:attrNameLst>
                                      </p:cBhvr>
                                      <p:to>
                                        <p:strVal val="visible"/>
                                      </p:to>
                                    </p:set>
                                    <p:animEffect transition="in" filter="wipe(left)">
                                      <p:cBhvr>
                                        <p:cTn id="27" dur="500"/>
                                        <p:tgtEl>
                                          <p:spTgt spid="82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00">
                                            <p:txEl>
                                              <p:pRg st="4" end="4"/>
                                            </p:txEl>
                                          </p:spTgt>
                                        </p:tgtEl>
                                        <p:attrNameLst>
                                          <p:attrName>style.visibility</p:attrName>
                                        </p:attrNameLst>
                                      </p:cBhvr>
                                      <p:to>
                                        <p:strVal val="visible"/>
                                      </p:to>
                                    </p:set>
                                    <p:animEffect transition="in" filter="wipe(left)">
                                      <p:cBhvr>
                                        <p:cTn id="32" dur="500"/>
                                        <p:tgtEl>
                                          <p:spTgt spid="82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00">
                                            <p:txEl>
                                              <p:pRg st="5" end="5"/>
                                            </p:txEl>
                                          </p:spTgt>
                                        </p:tgtEl>
                                        <p:attrNameLst>
                                          <p:attrName>style.visibility</p:attrName>
                                        </p:attrNameLst>
                                      </p:cBhvr>
                                      <p:to>
                                        <p:strVal val="visible"/>
                                      </p:to>
                                    </p:set>
                                    <p:animEffect transition="in" filter="wipe(left)">
                                      <p:cBhvr>
                                        <p:cTn id="37" dur="500"/>
                                        <p:tgtEl>
                                          <p:spTgt spid="8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ru-RU"/>
              <a:t>Решение</a:t>
            </a:r>
          </a:p>
        </p:txBody>
      </p:sp>
      <p:sp>
        <p:nvSpPr>
          <p:cNvPr id="9222" name="Rectangle 6"/>
          <p:cNvSpPr>
            <a:spLocks noGrp="1" noChangeArrowheads="1"/>
          </p:cNvSpPr>
          <p:nvPr>
            <p:ph idx="1"/>
          </p:nvPr>
        </p:nvSpPr>
        <p:spPr/>
        <p:txBody>
          <a:bodyPr>
            <a:normAutofit lnSpcReduction="10000"/>
          </a:bodyPr>
          <a:lstStyle/>
          <a:p>
            <a:r>
              <a:rPr lang="ru-RU"/>
              <a:t>На случай, если при обоих предположениях получилось меньше, дается правило: помножить первое предположение на второе отклонение, а второе предположение на первое отклонение, отнять от большего произведения меньшее и разность разделить на разность отклонений: .</a:t>
            </a:r>
          </a:p>
          <a:p>
            <a:r>
              <a:rPr lang="ru-RU"/>
              <a:t>Учеников было 36.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898" decel="100000" fill="hold"/>
                                        <p:tgtEl>
                                          <p:spTgt spid="922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22">
                                            <p:txEl>
                                              <p:pRg st="0" end="0"/>
                                            </p:txEl>
                                          </p:spTgt>
                                        </p:tgtEl>
                                        <p:attrNameLst>
                                          <p:attrName>style.visibility</p:attrName>
                                        </p:attrNameLst>
                                      </p:cBhvr>
                                      <p:to>
                                        <p:strVal val="visible"/>
                                      </p:to>
                                    </p:set>
                                    <p:animEffect transition="in" filter="fade">
                                      <p:cBhvr>
                                        <p:cTn id="15" dur="1000"/>
                                        <p:tgtEl>
                                          <p:spTgt spid="9222">
                                            <p:txEl>
                                              <p:pRg st="0" end="0"/>
                                            </p:txEl>
                                          </p:spTgt>
                                        </p:tgtEl>
                                      </p:cBhvr>
                                    </p:animEffect>
                                    <p:anim calcmode="lin" valueType="num">
                                      <p:cBhvr>
                                        <p:cTn id="16" dur="1000" fill="hold"/>
                                        <p:tgtEl>
                                          <p:spTgt spid="922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2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22">
                                            <p:txEl>
                                              <p:pRg st="1" end="1"/>
                                            </p:txEl>
                                          </p:spTgt>
                                        </p:tgtEl>
                                        <p:attrNameLst>
                                          <p:attrName>style.visibility</p:attrName>
                                        </p:attrNameLst>
                                      </p:cBhvr>
                                      <p:to>
                                        <p:strVal val="visible"/>
                                      </p:to>
                                    </p:set>
                                    <p:animEffect transition="in" filter="fade">
                                      <p:cBhvr>
                                        <p:cTn id="23" dur="1000"/>
                                        <p:tgtEl>
                                          <p:spTgt spid="9222">
                                            <p:txEl>
                                              <p:pRg st="1" end="1"/>
                                            </p:txEl>
                                          </p:spTgt>
                                        </p:tgtEl>
                                      </p:cBhvr>
                                    </p:animEffect>
                                    <p:anim calcmode="lin" valueType="num">
                                      <p:cBhvr>
                                        <p:cTn id="24" dur="1000" fill="hold"/>
                                        <p:tgtEl>
                                          <p:spTgt spid="9222">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22">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2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ru-RU"/>
              <a:t>Решение</a:t>
            </a:r>
          </a:p>
        </p:txBody>
      </p:sp>
      <p:sp>
        <p:nvSpPr>
          <p:cNvPr id="10245" name="Rectangle 5"/>
          <p:cNvSpPr>
            <a:spLocks noGrp="1" noChangeArrowheads="1"/>
          </p:cNvSpPr>
          <p:nvPr>
            <p:ph idx="1"/>
          </p:nvPr>
        </p:nvSpPr>
        <p:spPr/>
        <p:txBody>
          <a:bodyPr/>
          <a:lstStyle/>
          <a:p>
            <a:pPr>
              <a:lnSpc>
                <a:spcPct val="80000"/>
              </a:lnSpc>
            </a:pPr>
            <a:r>
              <a:rPr lang="ru-RU" sz="1900" dirty="0"/>
              <a:t>Таким же правилом надо руководствоваться, если при обоих предположениях получилось больше, чем полагается по  условию. Например: </a:t>
            </a:r>
          </a:p>
          <a:p>
            <a:pPr>
              <a:lnSpc>
                <a:spcPct val="80000"/>
              </a:lnSpc>
            </a:pPr>
            <a:r>
              <a:rPr lang="ru-RU" sz="1900" dirty="0"/>
              <a:t>Первое предположение: 52, тогда имеем 52+52+26+13+1=144. </a:t>
            </a:r>
          </a:p>
          <a:p>
            <a:pPr>
              <a:lnSpc>
                <a:spcPct val="80000"/>
              </a:lnSpc>
            </a:pPr>
            <a:r>
              <a:rPr lang="ru-RU" sz="1900" dirty="0"/>
              <a:t>Получили на 144–100=44 больше (первое отклонение).</a:t>
            </a:r>
          </a:p>
          <a:p>
            <a:pPr>
              <a:lnSpc>
                <a:spcPct val="80000"/>
              </a:lnSpc>
            </a:pPr>
            <a:r>
              <a:rPr lang="ru-RU" sz="1900" dirty="0"/>
              <a:t>Второе предположение: 40, имеем: 40+40+20+10+1=111.</a:t>
            </a:r>
          </a:p>
          <a:p>
            <a:pPr>
              <a:lnSpc>
                <a:spcPct val="80000"/>
              </a:lnSpc>
            </a:pPr>
            <a:r>
              <a:rPr lang="ru-RU" sz="1900" dirty="0"/>
              <a:t>Получили на 111–100=11 больше (второе отклонение</a:t>
            </a:r>
            <a:r>
              <a:rPr lang="ru-RU" sz="1900" dirty="0" smtClean="0"/>
              <a:t>).</a:t>
            </a:r>
            <a:endParaRPr lang="ru-RU" sz="1900" dirty="0"/>
          </a:p>
          <a:p>
            <a:pPr>
              <a:lnSpc>
                <a:spcPct val="80000"/>
              </a:lnSpc>
            </a:pPr>
            <a:r>
              <a:rPr lang="ru-RU" sz="1900" dirty="0"/>
              <a:t>Если при одном предположении получим больше, а при другом меньше, чем требуется по условию задачи, то нужно при указанных выше вычислениях брать не разности, а суммы. </a:t>
            </a:r>
          </a:p>
          <a:p>
            <a:pPr>
              <a:lnSpc>
                <a:spcPct val="80000"/>
              </a:lnSpc>
            </a:pPr>
            <a:r>
              <a:rPr lang="ru-RU" sz="1900" dirty="0"/>
              <a:t>При помощи самых начальных сведений алгебры  эти правила легко обосновываются.</a:t>
            </a:r>
          </a:p>
        </p:txBody>
      </p:sp>
      <p:sp>
        <p:nvSpPr>
          <p:cNvPr id="1024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1000">
                                          <p:stCondLst>
                                            <p:cond delay="0"/>
                                          </p:stCondLst>
                                        </p:cTn>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fade">
                                      <p:cBhvr>
                                        <p:cTn id="12" dur="500">
                                          <p:stCondLst>
                                            <p:cond delay="0"/>
                                          </p:stCondLst>
                                        </p:cTn>
                                        <p:tgtEl>
                                          <p:spTgt spid="10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245">
                                            <p:txEl>
                                              <p:pRg st="1" end="1"/>
                                            </p:txEl>
                                          </p:spTgt>
                                        </p:tgtEl>
                                        <p:attrNameLst>
                                          <p:attrName>style.visibility</p:attrName>
                                        </p:attrNameLst>
                                      </p:cBhvr>
                                      <p:to>
                                        <p:strVal val="visible"/>
                                      </p:to>
                                    </p:set>
                                    <p:animEffect transition="in" filter="fade">
                                      <p:cBhvr>
                                        <p:cTn id="17" dur="500">
                                          <p:stCondLst>
                                            <p:cond delay="0"/>
                                          </p:stCondLst>
                                        </p:cTn>
                                        <p:tgtEl>
                                          <p:spTgt spid="102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245">
                                            <p:txEl>
                                              <p:pRg st="2" end="2"/>
                                            </p:txEl>
                                          </p:spTgt>
                                        </p:tgtEl>
                                        <p:attrNameLst>
                                          <p:attrName>style.visibility</p:attrName>
                                        </p:attrNameLst>
                                      </p:cBhvr>
                                      <p:to>
                                        <p:strVal val="visible"/>
                                      </p:to>
                                    </p:set>
                                    <p:animEffect transition="in" filter="fade">
                                      <p:cBhvr>
                                        <p:cTn id="22" dur="500">
                                          <p:stCondLst>
                                            <p:cond delay="0"/>
                                          </p:stCondLst>
                                        </p:cTn>
                                        <p:tgtEl>
                                          <p:spTgt spid="102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245">
                                            <p:txEl>
                                              <p:pRg st="3" end="3"/>
                                            </p:txEl>
                                          </p:spTgt>
                                        </p:tgtEl>
                                        <p:attrNameLst>
                                          <p:attrName>style.visibility</p:attrName>
                                        </p:attrNameLst>
                                      </p:cBhvr>
                                      <p:to>
                                        <p:strVal val="visible"/>
                                      </p:to>
                                    </p:set>
                                    <p:animEffect transition="in" filter="fade">
                                      <p:cBhvr>
                                        <p:cTn id="27" dur="500">
                                          <p:stCondLst>
                                            <p:cond delay="0"/>
                                          </p:stCondLst>
                                        </p:cTn>
                                        <p:tgtEl>
                                          <p:spTgt spid="102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0245">
                                            <p:txEl>
                                              <p:pRg st="4" end="4"/>
                                            </p:txEl>
                                          </p:spTgt>
                                        </p:tgtEl>
                                        <p:attrNameLst>
                                          <p:attrName>style.visibility</p:attrName>
                                        </p:attrNameLst>
                                      </p:cBhvr>
                                      <p:to>
                                        <p:strVal val="visible"/>
                                      </p:to>
                                    </p:set>
                                    <p:animEffect transition="in" filter="fade">
                                      <p:cBhvr>
                                        <p:cTn id="32" dur="500">
                                          <p:stCondLst>
                                            <p:cond delay="0"/>
                                          </p:stCondLst>
                                        </p:cTn>
                                        <p:tgtEl>
                                          <p:spTgt spid="102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0245">
                                            <p:txEl>
                                              <p:pRg st="5" end="5"/>
                                            </p:txEl>
                                          </p:spTgt>
                                        </p:tgtEl>
                                        <p:attrNameLst>
                                          <p:attrName>style.visibility</p:attrName>
                                        </p:attrNameLst>
                                      </p:cBhvr>
                                      <p:to>
                                        <p:strVal val="visible"/>
                                      </p:to>
                                    </p:set>
                                    <p:animEffect transition="in" filter="fade">
                                      <p:cBhvr>
                                        <p:cTn id="37" dur="500">
                                          <p:stCondLst>
                                            <p:cond delay="0"/>
                                          </p:stCondLst>
                                        </p:cTn>
                                        <p:tgtEl>
                                          <p:spTgt spid="102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0245">
                                            <p:txEl>
                                              <p:pRg st="6" end="6"/>
                                            </p:txEl>
                                          </p:spTgt>
                                        </p:tgtEl>
                                        <p:attrNameLst>
                                          <p:attrName>style.visibility</p:attrName>
                                        </p:attrNameLst>
                                      </p:cBhvr>
                                      <p:to>
                                        <p:strVal val="visible"/>
                                      </p:to>
                                    </p:set>
                                    <p:animEffect transition="in" filter="fade">
                                      <p:cBhvr>
                                        <p:cTn id="42" dur="500">
                                          <p:stCondLst>
                                            <p:cond delay="0"/>
                                          </p:stCondLst>
                                        </p:cTn>
                                        <p:tgtEl>
                                          <p:spTgt spid="102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ru-RU" b="1"/>
              <a:t>Заключение</a:t>
            </a:r>
          </a:p>
        </p:txBody>
      </p:sp>
      <p:sp>
        <p:nvSpPr>
          <p:cNvPr id="163844" name="Rectangle 4"/>
          <p:cNvSpPr>
            <a:spLocks noGrp="1" noChangeArrowheads="1"/>
          </p:cNvSpPr>
          <p:nvPr>
            <p:ph type="body" sz="half" idx="1"/>
          </p:nvPr>
        </p:nvSpPr>
        <p:spPr/>
        <p:txBody>
          <a:bodyPr/>
          <a:lstStyle/>
          <a:p>
            <a:pPr>
              <a:lnSpc>
                <a:spcPct val="80000"/>
              </a:lnSpc>
            </a:pPr>
            <a:r>
              <a:rPr lang="ru-RU" sz="1700"/>
              <a:t>Математика в настоящее время все шире проникает в повседневную жизнь, все более внедряется в традиционно далекие от нее области. Компьютеризация общества, внедрение современных информационных технологий требует математической грамотности человека почти на каждом рабочем месте. Это предполагает и конкретные математические знания, и определенный стиль мышления, вырабатываемый математикой.</a:t>
            </a:r>
          </a:p>
          <a:p>
            <a:pPr>
              <a:lnSpc>
                <a:spcPct val="80000"/>
              </a:lnSpc>
            </a:pPr>
            <a:r>
              <a:rPr lang="ru-RU" sz="1700"/>
              <a:t>Решение задач различными способами способствует углублению знаний, логического мышления, расширяет кругозор </a:t>
            </a:r>
          </a:p>
        </p:txBody>
      </p:sp>
      <p:pic>
        <p:nvPicPr>
          <p:cNvPr id="163846" name="Picture 6"/>
          <p:cNvPicPr>
            <a:picLocks noGrp="1" noChangeAspect="1" noChangeArrowheads="1"/>
          </p:cNvPicPr>
          <p:nvPr>
            <p:ph sz="half" idx="2"/>
          </p:nvPr>
        </p:nvPicPr>
        <p:blipFill>
          <a:blip r:embed="rId2" cstate="print"/>
          <a:srcRect/>
          <a:stretch>
            <a:fillRect/>
          </a:stretch>
        </p:blipFill>
        <p:spPr>
          <a:xfrm>
            <a:off x="4932363" y="1628775"/>
            <a:ext cx="3463925" cy="4530725"/>
          </a:xfrm>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2000" fill="hold"/>
                                        <p:tgtEl>
                                          <p:spTgt spid="163842"/>
                                        </p:tgtEl>
                                        <p:attrNameLst>
                                          <p:attrName>ppt_w</p:attrName>
                                        </p:attrNameLst>
                                      </p:cBhvr>
                                      <p:tavLst>
                                        <p:tav tm="0">
                                          <p:val>
                                            <p:strVal val="#ppt_w*2.5"/>
                                          </p:val>
                                        </p:tav>
                                        <p:tav tm="100000">
                                          <p:val>
                                            <p:strVal val="#ppt_w"/>
                                          </p:val>
                                        </p:tav>
                                      </p:tavLst>
                                    </p:anim>
                                    <p:anim calcmode="lin" valueType="num">
                                      <p:cBhvr>
                                        <p:cTn id="8" dur="2000" fill="hold"/>
                                        <p:tgtEl>
                                          <p:spTgt spid="163842"/>
                                        </p:tgtEl>
                                        <p:attrNameLst>
                                          <p:attrName>ppt_h</p:attrName>
                                        </p:attrNameLst>
                                      </p:cBhvr>
                                      <p:tavLst>
                                        <p:tav tm="0">
                                          <p:val>
                                            <p:strVal val="#ppt_h"/>
                                          </p:val>
                                        </p:tav>
                                        <p:tav tm="100000">
                                          <p:val>
                                            <p:strVal val="#ppt_h"/>
                                          </p:val>
                                        </p:tav>
                                      </p:tavLst>
                                    </p:anim>
                                    <p:anim calcmode="lin" valueType="num">
                                      <p:cBhvr>
                                        <p:cTn id="9" dur="2000" fill="hold"/>
                                        <p:tgtEl>
                                          <p:spTgt spid="1638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38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38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44">
                                            <p:txEl>
                                              <p:pRg st="0" end="0"/>
                                            </p:txEl>
                                          </p:spTgt>
                                        </p:tgtEl>
                                        <p:attrNameLst>
                                          <p:attrName>style.visibility</p:attrName>
                                        </p:attrNameLst>
                                      </p:cBhvr>
                                      <p:to>
                                        <p:strVal val="visible"/>
                                      </p:to>
                                    </p:set>
                                    <p:animEffect transition="in" filter="wipe(left)">
                                      <p:cBhvr>
                                        <p:cTn id="16" dur="500"/>
                                        <p:tgtEl>
                                          <p:spTgt spid="16384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3844">
                                            <p:txEl>
                                              <p:pRg st="1" end="1"/>
                                            </p:txEl>
                                          </p:spTgt>
                                        </p:tgtEl>
                                        <p:attrNameLst>
                                          <p:attrName>style.visibility</p:attrName>
                                        </p:attrNameLst>
                                      </p:cBhvr>
                                      <p:to>
                                        <p:strVal val="visible"/>
                                      </p:to>
                                    </p:set>
                                    <p:animEffect transition="in" filter="wipe(left)">
                                      <p:cBhvr>
                                        <p:cTn id="21" dur="500"/>
                                        <p:tgtEl>
                                          <p:spTgt spid="1638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154758"/>
          </a:xfrm>
        </p:spPr>
        <p:txBody>
          <a:bodyPr>
            <a:noAutofit/>
          </a:bodyPr>
          <a:lstStyle/>
          <a:p>
            <a:pPr algn="l"/>
            <a:r>
              <a:rPr lang="ru-RU" sz="2800" dirty="0" smtClean="0"/>
              <a:t>Ознакомление с историческими фактами позволяет лучше понять роль математики в современном обществе, углубляют понимание изучаемого раздела программы.</a:t>
            </a:r>
            <a:br>
              <a:rPr lang="ru-RU" sz="2800" dirty="0" smtClean="0"/>
            </a:br>
            <a:r>
              <a:rPr lang="ru-RU" sz="2800" dirty="0" smtClean="0"/>
              <a:t/>
            </a:r>
            <a:br>
              <a:rPr lang="ru-RU" sz="2800" dirty="0" smtClean="0"/>
            </a:br>
            <a:r>
              <a:rPr lang="ru-RU" sz="2800" dirty="0" smtClean="0"/>
              <a:t>В современном мире люди всех профессий либо используют уже созданные кем-то математические модели (в частности уравнения), либо создают самостоятельно новые, помогающие глубже понять малоизученные явления окружающего нас мира.</a:t>
            </a:r>
            <a:br>
              <a:rPr lang="ru-RU" sz="2800" dirty="0" smtClean="0"/>
            </a:br>
            <a:endParaRPr lang="ru-RU" sz="28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000" dirty="0" smtClean="0"/>
              <a:t>Презентация № 3</a:t>
            </a:r>
            <a:r>
              <a:rPr lang="ru-RU" sz="2800" dirty="0" smtClean="0"/>
              <a:t/>
            </a:r>
            <a:br>
              <a:rPr lang="ru-RU" sz="2800" dirty="0" smtClean="0"/>
            </a:br>
            <a:r>
              <a:rPr lang="ru-RU" sz="3600" dirty="0" err="1" smtClean="0"/>
              <a:t>Ал-джабр</a:t>
            </a:r>
            <a:r>
              <a:rPr lang="ru-RU" sz="3600" dirty="0" smtClean="0"/>
              <a:t> и </a:t>
            </a:r>
            <a:r>
              <a:rPr lang="ru-RU" sz="3600" dirty="0" err="1" smtClean="0"/>
              <a:t>ал-мукабала</a:t>
            </a:r>
            <a:r>
              <a:rPr lang="ru-RU" sz="3600" dirty="0" smtClean="0"/>
              <a:t>, а также </a:t>
            </a:r>
            <a:br>
              <a:rPr lang="ru-RU" sz="3600" dirty="0" smtClean="0"/>
            </a:br>
            <a:r>
              <a:rPr lang="ru-RU" sz="3600" dirty="0" smtClean="0"/>
              <a:t>метод ложного положения</a:t>
            </a:r>
            <a:endParaRPr lang="ru-RU" dirty="0"/>
          </a:p>
        </p:txBody>
      </p:sp>
      <p:sp>
        <p:nvSpPr>
          <p:cNvPr id="5" name="Содержимое 4"/>
          <p:cNvSpPr>
            <a:spLocks noGrp="1"/>
          </p:cNvSpPr>
          <p:nvPr>
            <p:ph sz="half" idx="1"/>
          </p:nvPr>
        </p:nvSpPr>
        <p:spPr/>
        <p:txBody>
          <a:bodyPr>
            <a:normAutofit fontScale="70000" lnSpcReduction="20000"/>
          </a:bodyPr>
          <a:lstStyle/>
          <a:p>
            <a:r>
              <a:rPr lang="ru-RU" dirty="0" smtClean="0"/>
              <a:t>В глубокой древности люди начали решать задачи с неизвестным количествами  и описывать словами  способы их решения. Фактически уже тогда они составляли и решали простые уравнения. О важности навыков решения уравнений писал ещё в </a:t>
            </a:r>
            <a:r>
              <a:rPr lang="en-US" dirty="0" smtClean="0"/>
              <a:t>IX </a:t>
            </a:r>
            <a:r>
              <a:rPr lang="ru-RU" dirty="0" smtClean="0"/>
              <a:t>веке известный в Средней Азии ученый </a:t>
            </a:r>
            <a:r>
              <a:rPr lang="ru-RU" dirty="0" err="1" smtClean="0"/>
              <a:t>Мухаммад</a:t>
            </a:r>
            <a:r>
              <a:rPr lang="ru-RU" dirty="0" smtClean="0"/>
              <a:t> </a:t>
            </a:r>
            <a:r>
              <a:rPr lang="ru-RU" dirty="0" err="1" smtClean="0"/>
              <a:t>бен</a:t>
            </a:r>
            <a:r>
              <a:rPr lang="ru-RU" dirty="0" smtClean="0"/>
              <a:t>  Мусса  ал – Хорезми. В своем трактате «</a:t>
            </a:r>
            <a:r>
              <a:rPr lang="ru-RU" dirty="0" err="1" smtClean="0"/>
              <a:t>Китаб</a:t>
            </a:r>
            <a:r>
              <a:rPr lang="ru-RU" dirty="0" smtClean="0"/>
              <a:t> </a:t>
            </a:r>
            <a:r>
              <a:rPr lang="ru-RU" dirty="0" err="1" smtClean="0"/>
              <a:t>ал-джабр</a:t>
            </a:r>
            <a:r>
              <a:rPr lang="ru-RU" dirty="0" smtClean="0"/>
              <a:t> </a:t>
            </a:r>
            <a:r>
              <a:rPr lang="ru-RU" dirty="0" err="1" smtClean="0"/>
              <a:t>ва-л-мукабала</a:t>
            </a:r>
            <a:r>
              <a:rPr lang="ru-RU" dirty="0" smtClean="0"/>
              <a:t>» (от второго слова из названия трактата произошло слово </a:t>
            </a:r>
            <a:r>
              <a:rPr lang="ru-RU" b="1" i="1" dirty="0" smtClean="0"/>
              <a:t> алгебра</a:t>
            </a:r>
            <a:r>
              <a:rPr lang="ru-RU" dirty="0" smtClean="0"/>
              <a:t>) </a:t>
            </a:r>
            <a:r>
              <a:rPr lang="ru-RU" dirty="0" err="1" smtClean="0"/>
              <a:t>ал-Хорезми</a:t>
            </a:r>
            <a:r>
              <a:rPr lang="ru-RU" dirty="0" smtClean="0"/>
              <a:t> написал, что </a:t>
            </a:r>
            <a:r>
              <a:rPr lang="ru-RU" b="1" i="1" dirty="0" smtClean="0"/>
              <a:t>алгебра-это искусство решать уравнения.</a:t>
            </a:r>
          </a:p>
          <a:p>
            <a:endParaRPr lang="ru-RU" dirty="0"/>
          </a:p>
        </p:txBody>
      </p:sp>
      <p:pic>
        <p:nvPicPr>
          <p:cNvPr id="11265" name="Picture 1" descr="C:\Documents and Settings\Admin\Рабочий стол\Новая папка\alkhowarizmi.jpg"/>
          <p:cNvPicPr>
            <a:picLocks noGrp="1" noChangeAspect="1" noChangeArrowheads="1"/>
          </p:cNvPicPr>
          <p:nvPr>
            <p:ph sz="half" idx="2"/>
          </p:nvPr>
        </p:nvPicPr>
        <p:blipFill>
          <a:blip r:embed="rId2" cstate="print"/>
          <a:srcRect/>
          <a:stretch>
            <a:fillRect/>
          </a:stretch>
        </p:blipFill>
        <p:spPr bwMode="auto">
          <a:xfrm>
            <a:off x="5000628" y="1571612"/>
            <a:ext cx="3429024" cy="500066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t>Ал-джабр</a:t>
            </a:r>
            <a:r>
              <a:rPr lang="ru-RU" sz="3600" dirty="0" smtClean="0"/>
              <a:t>  и </a:t>
            </a:r>
            <a:r>
              <a:rPr lang="ru-RU" sz="3600" dirty="0" err="1" smtClean="0"/>
              <a:t>ал-мукабала</a:t>
            </a:r>
            <a:endParaRPr lang="ru-RU" sz="3600" dirty="0"/>
          </a:p>
        </p:txBody>
      </p:sp>
      <p:sp>
        <p:nvSpPr>
          <p:cNvPr id="3" name="Содержимое 2"/>
          <p:cNvSpPr>
            <a:spLocks noGrp="1"/>
          </p:cNvSpPr>
          <p:nvPr>
            <p:ph sz="half" idx="1"/>
          </p:nvPr>
        </p:nvSpPr>
        <p:spPr/>
        <p:txBody>
          <a:bodyPr>
            <a:normAutofit fontScale="55000" lnSpcReduction="20000"/>
          </a:bodyPr>
          <a:lstStyle/>
          <a:p>
            <a:r>
              <a:rPr lang="ru-RU" dirty="0" err="1" smtClean="0"/>
              <a:t>Ал-Хорезми</a:t>
            </a:r>
            <a:r>
              <a:rPr lang="ru-RU" dirty="0" smtClean="0"/>
              <a:t> решал уравнения с помощью двух приёмов. Первый приём назывался  </a:t>
            </a:r>
            <a:r>
              <a:rPr lang="ru-RU" dirty="0" err="1" smtClean="0"/>
              <a:t>ал-джабр</a:t>
            </a:r>
            <a:r>
              <a:rPr lang="ru-RU" dirty="0" smtClean="0"/>
              <a:t> (восстановление) и заключался в перенесении вычитаемых(отрицательных чисел) из одной части уравнения в другую. В те времена отрицательные числа считали « искусственными» , а  после перенесения их в другую часть уравнения числа превращались  в «настоящие» (положительные) числа. Второй прием , </a:t>
            </a:r>
            <a:r>
              <a:rPr lang="ru-RU" b="1" i="1" dirty="0" err="1" smtClean="0"/>
              <a:t>ал-мукабала</a:t>
            </a:r>
            <a:r>
              <a:rPr lang="ru-RU" b="1" i="1" dirty="0" smtClean="0"/>
              <a:t> </a:t>
            </a:r>
            <a:r>
              <a:rPr lang="ru-RU" dirty="0" smtClean="0"/>
              <a:t>(противопоставление)  - отбрасывание из обеих частей уравнения одинаковых членов – был похож на современное приведение подобных слагаемых. Например,  решая уравнение  8х-13=5х-1 , </a:t>
            </a:r>
            <a:r>
              <a:rPr lang="ru-RU" dirty="0" err="1" smtClean="0"/>
              <a:t>ал-Хорезми</a:t>
            </a:r>
            <a:r>
              <a:rPr lang="ru-RU" dirty="0" smtClean="0"/>
              <a:t> сперва применял   </a:t>
            </a:r>
            <a:r>
              <a:rPr lang="ru-RU" b="1" i="1" dirty="0" err="1" smtClean="0"/>
              <a:t>ал-джабр</a:t>
            </a:r>
            <a:r>
              <a:rPr lang="ru-RU" dirty="0" smtClean="0"/>
              <a:t> и получал 8х+1=5х+13. Затем он применял </a:t>
            </a:r>
            <a:r>
              <a:rPr lang="ru-RU" b="1" i="1" dirty="0" err="1" smtClean="0"/>
              <a:t>ал-мукабалу</a:t>
            </a:r>
            <a:r>
              <a:rPr lang="ru-RU" b="1" i="1" dirty="0" smtClean="0"/>
              <a:t> </a:t>
            </a:r>
            <a:r>
              <a:rPr lang="ru-RU" dirty="0" smtClean="0"/>
              <a:t>(отнимал от обеих частей уравнения 5х и1) и получал уравнение  3х=12, после чего легко находил его корень.</a:t>
            </a:r>
          </a:p>
          <a:p>
            <a:endParaRPr lang="ru-RU" dirty="0"/>
          </a:p>
        </p:txBody>
      </p:sp>
      <p:pic>
        <p:nvPicPr>
          <p:cNvPr id="10241" name="Picture 1" descr="C:\Documents and Settings\Admin\Рабочий стол\Новая папка\800px-Al-Khorezmi_near_Ata-Darwaza-(western-gate)_Khiva_Uzbekistan_.jpg"/>
          <p:cNvPicPr>
            <a:picLocks noGrp="1" noChangeAspect="1" noChangeArrowheads="1"/>
          </p:cNvPicPr>
          <p:nvPr>
            <p:ph sz="half" idx="2"/>
          </p:nvPr>
        </p:nvPicPr>
        <p:blipFill>
          <a:blip r:embed="rId2" cstate="print"/>
          <a:srcRect/>
          <a:stretch>
            <a:fillRect/>
          </a:stretch>
        </p:blipFill>
        <p:spPr bwMode="auto">
          <a:xfrm>
            <a:off x="4643438" y="1571612"/>
            <a:ext cx="4214842" cy="3786214"/>
          </a:xfrm>
          <a:prstGeom prst="rect">
            <a:avLst/>
          </a:prstGeom>
          <a:noFill/>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914400" y="214290"/>
            <a:ext cx="8229600" cy="1285884"/>
          </a:xfrm>
        </p:spPr>
        <p:txBody>
          <a:bodyPr>
            <a:normAutofit fontScale="90000"/>
          </a:bodyPr>
          <a:lstStyle/>
          <a:p>
            <a:pPr marL="800100" indent="-800100" algn="l"/>
            <a:r>
              <a:rPr lang="ru-RU" sz="2000" dirty="0" smtClean="0"/>
              <a:t/>
            </a:r>
            <a:br>
              <a:rPr lang="ru-RU" sz="2000" dirty="0" smtClean="0"/>
            </a:br>
            <a:r>
              <a:rPr lang="ru-RU" sz="2000" dirty="0" smtClean="0"/>
              <a:t/>
            </a:r>
            <a:br>
              <a:rPr lang="ru-RU" sz="2000" dirty="0" smtClean="0"/>
            </a:br>
            <a:r>
              <a:rPr lang="ru-RU" sz="2000" dirty="0" smtClean="0"/>
              <a:t>В древних папирусах описан ещё один совсем старый способ решения уравнений. Называется он </a:t>
            </a:r>
            <a:r>
              <a:rPr lang="ru-RU" sz="2000" b="1" i="1" dirty="0" smtClean="0"/>
              <a:t>методом ложного положения</a:t>
            </a:r>
            <a:r>
              <a:rPr lang="ru-RU" sz="2000" dirty="0" smtClean="0"/>
              <a:t>, хотя точнее его следовало  бы назвать </a:t>
            </a:r>
            <a:br>
              <a:rPr lang="ru-RU" sz="2000" dirty="0" smtClean="0"/>
            </a:br>
            <a:r>
              <a:rPr lang="ru-RU" sz="2000" dirty="0" smtClean="0"/>
              <a:t>«</a:t>
            </a:r>
            <a:r>
              <a:rPr lang="ru-RU" sz="2000" b="1" i="1" dirty="0" smtClean="0"/>
              <a:t> методом ложного </a:t>
            </a:r>
            <a:r>
              <a:rPr lang="ru-RU" sz="2200" b="1" i="1" dirty="0" smtClean="0"/>
              <a:t>предположения.»</a:t>
            </a:r>
            <a:r>
              <a:rPr lang="ru-RU" sz="2200" dirty="0" smtClean="0"/>
              <a:t/>
            </a:r>
            <a:br>
              <a:rPr lang="ru-RU" sz="2200" dirty="0" smtClean="0"/>
            </a:br>
            <a:endParaRPr lang="ru-RU" dirty="0"/>
          </a:p>
        </p:txBody>
      </p:sp>
      <p:sp>
        <p:nvSpPr>
          <p:cNvPr id="3081" name="Rectangle 9"/>
          <p:cNvSpPr>
            <a:spLocks noGrp="1" noChangeArrowheads="1"/>
          </p:cNvSpPr>
          <p:nvPr>
            <p:ph type="body" sz="half" idx="1"/>
          </p:nvPr>
        </p:nvSpPr>
        <p:spPr>
          <a:xfrm>
            <a:off x="457200" y="1857364"/>
            <a:ext cx="4038600" cy="4273561"/>
          </a:xfrm>
        </p:spPr>
        <p:txBody>
          <a:bodyPr/>
          <a:lstStyle/>
          <a:p>
            <a:pPr>
              <a:lnSpc>
                <a:spcPct val="80000"/>
              </a:lnSpc>
            </a:pPr>
            <a:r>
              <a:rPr lang="ru-RU" sz="1500" dirty="0" smtClean="0"/>
              <a:t> </a:t>
            </a:r>
            <a:r>
              <a:rPr lang="ru-RU" sz="1500" dirty="0"/>
              <a:t>Долгое время этот метод заменял применение уравнений первой степени при решении задач, приводимых к этим уравнениям. Сущность метода «ложного положения» в том, что неизвестной величине дают произвольное значение, пользуясь которым вычисляют значение одной из данных величин, устанавливают ошибку. Так как в задачах, решаемых этим способом, данная величина, значение которой определяется через значение неизвестной, есть линейная функция неизвестной, то приращение этой величины пропорционально приращению неизвестной. Пользуясь этим, исправляют значение неизвестной.</a:t>
            </a:r>
          </a:p>
        </p:txBody>
      </p:sp>
      <p:sp>
        <p:nvSpPr>
          <p:cNvPr id="3082" name="Rectangle 10"/>
          <p:cNvSpPr>
            <a:spLocks noGrp="1" noChangeArrowheads="1"/>
          </p:cNvSpPr>
          <p:nvPr>
            <p:ph sz="half" idx="2"/>
          </p:nvPr>
        </p:nvSpPr>
        <p:spPr/>
        <p:txBody>
          <a:bodyPr/>
          <a:lstStyle/>
          <a:p>
            <a:pPr>
              <a:lnSpc>
                <a:spcPct val="80000"/>
              </a:lnSpc>
            </a:pPr>
            <a:endParaRPr lang="ru-RU" sz="1500"/>
          </a:p>
        </p:txBody>
      </p:sp>
      <p:pic>
        <p:nvPicPr>
          <p:cNvPr id="3084" name="Picture 12" descr="1345175292-0"/>
          <p:cNvPicPr>
            <a:picLocks noChangeAspect="1" noChangeArrowheads="1"/>
          </p:cNvPicPr>
          <p:nvPr/>
        </p:nvPicPr>
        <p:blipFill>
          <a:blip r:embed="rId2" cstate="print"/>
          <a:srcRect/>
          <a:stretch>
            <a:fillRect/>
          </a:stretch>
        </p:blipFill>
        <p:spPr bwMode="auto">
          <a:xfrm>
            <a:off x="4500563" y="1643050"/>
            <a:ext cx="4214812" cy="449422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80"/>
                                        </p:tgtEl>
                                        <p:attrNameLst>
                                          <p:attrName>style.visibility</p:attrName>
                                        </p:attrNameLst>
                                      </p:cBhvr>
                                      <p:to>
                                        <p:strVal val="visible"/>
                                      </p:to>
                                    </p:set>
                                    <p:animEffect transition="in" filter="fade">
                                      <p:cBhvr>
                                        <p:cTn id="7" dur="1000">
                                          <p:stCondLst>
                                            <p:cond delay="0"/>
                                          </p:stCondLst>
                                        </p:cTn>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81">
                                            <p:txEl>
                                              <p:pRg st="0" end="0"/>
                                            </p:txEl>
                                          </p:spTgt>
                                        </p:tgtEl>
                                        <p:attrNameLst>
                                          <p:attrName>style.visibility</p:attrName>
                                        </p:attrNameLst>
                                      </p:cBhvr>
                                      <p:to>
                                        <p:strVal val="visible"/>
                                      </p:to>
                                    </p:set>
                                    <p:animEffect transition="in" filter="fade">
                                      <p:cBhvr>
                                        <p:cTn id="12" dur="500">
                                          <p:stCondLst>
                                            <p:cond delay="0"/>
                                          </p:stCondLst>
                                        </p:cTn>
                                        <p:tgtEl>
                                          <p:spTgt spid="30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p:txBody>
          <a:bodyPr/>
          <a:lstStyle/>
          <a:p>
            <a:r>
              <a:rPr lang="ru-RU" dirty="0" smtClean="0"/>
              <a:t>Метод ложного</a:t>
            </a:r>
            <a:r>
              <a:rPr lang="ru-RU" b="1" dirty="0" smtClean="0"/>
              <a:t> </a:t>
            </a:r>
            <a:r>
              <a:rPr lang="ru-RU" dirty="0"/>
              <a:t>положения</a:t>
            </a:r>
          </a:p>
        </p:txBody>
      </p:sp>
      <p:sp>
        <p:nvSpPr>
          <p:cNvPr id="5128" name="Rectangle 8"/>
          <p:cNvSpPr>
            <a:spLocks noGrp="1" noChangeArrowheads="1"/>
          </p:cNvSpPr>
          <p:nvPr>
            <p:ph sz="half" idx="1"/>
          </p:nvPr>
        </p:nvSpPr>
        <p:spPr/>
        <p:txBody>
          <a:bodyPr/>
          <a:lstStyle/>
          <a:p>
            <a:pPr>
              <a:lnSpc>
                <a:spcPct val="90000"/>
              </a:lnSpc>
            </a:pPr>
            <a:endParaRPr lang="ru-RU" sz="2000"/>
          </a:p>
        </p:txBody>
      </p:sp>
      <p:sp>
        <p:nvSpPr>
          <p:cNvPr id="5129" name="Rectangle 9"/>
          <p:cNvSpPr>
            <a:spLocks noGrp="1" noChangeArrowheads="1"/>
          </p:cNvSpPr>
          <p:nvPr>
            <p:ph type="body" sz="half" idx="2"/>
          </p:nvPr>
        </p:nvSpPr>
        <p:spPr/>
        <p:txBody>
          <a:bodyPr/>
          <a:lstStyle/>
          <a:p>
            <a:pPr>
              <a:lnSpc>
                <a:spcPct val="90000"/>
              </a:lnSpc>
            </a:pPr>
            <a:r>
              <a:rPr lang="ru-RU" sz="2000" dirty="0" smtClean="0"/>
              <a:t>Метод </a:t>
            </a:r>
            <a:r>
              <a:rPr lang="ru-RU" sz="2000" dirty="0"/>
              <a:t>ложного положения - древний способ, применявшийся при решении задач, приводящихся к уравнениям первой степени, еще египтянами в древности. Этот </a:t>
            </a:r>
            <a:r>
              <a:rPr lang="ru-RU" sz="2000" dirty="0" smtClean="0"/>
              <a:t>метод  </a:t>
            </a:r>
            <a:r>
              <a:rPr lang="ru-RU" sz="2000" dirty="0"/>
              <a:t>рассматривался и в старинном русском учебнике Л.Ф. Магницкого под названием «Фальшивое правило». Этот </a:t>
            </a:r>
            <a:r>
              <a:rPr lang="ru-RU" sz="2000" dirty="0" smtClean="0"/>
              <a:t>метод </a:t>
            </a:r>
            <a:r>
              <a:rPr lang="ru-RU" sz="2000" dirty="0"/>
              <a:t>полезно знать, он дает возможность решить арифметически многие задачи. </a:t>
            </a:r>
          </a:p>
        </p:txBody>
      </p:sp>
      <p:pic>
        <p:nvPicPr>
          <p:cNvPr id="5131" name="Picture 11" descr="cef96232f29089dc5dd742841c33b432"/>
          <p:cNvPicPr>
            <a:picLocks noChangeAspect="1" noChangeArrowheads="1"/>
          </p:cNvPicPr>
          <p:nvPr/>
        </p:nvPicPr>
        <p:blipFill>
          <a:blip r:embed="rId2" cstate="print"/>
          <a:srcRect/>
          <a:stretch>
            <a:fillRect/>
          </a:stretch>
        </p:blipFill>
        <p:spPr bwMode="auto">
          <a:xfrm>
            <a:off x="179388" y="1268413"/>
            <a:ext cx="4572000" cy="4591050"/>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500" fill="hold"/>
                                        <p:tgtEl>
                                          <p:spTgt spid="5127"/>
                                        </p:tgtEl>
                                        <p:attrNameLst>
                                          <p:attrName>ppt_w</p:attrName>
                                        </p:attrNameLst>
                                      </p:cBhvr>
                                      <p:tavLst>
                                        <p:tav tm="0">
                                          <p:val>
                                            <p:fltVal val="0"/>
                                          </p:val>
                                        </p:tav>
                                        <p:tav tm="100000">
                                          <p:val>
                                            <p:strVal val="#ppt_w"/>
                                          </p:val>
                                        </p:tav>
                                      </p:tavLst>
                                    </p:anim>
                                    <p:anim calcmode="lin" valueType="num">
                                      <p:cBhvr>
                                        <p:cTn id="8" dur="500" fill="hold"/>
                                        <p:tgtEl>
                                          <p:spTgt spid="5127"/>
                                        </p:tgtEl>
                                        <p:attrNameLst>
                                          <p:attrName>ppt_h</p:attrName>
                                        </p:attrNameLst>
                                      </p:cBhvr>
                                      <p:tavLst>
                                        <p:tav tm="0">
                                          <p:val>
                                            <p:fltVal val="0"/>
                                          </p:val>
                                        </p:tav>
                                        <p:tav tm="100000">
                                          <p:val>
                                            <p:strVal val="#ppt_h"/>
                                          </p:val>
                                        </p:tav>
                                      </p:tavLst>
                                    </p:anim>
                                    <p:animEffect transition="in" filter="fade">
                                      <p:cBhvr>
                                        <p:cTn id="9" dur="500"/>
                                        <p:tgtEl>
                                          <p:spTgt spid="51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29">
                                            <p:txEl>
                                              <p:pRg st="0" end="0"/>
                                            </p:txEl>
                                          </p:spTgt>
                                        </p:tgtEl>
                                        <p:attrNameLst>
                                          <p:attrName>style.visibility</p:attrName>
                                        </p:attrNameLst>
                                      </p:cBhvr>
                                      <p:to>
                                        <p:strVal val="visible"/>
                                      </p:to>
                                    </p:set>
                                    <p:animEffect transition="in" filter="fade">
                                      <p:cBhvr>
                                        <p:cTn id="14" dur="1000">
                                          <p:stCondLst>
                                            <p:cond delay="0"/>
                                          </p:stCondLst>
                                        </p:cTn>
                                        <p:tgtEl>
                                          <p:spTgt spid="51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r>
              <a:rPr lang="ru-RU" sz="1600" dirty="0" smtClean="0"/>
              <a:t>Суть его можно понять из решения уравнения  </a:t>
            </a:r>
            <a:r>
              <a:rPr lang="ru-RU" sz="1600" b="1" i="1" dirty="0" smtClean="0"/>
              <a:t>х+1/3 х=20. </a:t>
            </a:r>
            <a:r>
              <a:rPr lang="ru-RU" sz="1600" dirty="0" smtClean="0"/>
              <a:t>Для решения этого уравнения  брали наименьшее натуральное число, от которого  третья часть –целое число. В данном случае это число 3. Третья часть от 3 равна 1, да ещё само число , получается  4. Так как по условию  сумма </a:t>
            </a:r>
            <a:r>
              <a:rPr lang="ru-RU" sz="1600" b="1" dirty="0" smtClean="0"/>
              <a:t>х+1/3х </a:t>
            </a:r>
            <a:r>
              <a:rPr lang="ru-RU" sz="1600" dirty="0" smtClean="0"/>
              <a:t>должна</a:t>
            </a:r>
            <a:r>
              <a:rPr lang="ru-RU" sz="1600" b="1" dirty="0" smtClean="0"/>
              <a:t> </a:t>
            </a:r>
            <a:r>
              <a:rPr lang="ru-RU" sz="1600" dirty="0" smtClean="0"/>
              <a:t>быть равна </a:t>
            </a:r>
            <a:r>
              <a:rPr lang="ru-RU" sz="1600" b="1" dirty="0" smtClean="0"/>
              <a:t>20 , а</a:t>
            </a:r>
            <a:r>
              <a:rPr lang="ru-RU" sz="1600" dirty="0" smtClean="0"/>
              <a:t> не </a:t>
            </a:r>
            <a:r>
              <a:rPr lang="ru-RU" sz="1600" b="1" dirty="0" smtClean="0"/>
              <a:t>4</a:t>
            </a:r>
            <a:r>
              <a:rPr lang="ru-RU" sz="1600" dirty="0" smtClean="0"/>
              <a:t>, следовательно</a:t>
            </a:r>
            <a:r>
              <a:rPr lang="ru-RU" sz="1600" b="1" i="1" dirty="0" smtClean="0"/>
              <a:t>, </a:t>
            </a:r>
            <a:r>
              <a:rPr lang="ru-RU" sz="1600" b="1" i="1" dirty="0" err="1" smtClean="0"/>
              <a:t>х</a:t>
            </a:r>
            <a:r>
              <a:rPr lang="ru-RU" sz="1600" b="1" i="1" dirty="0" smtClean="0"/>
              <a:t> </a:t>
            </a:r>
            <a:r>
              <a:rPr lang="ru-RU" sz="1600" dirty="0" smtClean="0"/>
              <a:t>должен быть  во столько же раз больше, во сколько  </a:t>
            </a:r>
            <a:r>
              <a:rPr lang="ru-RU" sz="1600" b="1" dirty="0" smtClean="0"/>
              <a:t>20</a:t>
            </a:r>
            <a:r>
              <a:rPr lang="ru-RU" sz="1600" dirty="0" smtClean="0"/>
              <a:t> больше , чем </a:t>
            </a:r>
            <a:r>
              <a:rPr lang="ru-RU" sz="1600" b="1" dirty="0" smtClean="0"/>
              <a:t>4 </a:t>
            </a:r>
            <a:r>
              <a:rPr lang="ru-RU" sz="1600" dirty="0" smtClean="0"/>
              <a:t>(т.е. в 5 раз) . Значит , </a:t>
            </a:r>
            <a:r>
              <a:rPr lang="ru-RU" sz="1600" b="1" i="1" dirty="0" smtClean="0"/>
              <a:t>х=15.</a:t>
            </a:r>
          </a:p>
          <a:p>
            <a:endParaRPr lang="ru-RU" sz="1600" b="1" i="1" dirty="0" smtClean="0"/>
          </a:p>
          <a:p>
            <a:r>
              <a:rPr lang="ru-RU" sz="1600" b="1" i="1" dirty="0" smtClean="0"/>
              <a:t>Рассмотрим решения задач методом ложного положения</a:t>
            </a:r>
            <a:endParaRPr lang="ru-RU" sz="1600" dirty="0"/>
          </a:p>
        </p:txBody>
      </p:sp>
      <p:sp>
        <p:nvSpPr>
          <p:cNvPr id="4" name="Текст 3"/>
          <p:cNvSpPr>
            <a:spLocks noGrp="1"/>
          </p:cNvSpPr>
          <p:nvPr>
            <p:ph type="body" sz="half" idx="2"/>
          </p:nvPr>
        </p:nvSpPr>
        <p:spPr/>
        <p:txBody>
          <a:bodyPr/>
          <a:lstStyle/>
          <a:p>
            <a:endParaRPr lang="ru-RU" dirty="0"/>
          </a:p>
        </p:txBody>
      </p:sp>
      <p:pic>
        <p:nvPicPr>
          <p:cNvPr id="7169" name="Picture 1" descr="C:\Documents and Settings\Admin\Рабочий стол\Новая папка\364758_html_539626a5.jpg"/>
          <p:cNvPicPr>
            <a:picLocks noChangeAspect="1" noChangeArrowheads="1"/>
          </p:cNvPicPr>
          <p:nvPr/>
        </p:nvPicPr>
        <p:blipFill>
          <a:blip r:embed="rId2" cstate="print"/>
          <a:srcRect/>
          <a:stretch>
            <a:fillRect/>
          </a:stretch>
        </p:blipFill>
        <p:spPr bwMode="auto">
          <a:xfrm>
            <a:off x="4429124" y="1428736"/>
            <a:ext cx="4286280" cy="471490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33" name="Rectangle 9"/>
          <p:cNvSpPr>
            <a:spLocks noGrp="1" noChangeArrowheads="1"/>
          </p:cNvSpPr>
          <p:nvPr>
            <p:ph type="title"/>
          </p:nvPr>
        </p:nvSpPr>
        <p:spPr/>
        <p:txBody>
          <a:bodyPr/>
          <a:lstStyle/>
          <a:p>
            <a:r>
              <a:rPr lang="ru-RU"/>
              <a:t>Задача</a:t>
            </a:r>
          </a:p>
        </p:txBody>
      </p:sp>
      <p:sp>
        <p:nvSpPr>
          <p:cNvPr id="129034" name="Rectangle 10"/>
          <p:cNvSpPr>
            <a:spLocks noGrp="1" noChangeArrowheads="1"/>
          </p:cNvSpPr>
          <p:nvPr>
            <p:ph idx="1"/>
          </p:nvPr>
        </p:nvSpPr>
        <p:spPr/>
        <p:txBody>
          <a:bodyPr/>
          <a:lstStyle/>
          <a:p>
            <a:pPr>
              <a:lnSpc>
                <a:spcPct val="90000"/>
              </a:lnSpc>
            </a:pPr>
            <a:r>
              <a:rPr lang="ru-RU" sz="2600" b="1"/>
              <a:t>Задача 1: </a:t>
            </a:r>
            <a:r>
              <a:rPr lang="ru-RU" sz="2600" i="1"/>
              <a:t>Летела стая гусей, а навстречу ей один гусь. «Здравствуйте,  100 гусей»,- говорит он, а вожак стаи отвечает: «Нас не 100 гусей. Если бы нас было столько, сколько теперь, да ещё столько, да ещё пол столько, да ещё четверть столько, да ещё ты, гусь, то нас было бы ровно 100гусей».</a:t>
            </a:r>
          </a:p>
        </p:txBody>
      </p:sp>
      <p:pic>
        <p:nvPicPr>
          <p:cNvPr id="129042" name="Picture 18" descr="MC900036359[1]"/>
          <p:cNvPicPr>
            <a:picLocks noChangeAspect="1" noChangeArrowheads="1"/>
          </p:cNvPicPr>
          <p:nvPr/>
        </p:nvPicPr>
        <p:blipFill>
          <a:blip r:embed="rId2" cstate="print"/>
          <a:srcRect/>
          <a:stretch>
            <a:fillRect/>
          </a:stretch>
        </p:blipFill>
        <p:spPr bwMode="auto">
          <a:xfrm>
            <a:off x="6156325" y="3951288"/>
            <a:ext cx="2185988" cy="290671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9033"/>
                                        </p:tgtEl>
                                        <p:attrNameLst>
                                          <p:attrName>style.visibility</p:attrName>
                                        </p:attrNameLst>
                                      </p:cBhvr>
                                      <p:to>
                                        <p:strVal val="visible"/>
                                      </p:to>
                                    </p:set>
                                    <p:anim calcmode="lin" valueType="num">
                                      <p:cBhvr>
                                        <p:cTn id="7" dur="500" fill="hold"/>
                                        <p:tgtEl>
                                          <p:spTgt spid="129033"/>
                                        </p:tgtEl>
                                        <p:attrNameLst>
                                          <p:attrName>ppt_w</p:attrName>
                                        </p:attrNameLst>
                                      </p:cBhvr>
                                      <p:tavLst>
                                        <p:tav tm="0">
                                          <p:val>
                                            <p:fltVal val="0"/>
                                          </p:val>
                                        </p:tav>
                                        <p:tav tm="100000">
                                          <p:val>
                                            <p:strVal val="#ppt_w"/>
                                          </p:val>
                                        </p:tav>
                                      </p:tavLst>
                                    </p:anim>
                                    <p:anim calcmode="lin" valueType="num">
                                      <p:cBhvr>
                                        <p:cTn id="8" dur="500" fill="hold"/>
                                        <p:tgtEl>
                                          <p:spTgt spid="129033"/>
                                        </p:tgtEl>
                                        <p:attrNameLst>
                                          <p:attrName>ppt_h</p:attrName>
                                        </p:attrNameLst>
                                      </p:cBhvr>
                                      <p:tavLst>
                                        <p:tav tm="0">
                                          <p:val>
                                            <p:fltVal val="0"/>
                                          </p:val>
                                        </p:tav>
                                        <p:tav tm="100000">
                                          <p:val>
                                            <p:strVal val="#ppt_h"/>
                                          </p:val>
                                        </p:tav>
                                      </p:tavLst>
                                    </p:anim>
                                    <p:animEffect transition="in" filter="fade">
                                      <p:cBhvr>
                                        <p:cTn id="9" dur="500"/>
                                        <p:tgtEl>
                                          <p:spTgt spid="1290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9034">
                                            <p:txEl>
                                              <p:pRg st="0" end="0"/>
                                            </p:txEl>
                                          </p:spTgt>
                                        </p:tgtEl>
                                        <p:attrNameLst>
                                          <p:attrName>style.visibility</p:attrName>
                                        </p:attrNameLst>
                                      </p:cBhvr>
                                      <p:to>
                                        <p:strVal val="visible"/>
                                      </p:to>
                                    </p:set>
                                    <p:animEffect transition="in" filter="fade">
                                      <p:cBhvr>
                                        <p:cTn id="14" dur="1000">
                                          <p:stCondLst>
                                            <p:cond delay="0"/>
                                          </p:stCondLst>
                                        </p:cTn>
                                        <p:tgtEl>
                                          <p:spTgt spid="129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p:bldP spid="12903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ru-RU"/>
              <a:t>Решение</a:t>
            </a:r>
          </a:p>
        </p:txBody>
      </p:sp>
      <p:sp>
        <p:nvSpPr>
          <p:cNvPr id="6149" name="Rectangle 5"/>
          <p:cNvSpPr>
            <a:spLocks noGrp="1" noChangeArrowheads="1"/>
          </p:cNvSpPr>
          <p:nvPr>
            <p:ph idx="1"/>
          </p:nvPr>
        </p:nvSpPr>
        <p:spPr>
          <a:xfrm>
            <a:off x="304800" y="1554162"/>
            <a:ext cx="5410208" cy="5089548"/>
          </a:xfrm>
        </p:spPr>
        <p:txBody>
          <a:bodyPr>
            <a:normAutofit/>
          </a:bodyPr>
          <a:lstStyle/>
          <a:p>
            <a:pPr>
              <a:lnSpc>
                <a:spcPct val="80000"/>
              </a:lnSpc>
            </a:pPr>
            <a:r>
              <a:rPr lang="ru-RU" sz="1500" dirty="0"/>
              <a:t>Сегодня бы школьник прочтя такую задачу, сразу же составит уравнение  и, если хорошо умеет справляться с дробями, найдет из него, что </a:t>
            </a:r>
            <a:r>
              <a:rPr lang="ru-RU" sz="1500" i="1" dirty="0"/>
              <a:t>х=36. </a:t>
            </a:r>
            <a:r>
              <a:rPr lang="ru-RU" sz="1500" dirty="0"/>
              <a:t>Но в Древнем Египте про то, что неизвестные числа можно обозначать буквами, а потом работать с ними как известными величинами, и не подозревали. С дробями у них тоже были сложности. Однако, египтяне придумали метод решения задач, который назвали «методом кучи» (по-египетски – «</a:t>
            </a:r>
            <a:r>
              <a:rPr lang="ru-RU" sz="1500" dirty="0" err="1"/>
              <a:t>аха</a:t>
            </a:r>
            <a:r>
              <a:rPr lang="ru-RU" sz="1500" dirty="0"/>
              <a:t>»).</a:t>
            </a:r>
          </a:p>
          <a:p>
            <a:pPr>
              <a:lnSpc>
                <a:spcPct val="80000"/>
              </a:lnSpc>
            </a:pPr>
            <a:r>
              <a:rPr lang="ru-RU" sz="1500" dirty="0"/>
              <a:t>Прочтя задачу про гусей,  египетский писец </a:t>
            </a:r>
            <a:r>
              <a:rPr lang="ru-RU" sz="1500" dirty="0" err="1"/>
              <a:t>Ахмес</a:t>
            </a:r>
            <a:r>
              <a:rPr lang="ru-RU" sz="1500" dirty="0"/>
              <a:t> сказал бы: «считай с четырех». Это значило: «Считай, что в стае было четыре гуся». Тогда простой подсчет показывает , что столько, да еще столько, да еще полстолька, да еще четверть столько дают 4+4+2+1, то есть 11 гусей, а нужно получить не 11, а 99 гусей (100–1). Так как 99:11=9, то надо взятое вначале число 4 умножить на 9. Тогда получится правильный ответ 36.</a:t>
            </a:r>
          </a:p>
          <a:p>
            <a:pPr>
              <a:lnSpc>
                <a:spcPct val="80000"/>
              </a:lnSpc>
            </a:pPr>
            <a:r>
              <a:rPr lang="ru-RU" sz="1500" dirty="0"/>
              <a:t>Поскольку вначале делается предположение, что число гусей равнялось четырем, этот способ называют теперь «Правилом ложного положения</a:t>
            </a:r>
            <a:r>
              <a:rPr lang="ru-RU" sz="1500" dirty="0" smtClean="0"/>
              <a:t>»</a:t>
            </a:r>
          </a:p>
          <a:p>
            <a:pPr>
              <a:lnSpc>
                <a:spcPct val="80000"/>
              </a:lnSpc>
            </a:pPr>
            <a:endParaRPr lang="ru-RU" sz="1500" dirty="0"/>
          </a:p>
        </p:txBody>
      </p:sp>
      <p:pic>
        <p:nvPicPr>
          <p:cNvPr id="5123" name="Picture 3" descr="C:\Documents and Settings\Admin\Рабочий стол\Новая папка\f304ad8044c45bfa5b9a21fd400ae5b2.gif"/>
          <p:cNvPicPr>
            <a:picLocks noChangeAspect="1" noChangeArrowheads="1"/>
          </p:cNvPicPr>
          <p:nvPr/>
        </p:nvPicPr>
        <p:blipFill>
          <a:blip r:embed="rId2" cstate="print"/>
          <a:srcRect/>
          <a:stretch>
            <a:fillRect/>
          </a:stretch>
        </p:blipFill>
        <p:spPr bwMode="auto">
          <a:xfrm>
            <a:off x="6072198" y="1643050"/>
            <a:ext cx="2643206" cy="292895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fade">
                                      <p:cBhvr>
                                        <p:cTn id="12" dur="2000"/>
                                        <p:tgtEl>
                                          <p:spTgt spid="6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fade">
                                      <p:cBhvr>
                                        <p:cTn id="17" dur="2000"/>
                                        <p:tgtEl>
                                          <p:spTgt spid="6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9">
                                            <p:txEl>
                                              <p:pRg st="2" end="2"/>
                                            </p:txEl>
                                          </p:spTgt>
                                        </p:tgtEl>
                                        <p:attrNameLst>
                                          <p:attrName>style.visibility</p:attrName>
                                        </p:attrNameLst>
                                      </p:cBhvr>
                                      <p:to>
                                        <p:strVal val="visible"/>
                                      </p:to>
                                    </p:set>
                                    <p:animEffect transition="in" filter="fade">
                                      <p:cBhvr>
                                        <p:cTn id="22" dur="20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p:txBody>
          <a:bodyPr/>
          <a:lstStyle/>
          <a:p>
            <a:r>
              <a:rPr lang="ru-RU"/>
              <a:t>Задача</a:t>
            </a:r>
          </a:p>
        </p:txBody>
      </p:sp>
      <p:sp>
        <p:nvSpPr>
          <p:cNvPr id="7181" name="Rectangle 13"/>
          <p:cNvSpPr>
            <a:spLocks noGrp="1" noChangeArrowheads="1"/>
          </p:cNvSpPr>
          <p:nvPr>
            <p:ph type="body" sz="half" idx="1"/>
          </p:nvPr>
        </p:nvSpPr>
        <p:spPr/>
        <p:txBody>
          <a:bodyPr/>
          <a:lstStyle/>
          <a:p>
            <a:pPr>
              <a:lnSpc>
                <a:spcPct val="80000"/>
              </a:lnSpc>
            </a:pPr>
            <a:r>
              <a:rPr lang="ru-RU" sz="1700"/>
              <a:t>Приведем решение задачи способом ложного положения, или «фальшивым правилом». Из книги Магницкого: </a:t>
            </a:r>
            <a:endParaRPr lang="ru-RU" sz="1700" b="1"/>
          </a:p>
          <a:p>
            <a:pPr>
              <a:lnSpc>
                <a:spcPct val="80000"/>
              </a:lnSpc>
            </a:pPr>
            <a:r>
              <a:rPr lang="ru-RU" sz="1700" b="1"/>
              <a:t>Задача 2:  </a:t>
            </a:r>
            <a:r>
              <a:rPr lang="ru-RU" sz="1700" i="1"/>
              <a:t>Спросил некто учителя: «Сколько у тебя в классе учеников, так как хочу отдать к тебе в учение своего сына». Учитель ответил: «Если придет еще столько же учеников сколько имею, и полстолька  и четвертая часть и твой сын, тогда будет у меня учеников 100». Спрашивается, сколько было у учителя учеников?</a:t>
            </a:r>
            <a:r>
              <a:rPr lang="ru-RU" sz="1700"/>
              <a:t>  </a:t>
            </a:r>
          </a:p>
        </p:txBody>
      </p:sp>
      <p:sp>
        <p:nvSpPr>
          <p:cNvPr id="7182" name="Rectangle 14"/>
          <p:cNvSpPr>
            <a:spLocks noGrp="1" noChangeArrowheads="1"/>
          </p:cNvSpPr>
          <p:nvPr>
            <p:ph sz="half" idx="2"/>
          </p:nvPr>
        </p:nvSpPr>
        <p:spPr/>
        <p:txBody>
          <a:bodyPr/>
          <a:lstStyle/>
          <a:p>
            <a:pPr>
              <a:lnSpc>
                <a:spcPct val="80000"/>
              </a:lnSpc>
            </a:pPr>
            <a:endParaRPr lang="ru-RU" sz="1700"/>
          </a:p>
        </p:txBody>
      </p:sp>
      <p:pic>
        <p:nvPicPr>
          <p:cNvPr id="7184" name="Picture 16" descr="cq5dam"/>
          <p:cNvPicPr>
            <a:picLocks noChangeAspect="1" noChangeArrowheads="1"/>
          </p:cNvPicPr>
          <p:nvPr/>
        </p:nvPicPr>
        <p:blipFill>
          <a:blip r:embed="rId2" cstate="print"/>
          <a:srcRect/>
          <a:stretch>
            <a:fillRect/>
          </a:stretch>
        </p:blipFill>
        <p:spPr bwMode="auto">
          <a:xfrm>
            <a:off x="4643438" y="620713"/>
            <a:ext cx="4105275" cy="5510212"/>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1000"/>
                                        <p:tgtEl>
                                          <p:spTgt spid="7179"/>
                                        </p:tgtEl>
                                      </p:cBhvr>
                                    </p:animEffect>
                                    <p:anim calcmode="lin" valueType="num">
                                      <p:cBhvr>
                                        <p:cTn id="8" dur="1000" fill="hold"/>
                                        <p:tgtEl>
                                          <p:spTgt spid="7179"/>
                                        </p:tgtEl>
                                        <p:attrNameLst>
                                          <p:attrName>ppt_x</p:attrName>
                                        </p:attrNameLst>
                                      </p:cBhvr>
                                      <p:tavLst>
                                        <p:tav tm="0">
                                          <p:val>
                                            <p:strVal val="#ppt_x"/>
                                          </p:val>
                                        </p:tav>
                                        <p:tav tm="100000">
                                          <p:val>
                                            <p:strVal val="#ppt_x"/>
                                          </p:val>
                                        </p:tav>
                                      </p:tavLst>
                                    </p:anim>
                                    <p:anim calcmode="lin" valueType="num">
                                      <p:cBhvr>
                                        <p:cTn id="9"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181">
                                            <p:txEl>
                                              <p:pRg st="1" end="1"/>
                                            </p:txEl>
                                          </p:spTgt>
                                        </p:tgtEl>
                                        <p:attrNameLst>
                                          <p:attrName>style.visibility</p:attrName>
                                        </p:attrNameLst>
                                      </p:cBhvr>
                                      <p:to>
                                        <p:strVal val="visible"/>
                                      </p:to>
                                    </p:set>
                                    <p:anim calcmode="lin" valueType="num">
                                      <p:cBhvr additive="base">
                                        <p:cTn id="14" dur="1000" fill="hold">
                                          <p:stCondLst>
                                            <p:cond delay="0"/>
                                          </p:stCondLst>
                                        </p:cTn>
                                        <p:tgtEl>
                                          <p:spTgt spid="7181">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718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181">
                                            <p:txEl>
                                              <p:pRg st="0" end="0"/>
                                            </p:txEl>
                                          </p:spTgt>
                                        </p:tgtEl>
                                        <p:attrNameLst>
                                          <p:attrName>style.visibility</p:attrName>
                                        </p:attrNameLst>
                                      </p:cBhvr>
                                      <p:to>
                                        <p:strVal val="visible"/>
                                      </p:to>
                                    </p:set>
                                    <p:anim calcmode="lin" valueType="num">
                                      <p:cBhvr additive="base">
                                        <p:cTn id="20" dur="1000" fill="hold">
                                          <p:stCondLst>
                                            <p:cond delay="0"/>
                                          </p:stCondLst>
                                        </p:cTn>
                                        <p:tgtEl>
                                          <p:spTgt spid="7181">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718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1" grpId="0" build="p" rev="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228</TotalTime>
  <Words>1132</Words>
  <Application>Microsoft Office PowerPoint</Application>
  <PresentationFormat>Экран (4:3)</PresentationFormat>
  <Paragraphs>47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Слайд 1</vt:lpstr>
      <vt:lpstr>Презентация № 3 Ал-джабр и ал-мукабала, а также  метод ложного положения</vt:lpstr>
      <vt:lpstr>Ал-джабр  и ал-мукабала</vt:lpstr>
      <vt:lpstr>  В древних папирусах описан ещё один совсем старый способ решения уравнений. Называется он методом ложного положения, хотя точнее его следовало  бы назвать  « методом ложного предположения.» </vt:lpstr>
      <vt:lpstr>Метод ложного положения</vt:lpstr>
      <vt:lpstr>Слайд 6</vt:lpstr>
      <vt:lpstr>Задача</vt:lpstr>
      <vt:lpstr>Решение</vt:lpstr>
      <vt:lpstr>Задача</vt:lpstr>
      <vt:lpstr>Решение</vt:lpstr>
      <vt:lpstr>Решение</vt:lpstr>
      <vt:lpstr>Решение</vt:lpstr>
      <vt:lpstr>Заключение</vt:lpstr>
      <vt:lpstr>Ознакомление с историческими фактами позволяет лучше понять роль математики в современном обществе, углубляют понимание изучаемого раздела программы.  В современном мире люди всех профессий либо используют уже созданные кем-то математические модели (в частности уравнения), либо создают самостоятельно новые, помогающие глубже понять малоизученные явления окружающего нас мира.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 3  Ал-Джабр</dc:title>
  <dc:creator>Admin</dc:creator>
  <cp:lastModifiedBy>Admin</cp:lastModifiedBy>
  <cp:revision>26</cp:revision>
  <dcterms:created xsi:type="dcterms:W3CDTF">2013-12-07T18:35:11Z</dcterms:created>
  <dcterms:modified xsi:type="dcterms:W3CDTF">2013-12-11T10:01:31Z</dcterms:modified>
</cp:coreProperties>
</file>