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0" r:id="rId2"/>
    <p:sldId id="264" r:id="rId3"/>
    <p:sldId id="269" r:id="rId4"/>
    <p:sldId id="257" r:id="rId5"/>
    <p:sldId id="258" r:id="rId6"/>
    <p:sldId id="267" r:id="rId7"/>
    <p:sldId id="265" r:id="rId8"/>
    <p:sldId id="268" r:id="rId9"/>
    <p:sldId id="26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CCDE1-D4A5-4AC6-884F-F9E4BEC9B721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B566F-43B8-4EC3-983A-7CAEA29436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B566F-43B8-4EC3-983A-7CAEA29436A3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775C0-576E-41B3-ACA2-D10E6C448763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904CF-2657-45A5-A649-5AA51CF8F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775C0-576E-41B3-ACA2-D10E6C448763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904CF-2657-45A5-A649-5AA51CF8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775C0-576E-41B3-ACA2-D10E6C448763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904CF-2657-45A5-A649-5AA51CF8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775C0-576E-41B3-ACA2-D10E6C448763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904CF-2657-45A5-A649-5AA51CF8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775C0-576E-41B3-ACA2-D10E6C448763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904CF-2657-45A5-A649-5AA51CF8F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775C0-576E-41B3-ACA2-D10E6C448763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904CF-2657-45A5-A649-5AA51CF8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775C0-576E-41B3-ACA2-D10E6C448763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904CF-2657-45A5-A649-5AA51CF8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775C0-576E-41B3-ACA2-D10E6C448763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904CF-2657-45A5-A649-5AA51CF8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775C0-576E-41B3-ACA2-D10E6C448763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904CF-2657-45A5-A649-5AA51CF8F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775C0-576E-41B3-ACA2-D10E6C448763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904CF-2657-45A5-A649-5AA51CF8F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775C0-576E-41B3-ACA2-D10E6C448763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904CF-2657-45A5-A649-5AA51CF8F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37775C0-576E-41B3-ACA2-D10E6C448763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B5904CF-2657-45A5-A649-5AA51CF8F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Вклад Диофанта</a:t>
            </a:r>
            <a:br>
              <a:rPr lang="ru-RU" sz="4400" dirty="0" smtClean="0"/>
            </a:br>
            <a:r>
              <a:rPr lang="ru-RU" sz="4400" dirty="0" smtClean="0"/>
              <a:t>В развитие Алгебры</a:t>
            </a:r>
            <a:endParaRPr lang="ru-RU" dirty="0"/>
          </a:p>
        </p:txBody>
      </p:sp>
      <p:pic>
        <p:nvPicPr>
          <p:cNvPr id="4" name="Picture 3" descr="C:\Users\User\Desktop\diofa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928802"/>
            <a:ext cx="3929091" cy="428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57818" y="5000636"/>
            <a:ext cx="35004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b="1" dirty="0" smtClean="0"/>
              <a:t>Подготовил :</a:t>
            </a:r>
          </a:p>
          <a:p>
            <a:pPr algn="r"/>
            <a:r>
              <a:rPr lang="ru-RU" sz="1100" b="1" dirty="0" smtClean="0"/>
              <a:t> </a:t>
            </a:r>
            <a:r>
              <a:rPr lang="ru-RU" sz="1100" b="1" dirty="0" smtClean="0"/>
              <a:t>учитель  высшей </a:t>
            </a:r>
            <a:r>
              <a:rPr lang="ru-RU" sz="1100" b="1" dirty="0" smtClean="0"/>
              <a:t>категории</a:t>
            </a:r>
            <a:endParaRPr lang="ru-RU" sz="1100" dirty="0" smtClean="0"/>
          </a:p>
          <a:p>
            <a:pPr algn="r"/>
            <a:r>
              <a:rPr lang="ru-RU" sz="1100" dirty="0" smtClean="0"/>
              <a:t>                                           </a:t>
            </a:r>
            <a:r>
              <a:rPr lang="ru-RU" sz="1100" dirty="0" smtClean="0"/>
              <a:t>  </a:t>
            </a:r>
            <a:r>
              <a:rPr lang="ru-RU" sz="1050" b="1" dirty="0" smtClean="0"/>
              <a:t>МБОУ СОШ № 1 ВОВК </a:t>
            </a:r>
            <a:r>
              <a:rPr lang="ru-RU" sz="1050" b="1" dirty="0" smtClean="0"/>
              <a:t>З.Д.</a:t>
            </a:r>
            <a:endParaRPr lang="ru-RU" sz="1100" b="1" dirty="0" smtClean="0"/>
          </a:p>
          <a:p>
            <a:pPr algn="r"/>
            <a:r>
              <a:rPr lang="ru-RU" sz="1100" dirty="0" smtClean="0"/>
              <a:t>                                              </a:t>
            </a:r>
            <a:r>
              <a:rPr lang="ru-RU" sz="1100" dirty="0" smtClean="0"/>
              <a:t> </a:t>
            </a:r>
            <a:r>
              <a:rPr lang="ru-RU" sz="1100" dirty="0" smtClean="0"/>
              <a:t>Г. Морозовск </a:t>
            </a:r>
            <a:r>
              <a:rPr lang="ru-RU" sz="1100" dirty="0" smtClean="0"/>
              <a:t>Ростовской области</a:t>
            </a:r>
            <a:endParaRPr lang="ru-RU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28868"/>
            <a:ext cx="7694240" cy="4143404"/>
          </a:xfrm>
        </p:spPr>
        <p:txBody>
          <a:bodyPr>
            <a:normAutofit/>
          </a:bodyPr>
          <a:lstStyle/>
          <a:p>
            <a:r>
              <a:rPr lang="ru-RU" sz="3200" dirty="0"/>
              <a:t>Одним словом, Диофант очень давно знал столько, сколько многие из нас, и сейчас понять не смогут. Хотя, как говорил </a:t>
            </a:r>
            <a:r>
              <a:rPr lang="ru-RU" sz="3200" dirty="0" smtClean="0"/>
              <a:t>один </a:t>
            </a:r>
            <a:r>
              <a:rPr lang="ru-RU" sz="3200" dirty="0"/>
              <a:t>известный </a:t>
            </a:r>
            <a:r>
              <a:rPr lang="ru-RU" sz="3200" dirty="0" smtClean="0"/>
              <a:t>ученый, </a:t>
            </a:r>
            <a:r>
              <a:rPr lang="ru-RU" sz="3200" dirty="0"/>
              <a:t>всех можно научить математике, только для некоторых понадобится не одна тысяча лет.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0"/>
            <a:ext cx="300039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5227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6736" y="227687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5543560" cy="6192688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/>
              <a:t>О жизни выдающегося древнегреческого математика Диофанта Александрийского мы не знаем почти ничего. Античная цивилизация клонилась к упадку; лишь немногие энтузиасты интересовались науками. Они-то и переписывали рукописи Диофанта, благодаря чему до нас дошла половина главного труда «Арифметика» (точнее шесть книг из тринадцати); остальные потеряны для нас навсегда. В эпоху Возрождения эти рукописи были впервые открыты для европейской науки в библиотеке Ватикана. С тех пор мысли и методы, изложенные Диофантом, дали мощный толчок для развития алгебры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785794"/>
            <a:ext cx="307183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0666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8624" y="4149080"/>
            <a:ext cx="6781800" cy="16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71744"/>
            <a:ext cx="8064896" cy="3233520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/>
              <a:t>Сохранился текст эпитафии (надписи на надгробном камне), из которой можно извлечь кое-какие сведения; в частности, можно узнать, сколько лет прожил Диофант: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264320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34546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11188" y="-315913"/>
            <a:ext cx="8135937" cy="1403351"/>
          </a:xfrm>
        </p:spPr>
        <p:txBody>
          <a:bodyPr/>
          <a:lstStyle/>
          <a:p>
            <a:endParaRPr lang="ru-RU" sz="4000" b="0" dirty="0">
              <a:solidFill>
                <a:srgbClr val="66FF33"/>
              </a:solidFill>
              <a:latin typeface="Monotype Corsiva" pitchFamily="66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765175"/>
            <a:ext cx="8229600" cy="5472113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/>
              <a:t>О прожитых годах жизни Диофанта Александрийского можно только предполагать, по написанному стихотворению: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400" i="1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/>
              <a:t>Прах Диофанта гробница покоит; дивись ей - и камень.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/>
              <a:t>Мудрым искусством его скажет усопшего век.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/>
              <a:t>Волей богов шестую часть жизни он прожил ребенком.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/>
              <a:t>И половину шестой встретил с пушком на щеках.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/>
              <a:t>Только минула седьмая. С подругой он обручился.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/>
              <a:t>С нею, пять лет проведя, сына дождался мудрец;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/>
              <a:t>Только полжизни отцовской, возлюбленный сын его прожил.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/>
              <a:t>Отнят он был у отца ранней могилой своей.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/>
              <a:t>Дважды два года родитель оплакивал тяжкое горе,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/>
              <a:t>Тут и увидел предел жизни печальной своей.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8" decel="100000" fill="hold"/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8" decel="100000" fill="hold"/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98" decel="100000" fill="hold"/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98" decel="100000" fill="hold"/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98" decel="100000" fill="hold"/>
                                        <p:tgtEl>
                                          <p:spTgt spid="15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98" decel="100000" fill="hold"/>
                                        <p:tgtEl>
                                          <p:spTgt spid="15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98" decel="100000" fill="hold"/>
                                        <p:tgtEl>
                                          <p:spTgt spid="15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/>
      <p:bldP spid="1556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4213" y="620713"/>
            <a:ext cx="7772400" cy="2303462"/>
          </a:xfrm>
        </p:spPr>
        <p:txBody>
          <a:bodyPr>
            <a:normAutofit fontScale="90000"/>
          </a:bodyPr>
          <a:lstStyle/>
          <a:p>
            <a:r>
              <a:rPr lang="ru-RU" sz="3200">
                <a:solidFill>
                  <a:srgbClr val="000099"/>
                </a:solidFill>
              </a:rPr>
              <a:t>Мы узнаем годы жизни Диофанта Александрийского.</a:t>
            </a:r>
            <a:r>
              <a:rPr lang="ru-RU" sz="3200">
                <a:solidFill>
                  <a:srgbClr val="33CC33"/>
                </a:solidFill>
              </a:rPr>
              <a:t/>
            </a:r>
            <a:br>
              <a:rPr lang="ru-RU" sz="3200">
                <a:solidFill>
                  <a:srgbClr val="33CC33"/>
                </a:solidFill>
              </a:rPr>
            </a:br>
            <a:r>
              <a:rPr lang="ru-RU" sz="2800" b="0" i="1">
                <a:solidFill>
                  <a:srgbClr val="FF9933"/>
                </a:solidFill>
              </a:rPr>
              <a:t>Пусть Диофант прожил </a:t>
            </a:r>
            <a:r>
              <a:rPr lang="en-US" sz="2800" b="0" i="1">
                <a:solidFill>
                  <a:srgbClr val="FF9933"/>
                </a:solidFill>
              </a:rPr>
              <a:t>x </a:t>
            </a:r>
            <a:r>
              <a:rPr lang="ru-RU" sz="2800" b="0" i="1">
                <a:solidFill>
                  <a:srgbClr val="FF9933"/>
                </a:solidFill>
              </a:rPr>
              <a:t>лет. Составим и решим уравнение:</a:t>
            </a:r>
            <a:br>
              <a:rPr lang="ru-RU" sz="2800" b="0" i="1">
                <a:solidFill>
                  <a:srgbClr val="FF9933"/>
                </a:solidFill>
              </a:rPr>
            </a:br>
            <a:r>
              <a:rPr lang="ru-RU"/>
              <a:t> 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716338"/>
            <a:ext cx="7704137" cy="2376487"/>
          </a:xfrm>
        </p:spPr>
        <p:txBody>
          <a:bodyPr/>
          <a:lstStyle/>
          <a:p>
            <a:r>
              <a:rPr lang="ru-RU" sz="2800" i="1">
                <a:solidFill>
                  <a:srgbClr val="66FF33"/>
                </a:solidFill>
              </a:rPr>
              <a:t>Умножим уравнение на 84, чтобы избавиться от дробей: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179388" y="2420938"/>
          <a:ext cx="4824412" cy="1022350"/>
        </p:xfrm>
        <a:graphic>
          <a:graphicData uri="http://schemas.openxmlformats.org/presentationml/2006/ole">
            <p:oleObj spid="_x0000_s1026" name="Формула" r:id="rId3" imgW="1600200" imgH="393480" progId="Equation.3">
              <p:embed/>
            </p:oleObj>
          </a:graphicData>
        </a:graphic>
      </p:graphicFrame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35" name="Object 15"/>
          <p:cNvGraphicFramePr>
            <a:graphicFrameLocks noChangeAspect="1"/>
          </p:cNvGraphicFramePr>
          <p:nvPr/>
        </p:nvGraphicFramePr>
        <p:xfrm>
          <a:off x="439738" y="4508500"/>
          <a:ext cx="5599112" cy="1730375"/>
        </p:xfrm>
        <a:graphic>
          <a:graphicData uri="http://schemas.openxmlformats.org/presentationml/2006/ole">
            <p:oleObj spid="_x0000_s1027" name="Формула" r:id="rId4" imgW="2412720" imgH="634680" progId="Equation.3">
              <p:embed/>
            </p:oleObj>
          </a:graphicData>
        </a:graphic>
      </p:graphicFrame>
      <p:pic>
        <p:nvPicPr>
          <p:cNvPr id="5137" name="Picture 17" descr="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1844675"/>
            <a:ext cx="1604962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1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7"/>
            <a:ext cx="5143536" cy="991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Расскажем подробнее об уравнениях, которые умел решать Диофант.</a:t>
            </a:r>
          </a:p>
          <a:p>
            <a:r>
              <a:rPr lang="ru-RU" dirty="0" smtClean="0"/>
              <a:t>Начнем с того ,как стало известно , чем занимался этот ученный 17 веков назад. В 1403 г. в  Венеции  </a:t>
            </a:r>
            <a:r>
              <a:rPr lang="ru-RU" dirty="0" err="1" smtClean="0"/>
              <a:t>Региомонтаном</a:t>
            </a:r>
            <a:r>
              <a:rPr lang="ru-RU" dirty="0" smtClean="0"/>
              <a:t> (1436-1476) были найдены труды Диофанта. Основным из этих трудов являлась «Арифметика» состоящая из 13 книг . </a:t>
            </a:r>
            <a:r>
              <a:rPr lang="ru-RU" dirty="0" err="1" smtClean="0"/>
              <a:t>Региомонтан</a:t>
            </a:r>
            <a:r>
              <a:rPr lang="ru-RU" dirty="0" smtClean="0"/>
              <a:t> писал тогда, что в работах Диофанта собран «весь цвет арифметики и искусство неизвестной». До наших дней сохранилось 6 из них. В сохранившихся книгах Диофанта содержится 189 задач с решениями. Среди них –</a:t>
            </a:r>
            <a:r>
              <a:rPr lang="ru-RU" i="1" dirty="0" smtClean="0"/>
              <a:t>линейные уравнения с двумя неизвестными</a:t>
            </a:r>
            <a:r>
              <a:rPr lang="ru-RU" dirty="0" smtClean="0"/>
              <a:t>(</a:t>
            </a:r>
            <a:r>
              <a:rPr lang="ru-RU" i="1" dirty="0" err="1" smtClean="0"/>
              <a:t>х</a:t>
            </a:r>
            <a:r>
              <a:rPr lang="ru-RU" dirty="0" smtClean="0"/>
              <a:t> </a:t>
            </a:r>
            <a:r>
              <a:rPr lang="ru-RU" sz="1200" dirty="0" smtClean="0"/>
              <a:t>и  </a:t>
            </a:r>
            <a:r>
              <a:rPr lang="ru-RU" sz="1600" i="1" dirty="0" smtClean="0"/>
              <a:t>у) </a:t>
            </a:r>
            <a:r>
              <a:rPr lang="ru-RU" sz="1600" b="1" i="1" dirty="0" smtClean="0"/>
              <a:t>вида 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ах+ву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=с</a:t>
            </a:r>
            <a:r>
              <a:rPr lang="ru-RU" sz="1600" i="1" dirty="0" smtClean="0"/>
              <a:t>  </a:t>
            </a:r>
            <a:r>
              <a:rPr lang="ru-RU" i="1" dirty="0" smtClean="0"/>
              <a:t>, </a:t>
            </a:r>
            <a:r>
              <a:rPr lang="ru-RU" dirty="0" smtClean="0"/>
              <a:t>решаемые в целых неотрицательных числах, в последствии получившие название  </a:t>
            </a:r>
            <a:r>
              <a:rPr lang="ru-RU" i="1" dirty="0" err="1" smtClean="0"/>
              <a:t>диофантовых</a:t>
            </a:r>
            <a:r>
              <a:rPr lang="ru-RU" i="1" dirty="0" smtClean="0"/>
              <a:t>  уравнений.</a:t>
            </a:r>
            <a:r>
              <a:rPr lang="ru-RU" dirty="0" smtClean="0"/>
              <a:t> Уравнения такого вида решались еще в древности при астрономических и календарных расчетах. Вот пример </a:t>
            </a:r>
            <a:r>
              <a:rPr lang="ru-RU" dirty="0" err="1" smtClean="0"/>
              <a:t>диофантова</a:t>
            </a:r>
            <a:r>
              <a:rPr lang="ru-RU" dirty="0" smtClean="0"/>
              <a:t> уравнения: </a:t>
            </a:r>
            <a:r>
              <a:rPr lang="ru-RU" i="1" dirty="0" smtClean="0"/>
              <a:t> </a:t>
            </a:r>
            <a:r>
              <a:rPr lang="ru-RU" i="1" dirty="0" err="1" smtClean="0"/>
              <a:t>х+у=</a:t>
            </a:r>
            <a:r>
              <a:rPr lang="ru-RU" i="1" dirty="0" smtClean="0"/>
              <a:t> 25. </a:t>
            </a:r>
            <a:r>
              <a:rPr lang="ru-RU" dirty="0" smtClean="0"/>
              <a:t>Решениями такого уравнения  могут быть как числа 12 и 13, так и числа 10 и 15. Т.е. одно  уравнение  с двумя неизвестными  можно решить не однозначно.</a:t>
            </a:r>
          </a:p>
          <a:p>
            <a:endParaRPr lang="ru-RU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19459" name="Picture 3" descr="C:\Documents and Settings\Admin\Рабочий стол\Новая папка\SIL14-R002-0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85728"/>
            <a:ext cx="3214710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97226"/>
          </a:xfrm>
        </p:spPr>
        <p:txBody>
          <a:bodyPr>
            <a:noAutofit/>
          </a:bodyPr>
          <a:lstStyle/>
          <a:p>
            <a:r>
              <a:rPr lang="ru-RU" sz="1800" dirty="0" smtClean="0"/>
              <a:t>Рассмотрим задачу,</a:t>
            </a:r>
            <a:br>
              <a:rPr lang="ru-RU" sz="1800" dirty="0" smtClean="0"/>
            </a:br>
            <a:r>
              <a:rPr lang="ru-RU" sz="1800" dirty="0" smtClean="0"/>
              <a:t> приводящую к решению линейного уравнения с двумя неизвестными. </a:t>
            </a:r>
            <a:br>
              <a:rPr lang="ru-RU" sz="1800" dirty="0" smtClean="0"/>
            </a:br>
            <a:endParaRPr lang="ru-RU" sz="1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357290" y="1142984"/>
            <a:ext cx="4857784" cy="5044456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/>
              <a:t>«Портному нужно пришить пуговицы к рубашкам двух видов: к одним рубашкам нужно пришить по 8 пуговиц, а к другим –по 7 . Имеется 100 одинаковых пуговиц. К какому количеству рубашек какого вида  можно пришить эти пуговицы?»  Значит нужно решить уравнение  </a:t>
            </a:r>
            <a:r>
              <a:rPr lang="ru-RU" sz="2900" i="1" dirty="0" smtClean="0"/>
              <a:t>8х+7у=100,</a:t>
            </a:r>
            <a:r>
              <a:rPr lang="ru-RU" sz="2900" dirty="0" smtClean="0"/>
              <a:t> где </a:t>
            </a:r>
            <a:r>
              <a:rPr lang="ru-RU" sz="2900" i="1" dirty="0" smtClean="0"/>
              <a:t> </a:t>
            </a:r>
            <a:r>
              <a:rPr lang="ru-RU" sz="2900" i="1" dirty="0" err="1" smtClean="0"/>
              <a:t>х</a:t>
            </a:r>
            <a:r>
              <a:rPr lang="ru-RU" sz="2900" i="1" dirty="0" smtClean="0"/>
              <a:t>-</a:t>
            </a:r>
            <a:r>
              <a:rPr lang="ru-RU" sz="2900" dirty="0" smtClean="0"/>
              <a:t> число рубашек с 8 пуговицами, а  </a:t>
            </a:r>
            <a:r>
              <a:rPr lang="ru-RU" sz="2900" i="1" dirty="0" smtClean="0"/>
              <a:t>у –</a:t>
            </a:r>
            <a:r>
              <a:rPr lang="ru-RU" sz="2900" dirty="0" smtClean="0"/>
              <a:t>число рубашек  с 7 пуговицами. Выразим из  этого уравнения  </a:t>
            </a:r>
            <a:r>
              <a:rPr lang="ru-RU" sz="2900" i="1" dirty="0" smtClean="0"/>
              <a:t>у: 7у=100-8х,  </a:t>
            </a:r>
            <a:r>
              <a:rPr lang="ru-RU" sz="2900" i="1" dirty="0" err="1" smtClean="0"/>
              <a:t>у=</a:t>
            </a:r>
            <a:r>
              <a:rPr lang="ru-RU" sz="2900" i="1" dirty="0" smtClean="0"/>
              <a:t>(100-8х):7, или у=4(25-2х):7. </a:t>
            </a:r>
            <a:r>
              <a:rPr lang="ru-RU" sz="2900" dirty="0" smtClean="0"/>
              <a:t>Так как числа 4 и 7 взаимно простые , то, чтобы </a:t>
            </a:r>
            <a:r>
              <a:rPr lang="ru-RU" sz="2900" i="1" dirty="0" smtClean="0"/>
              <a:t>у</a:t>
            </a:r>
            <a:r>
              <a:rPr lang="ru-RU" sz="2900" dirty="0" smtClean="0"/>
              <a:t> оказался целым неотрицательным числом , нужно, чтобы </a:t>
            </a:r>
            <a:r>
              <a:rPr lang="ru-RU" sz="2900" b="1" i="1" dirty="0" smtClean="0"/>
              <a:t>25-2х </a:t>
            </a:r>
            <a:r>
              <a:rPr lang="ru-RU" sz="2900" dirty="0" smtClean="0"/>
              <a:t> делилось на 7. Это возможно лишь при </a:t>
            </a:r>
            <a:r>
              <a:rPr lang="ru-RU" sz="2900" i="1" dirty="0" smtClean="0"/>
              <a:t> х=2 </a:t>
            </a:r>
            <a:r>
              <a:rPr lang="ru-RU" sz="2900" dirty="0" smtClean="0"/>
              <a:t> и </a:t>
            </a:r>
            <a:r>
              <a:rPr lang="ru-RU" sz="2900" i="1" dirty="0" smtClean="0"/>
              <a:t>х=9</a:t>
            </a:r>
            <a:r>
              <a:rPr lang="ru-RU" sz="2900" dirty="0" smtClean="0"/>
              <a:t>. Соответствующие значения </a:t>
            </a:r>
            <a:r>
              <a:rPr lang="ru-RU" sz="2900" i="1" dirty="0" smtClean="0"/>
              <a:t>у  </a:t>
            </a:r>
            <a:r>
              <a:rPr lang="ru-RU" sz="2900" dirty="0" smtClean="0"/>
              <a:t>будут равны 12 и 4. Таким образом наша задача имеет два решения( как и составленное по её условию уравнение): </a:t>
            </a:r>
            <a:r>
              <a:rPr lang="ru-RU" sz="2900" i="1" dirty="0" smtClean="0"/>
              <a:t>х=2,у=12 </a:t>
            </a:r>
            <a:r>
              <a:rPr lang="ru-RU" sz="2900" dirty="0" smtClean="0"/>
              <a:t>и </a:t>
            </a:r>
            <a:r>
              <a:rPr lang="ru-RU" sz="2900" i="1" dirty="0" smtClean="0"/>
              <a:t>х=9,у=4.</a:t>
            </a:r>
          </a:p>
          <a:p>
            <a:endParaRPr lang="ru-RU" sz="2900" dirty="0" smtClean="0"/>
          </a:p>
          <a:p>
            <a:endParaRPr lang="ru-RU" sz="2900" dirty="0" smtClean="0"/>
          </a:p>
          <a:p>
            <a:endParaRPr lang="ru-RU" dirty="0"/>
          </a:p>
        </p:txBody>
      </p:sp>
      <p:pic>
        <p:nvPicPr>
          <p:cNvPr id="18434" name="Picture 2" descr="C:\Documents and Settings\Admin\Рабочий стол\Новая папка\K0061_002_60_129_Giovanni_Battista_Moroni_-_The_Tailor_(Il_Tagliapanni)-1000x1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285860"/>
            <a:ext cx="2790814" cy="4786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А вот  шутливую задачу на </a:t>
            </a:r>
            <a:r>
              <a:rPr lang="ru-RU" sz="2400" dirty="0" err="1" smtClean="0"/>
              <a:t>диофантовое</a:t>
            </a:r>
            <a:r>
              <a:rPr lang="ru-RU" sz="2400" dirty="0" smtClean="0"/>
              <a:t> уравнение предлагаю решить самостоятельно 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«</a:t>
            </a:r>
            <a:r>
              <a:rPr lang="ru-RU" i="1" dirty="0" smtClean="0"/>
              <a:t>Трехногие инопланетяне выгуливают на лужайке своих двуногих питомцев. Кто-то подсчитал , сколько ног ходит по лужайке. Их оказалось 15. Сколько было инопланетян и сколько их питомцев?»</a:t>
            </a:r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6386" name="Picture 2" descr="C:\Documents and Settings\Admin\Рабочий стол\Новая папка\0001-001-Sinonimy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2480627"/>
            <a:ext cx="3657600" cy="2750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6616" y="126876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784976" cy="5739550"/>
          </a:xfrm>
        </p:spPr>
        <p:txBody>
          <a:bodyPr>
            <a:normAutofit/>
          </a:bodyPr>
          <a:lstStyle/>
          <a:p>
            <a:r>
              <a:rPr lang="ru-RU" sz="2800" dirty="0"/>
              <a:t>Решая уравнения, Диофант сформулировал правила переноса членов уравнения из одной части в другую с обратным знаком («слагаемое становится вычитаемым, а вычитаемое – слагаемым) и правило приведения подобных членов. 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С </a:t>
            </a:r>
            <a:r>
              <a:rPr lang="ru-RU" sz="2800" dirty="0"/>
              <a:t>именем Диофанта связано появление и развитие алгебраической геометрии, проблемами которой впоследствии занимались Леонард Эйлер, Карл Якоби, Анри Пуанкаре и др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endParaRPr lang="ru-RU" sz="3200" b="1" dirty="0">
              <a:solidFill>
                <a:schemeClr val="tx1"/>
              </a:solidFill>
            </a:endParaRPr>
          </a:p>
          <a:p>
            <a:r>
              <a:rPr lang="ru-RU" sz="3200" b="1" dirty="0" smtClean="0">
                <a:solidFill>
                  <a:schemeClr val="tx1"/>
                </a:solidFill>
              </a:rPr>
              <a:t>В </a:t>
            </a:r>
            <a:r>
              <a:rPr lang="ru-RU" sz="3200" b="1" dirty="0">
                <a:solidFill>
                  <a:schemeClr val="tx1"/>
                </a:solidFill>
              </a:rPr>
              <a:t>честь Диофанта назван </a:t>
            </a:r>
            <a:r>
              <a:rPr lang="ru-RU" sz="3200" b="1" dirty="0" smtClean="0">
                <a:solidFill>
                  <a:schemeClr val="tx1"/>
                </a:solidFill>
              </a:rPr>
              <a:t>кратер</a:t>
            </a:r>
            <a:r>
              <a:rPr lang="ru-RU" sz="3200" b="1" dirty="0">
                <a:solidFill>
                  <a:schemeClr val="tx1"/>
                </a:solidFill>
              </a:rPr>
              <a:t> на 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Луне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0483" name="Picture 3" descr="C:\Documents and Settings\Admin\Рабочий стол\Новая папка\s33_delis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286256"/>
            <a:ext cx="6000792" cy="1214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96469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199</TotalTime>
  <Words>706</Words>
  <Application>Microsoft Office PowerPoint</Application>
  <PresentationFormat>Экран (4:3)</PresentationFormat>
  <Paragraphs>44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Солнцестояние</vt:lpstr>
      <vt:lpstr>Формула</vt:lpstr>
      <vt:lpstr>Вклад Диофанта В развитие Алгебры</vt:lpstr>
      <vt:lpstr>Слайд 2</vt:lpstr>
      <vt:lpstr>Слайд 3</vt:lpstr>
      <vt:lpstr>Слайд 4</vt:lpstr>
      <vt:lpstr>Мы узнаем годы жизни Диофанта Александрийского. Пусть Диофант прожил x лет. Составим и решим уравнение:  </vt:lpstr>
      <vt:lpstr>Слайд 6</vt:lpstr>
      <vt:lpstr>Рассмотрим задачу,  приводящую к решению линейного уравнения с двумя неизвестными.  </vt:lpstr>
      <vt:lpstr>А вот  шутливую задачу на диофантовое уравнение предлагаю решить самостоятельно :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№ 1</dc:title>
  <dc:creator>Admin</dc:creator>
  <cp:lastModifiedBy>Admin</cp:lastModifiedBy>
  <cp:revision>17</cp:revision>
  <dcterms:created xsi:type="dcterms:W3CDTF">2013-12-07T18:15:55Z</dcterms:created>
  <dcterms:modified xsi:type="dcterms:W3CDTF">2013-12-11T10:29:05Z</dcterms:modified>
</cp:coreProperties>
</file>