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96" y="-4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7" Type="http://schemas.openxmlformats.org/officeDocument/2006/relationships/image" Target="../media/image8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6" Type="http://schemas.openxmlformats.org/officeDocument/2006/relationships/image" Target="../media/image14.wmf"/><Relationship Id="rId5" Type="http://schemas.openxmlformats.org/officeDocument/2006/relationships/image" Target="../media/image13.wmf"/><Relationship Id="rId4" Type="http://schemas.openxmlformats.org/officeDocument/2006/relationships/image" Target="../media/image1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05107-F229-44B8-A532-89140385386D}" type="datetimeFigureOut">
              <a:rPr lang="ru-RU" smtClean="0"/>
              <a:t>26.01.2014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88923-5B36-4971-ACA9-B59FC09E09AE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05107-F229-44B8-A532-89140385386D}" type="datetimeFigureOut">
              <a:rPr lang="ru-RU" smtClean="0"/>
              <a:t>26.01.2014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88923-5B36-4971-ACA9-B59FC09E09A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05107-F229-44B8-A532-89140385386D}" type="datetimeFigureOut">
              <a:rPr lang="ru-RU" smtClean="0"/>
              <a:t>26.01.2014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88923-5B36-4971-ACA9-B59FC09E09A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05107-F229-44B8-A532-89140385386D}" type="datetimeFigureOut">
              <a:rPr lang="ru-RU" smtClean="0"/>
              <a:t>26.01.2014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88923-5B36-4971-ACA9-B59FC09E09A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05107-F229-44B8-A532-89140385386D}" type="datetimeFigureOut">
              <a:rPr lang="ru-RU" smtClean="0"/>
              <a:t>26.01.2014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CEA88923-5B36-4971-ACA9-B59FC09E09AE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05107-F229-44B8-A532-89140385386D}" type="datetimeFigureOut">
              <a:rPr lang="ru-RU" smtClean="0"/>
              <a:t>26.01.2014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88923-5B36-4971-ACA9-B59FC09E09A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05107-F229-44B8-A532-89140385386D}" type="datetimeFigureOut">
              <a:rPr lang="ru-RU" smtClean="0"/>
              <a:t>26.01.2014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88923-5B36-4971-ACA9-B59FC09E09A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05107-F229-44B8-A532-89140385386D}" type="datetimeFigureOut">
              <a:rPr lang="ru-RU" smtClean="0"/>
              <a:t>26.01.2014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88923-5B36-4971-ACA9-B59FC09E09A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05107-F229-44B8-A532-89140385386D}" type="datetimeFigureOut">
              <a:rPr lang="ru-RU" smtClean="0"/>
              <a:t>26.01.2014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88923-5B36-4971-ACA9-B59FC09E09A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05107-F229-44B8-A532-89140385386D}" type="datetimeFigureOut">
              <a:rPr lang="ru-RU" smtClean="0"/>
              <a:t>26.01.2014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88923-5B36-4971-ACA9-B59FC09E09A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05107-F229-44B8-A532-89140385386D}" type="datetimeFigureOut">
              <a:rPr lang="ru-RU" smtClean="0"/>
              <a:t>26.01.2014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88923-5B36-4971-ACA9-B59FC09E09A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0705107-F229-44B8-A532-89140385386D}" type="datetimeFigureOut">
              <a:rPr lang="ru-RU" smtClean="0"/>
              <a:t>26.01.2014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EA88923-5B36-4971-ACA9-B59FC09E09AE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://ru.wikipedia.org/wiki/%D0%95%D0%B2%D1%80%D0%BE%D0%BF%D0%B0" TargetMode="External"/><Relationship Id="rId13" Type="http://schemas.openxmlformats.org/officeDocument/2006/relationships/hyperlink" Target="http://ru.wikipedia.org/wiki/8_%D1%81%D0%B5%D0%BD%D1%82%D1%8F%D0%B1%D1%80%D1%8F" TargetMode="External"/><Relationship Id="rId18" Type="http://schemas.openxmlformats.org/officeDocument/2006/relationships/hyperlink" Target="http://ru.wikipedia.org/wiki/1943_%D0%B3%D0%BE%D0%B4" TargetMode="External"/><Relationship Id="rId3" Type="http://schemas.openxmlformats.org/officeDocument/2006/relationships/hyperlink" Target="http://ru.wikipedia.org/wiki/%D0%93%D0%B5%D1%80%D0%BC%D0%B0%D0%BD%D0%B8%D1%8F" TargetMode="External"/><Relationship Id="rId21" Type="http://schemas.openxmlformats.org/officeDocument/2006/relationships/hyperlink" Target="http://ru.wikipedia.org/wiki/%D0%9C%D0%B0%D1%81%D1%81%D0%BE%D0%B2%D1%8B%D0%B9_%D0%B3%D0%BE%D0%BB%D0%BE%D0%B4" TargetMode="External"/><Relationship Id="rId7" Type="http://schemas.openxmlformats.org/officeDocument/2006/relationships/hyperlink" Target="http://ru.wikipedia.org/wiki/%D0%A1%D0%B5%D0%B2%D0%B5%D1%80%D0%BD%D0%B0%D1%8F_%D0%90%D1%84%D1%80%D0%B8%D0%BA%D0%B0" TargetMode="External"/><Relationship Id="rId12" Type="http://schemas.openxmlformats.org/officeDocument/2006/relationships/hyperlink" Target="http://ru.wikipedia.org/wiki/%D0%A1%D0%B0%D0%BD%D0%BA%D1%82-%D0%9F%D0%B5%D1%82%D0%B5%D1%80%D0%B1%D1%83%D1%80%D0%B3" TargetMode="External"/><Relationship Id="rId17" Type="http://schemas.openxmlformats.org/officeDocument/2006/relationships/hyperlink" Target="http://ru.wikipedia.org/wiki/18_%D1%8F%D0%BD%D0%B2%D0%B0%D1%80%D1%8F" TargetMode="External"/><Relationship Id="rId2" Type="http://schemas.openxmlformats.org/officeDocument/2006/relationships/hyperlink" Target="http://ru.wikipedia.org/wiki/%D0%92%D0%BE%D0%B5%D0%BD%D0%BD%D0%B0%D1%8F_%D0%B1%D0%BB%D0%BE%D0%BA%D0%B0%D0%B4%D0%B0" TargetMode="External"/><Relationship Id="rId16" Type="http://schemas.openxmlformats.org/officeDocument/2006/relationships/hyperlink" Target="http://ru.wikipedia.org/wiki/1944_%D0%B3%D0%BE%D0%B4" TargetMode="External"/><Relationship Id="rId20" Type="http://schemas.openxmlformats.org/officeDocument/2006/relationships/hyperlink" Target="http://ru.wikipedia.org/wiki/%D0%94%D0%BE%D1%80%D0%BE%D0%B3%D0%B0_%D0%B6%D0%B8%D0%B7%D0%BD%D0%B8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ru.wikipedia.org/wiki/%D0%93%D0%BE%D0%BB%D1%83%D0%B1%D0%B0%D1%8F_%D0%B4%D0%B8%D0%B2%D0%B8%D0%B7%D0%B8%D1%8F" TargetMode="External"/><Relationship Id="rId11" Type="http://schemas.openxmlformats.org/officeDocument/2006/relationships/hyperlink" Target="http://ru.wikipedia.org/wiki/%D0%9B%D0%B5%D0%BD%D0%B8%D0%BD%D0%B3%D1%80%D0%B0%D0%B4" TargetMode="External"/><Relationship Id="rId5" Type="http://schemas.openxmlformats.org/officeDocument/2006/relationships/hyperlink" Target="http://ru.wikipedia.org/wiki/%D0%98%D1%81%D0%BF%D0%B0%D0%BD%D0%B8%D1%8F" TargetMode="External"/><Relationship Id="rId15" Type="http://schemas.openxmlformats.org/officeDocument/2006/relationships/hyperlink" Target="http://ru.wikipedia.org/wiki/27_%D1%8F%D0%BD%D0%B2%D0%B0%D1%80%D1%8F" TargetMode="External"/><Relationship Id="rId10" Type="http://schemas.openxmlformats.org/officeDocument/2006/relationships/hyperlink" Target="http://ru.wikipedia.org/wiki/%D0%92%D0%B5%D0%BB%D0%B8%D0%BA%D0%B0%D1%8F_%D0%9E%D1%82%D0%B5%D1%87%D0%B5%D1%81%D1%82%D0%B2%D0%B5%D0%BD%D0%BD%D0%B0%D1%8F_%D0%B2%D0%BE%D0%B9%D0%BD%D0%B0" TargetMode="External"/><Relationship Id="rId19" Type="http://schemas.openxmlformats.org/officeDocument/2006/relationships/hyperlink" Target="http://ru.wikipedia.org/wiki/%D0%9B%D0%B0%D0%B4%D0%BE%D0%B6%D1%81%D0%BA%D0%BE%D0%B5_%D0%BE%D0%B7%D0%B5%D1%80%D0%BE" TargetMode="External"/><Relationship Id="rId4" Type="http://schemas.openxmlformats.org/officeDocument/2006/relationships/hyperlink" Target="http://ru.wikipedia.org/wiki/%D0%A4%D0%B8%D0%BD%D0%BB%D1%8F%D0%BD%D0%B4%D0%B8%D1%8F" TargetMode="External"/><Relationship Id="rId9" Type="http://schemas.openxmlformats.org/officeDocument/2006/relationships/hyperlink" Target="http://ru.wikipedia.org/wiki/%D0%9A%D0%BE%D1%80%D0%BE%D0%BB%D0%B5%D0%B2%D1%81%D0%BA%D0%B8%D0%B5_%D0%B2%D0%BE%D0%B5%D0%BD%D0%BD%D0%BE-%D0%BC%D0%BE%D1%80%D1%81%D0%BA%D0%B8%D0%B5_%D1%81%D0%B8%D0%BB%D1%8B_%D0%98%D1%82%D0%B0%D0%BB%D0%B8%D0%B8" TargetMode="External"/><Relationship Id="rId14" Type="http://schemas.openxmlformats.org/officeDocument/2006/relationships/hyperlink" Target="http://ru.wikipedia.org/wiki/1941_%D0%B3%D0%BE%D0%B4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hyperlink" Target="http://www.balazh.ru/City-design/Pic/GCRR-Blokada-Dvortzov.jpg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Relationship Id="rId9" Type="http://schemas.openxmlformats.org/officeDocument/2006/relationships/oleObject" Target="../embeddings/oleObject7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.bin"/><Relationship Id="rId3" Type="http://schemas.openxmlformats.org/officeDocument/2006/relationships/oleObject" Target="../embeddings/oleObject8.bin"/><Relationship Id="rId7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11.bin"/><Relationship Id="rId5" Type="http://schemas.openxmlformats.org/officeDocument/2006/relationships/oleObject" Target="../embeddings/oleObject10.bin"/><Relationship Id="rId4" Type="http://schemas.openxmlformats.org/officeDocument/2006/relationships/oleObject" Target="../embeddings/oleObject9.bin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27 января.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Учитель математики </a:t>
            </a:r>
          </a:p>
          <a:p>
            <a:r>
              <a:rPr lang="ru-RU" dirty="0" err="1" smtClean="0"/>
              <a:t>Аббасова</a:t>
            </a:r>
            <a:r>
              <a:rPr lang="ru-RU" dirty="0" smtClean="0"/>
              <a:t> Е.Ф.</a:t>
            </a:r>
          </a:p>
          <a:p>
            <a:r>
              <a:rPr lang="ru-RU" dirty="0" smtClean="0"/>
              <a:t>МАОУ СОШ № 17 г. Краснодар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0" dirty="0" smtClean="0"/>
              <a:t>Блокада Ленинграда</a:t>
            </a:r>
            <a:br>
              <a:rPr lang="ru-RU" b="0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572164"/>
          </a:xfrm>
        </p:spPr>
        <p:txBody>
          <a:bodyPr>
            <a:normAutofit fontScale="77500" lnSpcReduction="20000"/>
          </a:bodyPr>
          <a:lstStyle/>
          <a:p>
            <a:r>
              <a:rPr lang="ru-RU" b="1" dirty="0" smtClean="0"/>
              <a:t>Блокада Ленинграда</a:t>
            </a:r>
            <a:r>
              <a:rPr lang="ru-RU" dirty="0" smtClean="0"/>
              <a:t> — </a:t>
            </a:r>
            <a:r>
              <a:rPr lang="ru-RU" dirty="0" smtClean="0">
                <a:hlinkClick r:id="rId2" tooltip="Военная блокада"/>
              </a:rPr>
              <a:t>военная   блокада</a:t>
            </a:r>
            <a:r>
              <a:rPr lang="ru-RU" dirty="0" smtClean="0"/>
              <a:t> </a:t>
            </a:r>
            <a:r>
              <a:rPr lang="ru-RU" dirty="0" smtClean="0">
                <a:hlinkClick r:id="rId3" tooltip="Германия"/>
              </a:rPr>
              <a:t>немецкими</a:t>
            </a:r>
            <a:r>
              <a:rPr lang="ru-RU" dirty="0" smtClean="0"/>
              <a:t>, </a:t>
            </a:r>
            <a:r>
              <a:rPr lang="ru-RU" dirty="0" smtClean="0">
                <a:hlinkClick r:id="rId4" tooltip="Финляндия"/>
              </a:rPr>
              <a:t>финскими</a:t>
            </a:r>
            <a:r>
              <a:rPr lang="ru-RU" baseline="30000" dirty="0" smtClean="0"/>
              <a:t> </a:t>
            </a:r>
            <a:r>
              <a:rPr lang="ru-RU" dirty="0" smtClean="0"/>
              <a:t>и</a:t>
            </a:r>
            <a:r>
              <a:rPr lang="ru-RU" dirty="0" smtClean="0"/>
              <a:t> </a:t>
            </a:r>
            <a:r>
              <a:rPr lang="ru-RU" dirty="0" smtClean="0">
                <a:hlinkClick r:id="rId5" tooltip="Испания"/>
              </a:rPr>
              <a:t>испанскими</a:t>
            </a:r>
            <a:r>
              <a:rPr lang="ru-RU" dirty="0" smtClean="0"/>
              <a:t> (</a:t>
            </a:r>
            <a:r>
              <a:rPr lang="ru-RU" dirty="0" err="1" smtClean="0">
                <a:hlinkClick r:id="rId6" tooltip="Голубая дивизия"/>
              </a:rPr>
              <a:t>Голубая</a:t>
            </a:r>
            <a:r>
              <a:rPr lang="ru-RU" dirty="0" smtClean="0">
                <a:hlinkClick r:id="rId6" tooltip="Голубая дивизия"/>
              </a:rPr>
              <a:t> дивизия</a:t>
            </a:r>
            <a:r>
              <a:rPr lang="ru-RU" dirty="0" smtClean="0"/>
              <a:t>) войсками с участием добровольцев из </a:t>
            </a:r>
            <a:r>
              <a:rPr lang="ru-RU" dirty="0" smtClean="0">
                <a:hlinkClick r:id="rId7" tooltip="Северная Африка"/>
              </a:rPr>
              <a:t>Северной Африки</a:t>
            </a:r>
            <a:r>
              <a:rPr lang="ru-RU" dirty="0" smtClean="0"/>
              <a:t>, </a:t>
            </a:r>
            <a:r>
              <a:rPr lang="ru-RU" dirty="0" smtClean="0">
                <a:hlinkClick r:id="rId8" tooltip="Европа"/>
              </a:rPr>
              <a:t>Европы</a:t>
            </a:r>
            <a:r>
              <a:rPr lang="ru-RU" dirty="0" smtClean="0"/>
              <a:t> </a:t>
            </a:r>
            <a:r>
              <a:rPr lang="ru-RU" dirty="0" smtClean="0"/>
              <a:t>и </a:t>
            </a:r>
            <a:r>
              <a:rPr lang="ru-RU" dirty="0" smtClean="0">
                <a:hlinkClick r:id="rId9" tooltip="Королевские военно-морские силы Италии"/>
              </a:rPr>
              <a:t>военно-морских </a:t>
            </a:r>
            <a:r>
              <a:rPr lang="ru-RU" dirty="0" smtClean="0">
                <a:hlinkClick r:id="rId9" tooltip="Королевские военно-морские силы Италии"/>
              </a:rPr>
              <a:t>сил Италии</a:t>
            </a:r>
            <a:r>
              <a:rPr lang="ru-RU" dirty="0" smtClean="0"/>
              <a:t> </a:t>
            </a:r>
            <a:r>
              <a:rPr lang="ru-RU" dirty="0" smtClean="0"/>
              <a:t>во время</a:t>
            </a:r>
            <a:r>
              <a:rPr lang="ru-RU" dirty="0" smtClean="0"/>
              <a:t> </a:t>
            </a:r>
            <a:r>
              <a:rPr lang="ru-RU" dirty="0" smtClean="0"/>
              <a:t> </a:t>
            </a:r>
            <a:r>
              <a:rPr lang="ru-RU" dirty="0" smtClean="0">
                <a:hlinkClick r:id="rId10" tooltip="Великая Отечественная война"/>
              </a:rPr>
              <a:t>Великой </a:t>
            </a:r>
            <a:r>
              <a:rPr lang="ru-RU" dirty="0" smtClean="0">
                <a:hlinkClick r:id="rId10" tooltip="Великая Отечественная война"/>
              </a:rPr>
              <a:t>Отечественной войны</a:t>
            </a:r>
            <a:r>
              <a:rPr lang="ru-RU" dirty="0" smtClean="0"/>
              <a:t> </a:t>
            </a:r>
            <a:r>
              <a:rPr lang="ru-RU" dirty="0" smtClean="0">
                <a:hlinkClick r:id="rId11" tooltip="Ленинград"/>
              </a:rPr>
              <a:t>Ленинграда</a:t>
            </a:r>
            <a:r>
              <a:rPr lang="ru-RU" dirty="0" smtClean="0"/>
              <a:t> (</a:t>
            </a:r>
            <a:r>
              <a:rPr lang="ru-RU" dirty="0" smtClean="0"/>
              <a:t>ныне </a:t>
            </a:r>
            <a:r>
              <a:rPr lang="ru-RU" dirty="0" smtClean="0">
                <a:hlinkClick r:id="rId12" tooltip="Санкт-Петербург"/>
              </a:rPr>
              <a:t>Санкт-Петербург</a:t>
            </a:r>
            <a:r>
              <a:rPr lang="ru-RU" dirty="0" smtClean="0"/>
              <a:t>). </a:t>
            </a:r>
            <a:r>
              <a:rPr lang="ru-RU" dirty="0" smtClean="0"/>
              <a:t> Длилась </a:t>
            </a:r>
            <a:r>
              <a:rPr lang="ru-RU" dirty="0" smtClean="0"/>
              <a:t>с </a:t>
            </a:r>
            <a:r>
              <a:rPr lang="ru-RU" dirty="0" smtClean="0">
                <a:hlinkClick r:id="rId13" tooltip="8 сентября"/>
              </a:rPr>
              <a:t>8 сентября</a:t>
            </a:r>
            <a:r>
              <a:rPr lang="ru-RU" dirty="0" smtClean="0"/>
              <a:t> </a:t>
            </a:r>
            <a:r>
              <a:rPr lang="ru-RU" dirty="0" smtClean="0">
                <a:hlinkClick r:id="rId14" tooltip="1941 год"/>
              </a:rPr>
              <a:t>1941 года</a:t>
            </a:r>
            <a:r>
              <a:rPr lang="ru-RU" dirty="0" smtClean="0"/>
              <a:t> по </a:t>
            </a:r>
            <a:r>
              <a:rPr lang="ru-RU" dirty="0" smtClean="0">
                <a:hlinkClick r:id="rId15" tooltip="27 января"/>
              </a:rPr>
              <a:t>27 января</a:t>
            </a:r>
            <a:r>
              <a:rPr lang="ru-RU" dirty="0" smtClean="0"/>
              <a:t> </a:t>
            </a:r>
            <a:r>
              <a:rPr lang="ru-RU" dirty="0" smtClean="0">
                <a:hlinkClick r:id="rId16" tooltip="1944 год"/>
              </a:rPr>
              <a:t>1944 года</a:t>
            </a:r>
            <a:r>
              <a:rPr lang="ru-RU" dirty="0" smtClean="0"/>
              <a:t> (блокадное кольцо было прорвано </a:t>
            </a:r>
            <a:r>
              <a:rPr lang="ru-RU" dirty="0" smtClean="0">
                <a:hlinkClick r:id="rId17" tooltip="18 января"/>
              </a:rPr>
              <a:t>18 января</a:t>
            </a:r>
            <a:r>
              <a:rPr lang="ru-RU" dirty="0" smtClean="0"/>
              <a:t> </a:t>
            </a:r>
            <a:r>
              <a:rPr lang="ru-RU" dirty="0" smtClean="0">
                <a:hlinkClick r:id="rId18" tooltip="1943 год"/>
              </a:rPr>
              <a:t>1943 года</a:t>
            </a:r>
            <a:r>
              <a:rPr lang="ru-RU" dirty="0" smtClean="0"/>
              <a:t>) — </a:t>
            </a:r>
            <a:r>
              <a:rPr lang="ru-RU" b="1" dirty="0" smtClean="0"/>
              <a:t>872 </a:t>
            </a:r>
            <a:r>
              <a:rPr lang="ru-RU" b="1" dirty="0" smtClean="0"/>
              <a:t>дня</a:t>
            </a:r>
            <a:r>
              <a:rPr lang="ru-RU" dirty="0" smtClean="0"/>
              <a:t>.</a:t>
            </a:r>
            <a:endParaRPr lang="ru-RU" dirty="0" smtClean="0"/>
          </a:p>
          <a:p>
            <a:r>
              <a:rPr lang="ru-RU" dirty="0" smtClean="0"/>
              <a:t>К началу блокады в городе не имелось достаточных по объёму запасов продовольствия и топлива. Единственным путём сообщения с Ленинградом </a:t>
            </a:r>
            <a:r>
              <a:rPr lang="ru-RU" dirty="0" smtClean="0"/>
              <a:t>оставалось </a:t>
            </a:r>
            <a:r>
              <a:rPr lang="ru-RU" dirty="0" smtClean="0">
                <a:hlinkClick r:id="rId19" tooltip="Ладожское озеро"/>
              </a:rPr>
              <a:t>Ладожское </a:t>
            </a:r>
            <a:r>
              <a:rPr lang="ru-RU" dirty="0" smtClean="0">
                <a:hlinkClick r:id="rId19" tooltip="Ладожское озеро"/>
              </a:rPr>
              <a:t>озеро</a:t>
            </a:r>
            <a:r>
              <a:rPr lang="ru-RU" dirty="0" smtClean="0"/>
              <a:t>, находившееся в пределах досягаемости артиллерии и авиации осаждающих, на озере также действовала объединённая военно-морская флотилия противника. Пропускная способность </a:t>
            </a:r>
            <a:r>
              <a:rPr lang="ru-RU" dirty="0" smtClean="0">
                <a:hlinkClick r:id="rId20" tooltip="Дорога жизни"/>
              </a:rPr>
              <a:t>этой транспортной артерии</a:t>
            </a:r>
            <a:r>
              <a:rPr lang="ru-RU" dirty="0" smtClean="0"/>
              <a:t> не соответствовала потребностям города. В результате начавшийся в Ленинграде </a:t>
            </a:r>
            <a:r>
              <a:rPr lang="ru-RU" dirty="0" smtClean="0">
                <a:hlinkClick r:id="rId21" tooltip="Массовый голод"/>
              </a:rPr>
              <a:t>массовый голод</a:t>
            </a:r>
            <a:r>
              <a:rPr lang="ru-RU" dirty="0" smtClean="0"/>
              <a:t>, усугублённый особенно суровой первой блокадной зимой, проблемами с отоплением и транспортом, привёл к сотням тысяч смертей среди жителей.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E:\Documents and Settings\Elena\Рабочий стол\блокада 1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14282" y="357166"/>
            <a:ext cx="4252933" cy="3088632"/>
          </a:xfrm>
          <a:prstGeom prst="rect">
            <a:avLst/>
          </a:prstGeom>
          <a:noFill/>
        </p:spPr>
      </p:pic>
      <p:pic>
        <p:nvPicPr>
          <p:cNvPr id="4099" name="Picture 3" descr="E:\Documents and Settings\Elena\Рабочий стол\блокада 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57620" y="571480"/>
            <a:ext cx="4509375" cy="3571900"/>
          </a:xfrm>
          <a:prstGeom prst="rect">
            <a:avLst/>
          </a:prstGeom>
          <a:noFill/>
        </p:spPr>
      </p:pic>
      <p:pic>
        <p:nvPicPr>
          <p:cNvPr id="4100" name="Picture 4" descr="E:\Documents and Settings\Elena\Рабочий стол\дети блокады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42910" y="2946793"/>
            <a:ext cx="5214942" cy="391120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Знай историю своей страны!</a:t>
            </a:r>
            <a:endParaRPr lang="ru-RU" dirty="0"/>
          </a:p>
        </p:txBody>
      </p:sp>
      <p:pic>
        <p:nvPicPr>
          <p:cNvPr id="4" name="Picture 5" descr="Картинка 156 из 5628">
            <a:hlinkClick r:id="rId2"/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85051" y="1571612"/>
            <a:ext cx="8331836" cy="48577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5 класс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Реши примеры:</a:t>
            </a:r>
          </a:p>
          <a:p>
            <a:endParaRPr lang="ru-RU" dirty="0"/>
          </a:p>
        </p:txBody>
      </p:sp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1062038" y="2071688"/>
          <a:ext cx="1592262" cy="949325"/>
        </p:xfrm>
        <a:graphic>
          <a:graphicData uri="http://schemas.openxmlformats.org/presentationml/2006/ole">
            <p:oleObj spid="_x0000_s1027" name="Формула" r:id="rId3" imgW="660240" imgH="393480" progId="Equation.3">
              <p:embed/>
            </p:oleObj>
          </a:graphicData>
        </a:graphic>
      </p:graphicFrame>
      <p:graphicFrame>
        <p:nvGraphicFramePr>
          <p:cNvPr id="1028" name="Object 4"/>
          <p:cNvGraphicFramePr>
            <a:graphicFrameLocks noChangeAspect="1"/>
          </p:cNvGraphicFramePr>
          <p:nvPr/>
        </p:nvGraphicFramePr>
        <p:xfrm>
          <a:off x="1214414" y="3143248"/>
          <a:ext cx="1234570" cy="911230"/>
        </p:xfrm>
        <a:graphic>
          <a:graphicData uri="http://schemas.openxmlformats.org/presentationml/2006/ole">
            <p:oleObj spid="_x0000_s1028" name="Формула" r:id="rId4" imgW="533160" imgH="393480" progId="Equation.3">
              <p:embed/>
            </p:oleObj>
          </a:graphicData>
        </a:graphic>
      </p:graphicFrame>
      <p:graphicFrame>
        <p:nvGraphicFramePr>
          <p:cNvPr id="1029" name="Object 5"/>
          <p:cNvGraphicFramePr>
            <a:graphicFrameLocks noChangeAspect="1"/>
          </p:cNvGraphicFramePr>
          <p:nvPr/>
        </p:nvGraphicFramePr>
        <p:xfrm>
          <a:off x="1285852" y="4071942"/>
          <a:ext cx="1111256" cy="861223"/>
        </p:xfrm>
        <a:graphic>
          <a:graphicData uri="http://schemas.openxmlformats.org/presentationml/2006/ole">
            <p:oleObj spid="_x0000_s1029" name="Формула" r:id="rId5" imgW="507960" imgH="393480" progId="Equation.3">
              <p:embed/>
            </p:oleObj>
          </a:graphicData>
        </a:graphic>
      </p:graphicFrame>
      <p:graphicFrame>
        <p:nvGraphicFramePr>
          <p:cNvPr id="1030" name="Object 6"/>
          <p:cNvGraphicFramePr>
            <a:graphicFrameLocks noChangeAspect="1"/>
          </p:cNvGraphicFramePr>
          <p:nvPr/>
        </p:nvGraphicFramePr>
        <p:xfrm>
          <a:off x="1285852" y="5072074"/>
          <a:ext cx="1175781" cy="911230"/>
        </p:xfrm>
        <a:graphic>
          <a:graphicData uri="http://schemas.openxmlformats.org/presentationml/2006/ole">
            <p:oleObj spid="_x0000_s1030" name="Формула" r:id="rId6" imgW="507960" imgH="393480" progId="Equation.3">
              <p:embed/>
            </p:oleObj>
          </a:graphicData>
        </a:graphic>
      </p:graphicFrame>
      <p:graphicFrame>
        <p:nvGraphicFramePr>
          <p:cNvPr id="1031" name="Object 7"/>
          <p:cNvGraphicFramePr>
            <a:graphicFrameLocks noChangeAspect="1"/>
          </p:cNvGraphicFramePr>
          <p:nvPr/>
        </p:nvGraphicFramePr>
        <p:xfrm>
          <a:off x="4071934" y="2143116"/>
          <a:ext cx="1195394" cy="882315"/>
        </p:xfrm>
        <a:graphic>
          <a:graphicData uri="http://schemas.openxmlformats.org/presentationml/2006/ole">
            <p:oleObj spid="_x0000_s1031" name="Формула" r:id="rId7" imgW="533160" imgH="393480" progId="Equation.3">
              <p:embed/>
            </p:oleObj>
          </a:graphicData>
        </a:graphic>
      </p:graphicFrame>
      <p:graphicFrame>
        <p:nvGraphicFramePr>
          <p:cNvPr id="1032" name="Object 8"/>
          <p:cNvGraphicFramePr>
            <a:graphicFrameLocks noChangeAspect="1"/>
          </p:cNvGraphicFramePr>
          <p:nvPr/>
        </p:nvGraphicFramePr>
        <p:xfrm>
          <a:off x="4143372" y="3286124"/>
          <a:ext cx="1117606" cy="845019"/>
        </p:xfrm>
        <a:graphic>
          <a:graphicData uri="http://schemas.openxmlformats.org/presentationml/2006/ole">
            <p:oleObj spid="_x0000_s1032" name="Формула" r:id="rId8" imgW="520560" imgH="393480" progId="Equation.3">
              <p:embed/>
            </p:oleObj>
          </a:graphicData>
        </a:graphic>
      </p:graphicFrame>
      <p:graphicFrame>
        <p:nvGraphicFramePr>
          <p:cNvPr id="1033" name="Object 9"/>
          <p:cNvGraphicFramePr>
            <a:graphicFrameLocks noChangeAspect="1"/>
          </p:cNvGraphicFramePr>
          <p:nvPr/>
        </p:nvGraphicFramePr>
        <p:xfrm>
          <a:off x="4092674" y="4429132"/>
          <a:ext cx="1258231" cy="928694"/>
        </p:xfrm>
        <a:graphic>
          <a:graphicData uri="http://schemas.openxmlformats.org/presentationml/2006/ole">
            <p:oleObj spid="_x0000_s1033" name="Формула" r:id="rId9" imgW="53316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Расшифруй слово: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21485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1371600"/>
                <a:gridCol w="1371600"/>
                <a:gridCol w="1371600"/>
                <a:gridCol w="1371600"/>
                <a:gridCol w="1371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4400" dirty="0" smtClean="0"/>
                        <a:t>о</a:t>
                      </a:r>
                      <a:endParaRPr lang="ru-RU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dirty="0" smtClean="0"/>
                        <a:t>б</a:t>
                      </a:r>
                      <a:endParaRPr lang="ru-RU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dirty="0" smtClean="0"/>
                        <a:t>к</a:t>
                      </a:r>
                      <a:endParaRPr lang="ru-RU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dirty="0" smtClean="0"/>
                        <a:t>л</a:t>
                      </a:r>
                      <a:endParaRPr lang="ru-RU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dirty="0" smtClean="0"/>
                        <a:t>а</a:t>
                      </a:r>
                      <a:endParaRPr lang="ru-RU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dirty="0" err="1" smtClean="0"/>
                        <a:t>д</a:t>
                      </a:r>
                      <a:endParaRPr lang="ru-RU" sz="4400" dirty="0"/>
                    </a:p>
                  </a:txBody>
                  <a:tcPr/>
                </a:tc>
              </a:tr>
              <a:tr h="1386522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2143108" y="2428868"/>
          <a:ext cx="714380" cy="1230321"/>
        </p:xfrm>
        <a:graphic>
          <a:graphicData uri="http://schemas.openxmlformats.org/presentationml/2006/ole">
            <p:oleObj spid="_x0000_s2050" name="Формула" r:id="rId3" imgW="228600" imgH="393480" progId="Equation.3">
              <p:embed/>
            </p:oleObj>
          </a:graphicData>
        </a:graphic>
      </p:graphicFrame>
      <p:graphicFrame>
        <p:nvGraphicFramePr>
          <p:cNvPr id="2052" name="Object 4"/>
          <p:cNvGraphicFramePr>
            <a:graphicFrameLocks noChangeAspect="1"/>
          </p:cNvGraphicFramePr>
          <p:nvPr/>
        </p:nvGraphicFramePr>
        <p:xfrm>
          <a:off x="4929190" y="2428868"/>
          <a:ext cx="642942" cy="1107289"/>
        </p:xfrm>
        <a:graphic>
          <a:graphicData uri="http://schemas.openxmlformats.org/presentationml/2006/ole">
            <p:oleObj spid="_x0000_s2052" name="Формула" r:id="rId4" imgW="228600" imgH="393480" progId="Equation.3">
              <p:embed/>
            </p:oleObj>
          </a:graphicData>
        </a:graphic>
      </p:graphicFrame>
      <p:graphicFrame>
        <p:nvGraphicFramePr>
          <p:cNvPr id="2053" name="Object 5"/>
          <p:cNvGraphicFramePr>
            <a:graphicFrameLocks noChangeAspect="1"/>
          </p:cNvGraphicFramePr>
          <p:nvPr/>
        </p:nvGraphicFramePr>
        <p:xfrm>
          <a:off x="785786" y="2500306"/>
          <a:ext cx="571504" cy="1107289"/>
        </p:xfrm>
        <a:graphic>
          <a:graphicData uri="http://schemas.openxmlformats.org/presentationml/2006/ole">
            <p:oleObj spid="_x0000_s2053" name="Формула" r:id="rId5" imgW="203040" imgH="393480" progId="Equation.3">
              <p:embed/>
            </p:oleObj>
          </a:graphicData>
        </a:graphic>
      </p:graphicFrame>
      <p:graphicFrame>
        <p:nvGraphicFramePr>
          <p:cNvPr id="2054" name="Object 6"/>
          <p:cNvGraphicFramePr>
            <a:graphicFrameLocks noChangeAspect="1"/>
          </p:cNvGraphicFramePr>
          <p:nvPr/>
        </p:nvGraphicFramePr>
        <p:xfrm>
          <a:off x="3500430" y="2500306"/>
          <a:ext cx="571504" cy="1042155"/>
        </p:xfrm>
        <a:graphic>
          <a:graphicData uri="http://schemas.openxmlformats.org/presentationml/2006/ole">
            <p:oleObj spid="_x0000_s2054" name="Формула" r:id="rId6" imgW="215640" imgH="393480" progId="Equation.3">
              <p:embed/>
            </p:oleObj>
          </a:graphicData>
        </a:graphic>
      </p:graphicFrame>
      <p:graphicFrame>
        <p:nvGraphicFramePr>
          <p:cNvPr id="2055" name="Object 7"/>
          <p:cNvGraphicFramePr>
            <a:graphicFrameLocks noChangeAspect="1"/>
          </p:cNvGraphicFramePr>
          <p:nvPr/>
        </p:nvGraphicFramePr>
        <p:xfrm>
          <a:off x="6286512" y="2500306"/>
          <a:ext cx="642942" cy="1107290"/>
        </p:xfrm>
        <a:graphic>
          <a:graphicData uri="http://schemas.openxmlformats.org/presentationml/2006/ole">
            <p:oleObj spid="_x0000_s2055" name="Формула" r:id="rId7" imgW="228600" imgH="393480" progId="Equation.3">
              <p:embed/>
            </p:oleObj>
          </a:graphicData>
        </a:graphic>
      </p:graphicFrame>
      <p:graphicFrame>
        <p:nvGraphicFramePr>
          <p:cNvPr id="2056" name="Object 8"/>
          <p:cNvGraphicFramePr>
            <a:graphicFrameLocks noChangeAspect="1"/>
          </p:cNvGraphicFramePr>
          <p:nvPr/>
        </p:nvGraphicFramePr>
        <p:xfrm>
          <a:off x="7643834" y="2500306"/>
          <a:ext cx="642942" cy="1172424"/>
        </p:xfrm>
        <a:graphic>
          <a:graphicData uri="http://schemas.openxmlformats.org/presentationml/2006/ole">
            <p:oleObj spid="_x0000_s2056" name="Формула" r:id="rId8" imgW="21564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6 класс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Решите примеры:</a:t>
            </a:r>
          </a:p>
          <a:p>
            <a:r>
              <a:rPr lang="ru-RU" dirty="0" smtClean="0"/>
              <a:t>1) 2,3 + 4,5</a:t>
            </a:r>
          </a:p>
          <a:p>
            <a:r>
              <a:rPr lang="ru-RU" dirty="0" smtClean="0"/>
              <a:t>2) 5,9 – 4,08</a:t>
            </a:r>
          </a:p>
          <a:p>
            <a:r>
              <a:rPr lang="ru-RU" dirty="0" smtClean="0"/>
              <a:t>3) 5,97 – 1,67</a:t>
            </a:r>
          </a:p>
          <a:p>
            <a:r>
              <a:rPr lang="ru-RU" dirty="0" smtClean="0"/>
              <a:t>4) 2,2 </a:t>
            </a:r>
            <a:r>
              <a:rPr lang="ru-RU" dirty="0" smtClean="0">
                <a:latin typeface="Arial"/>
                <a:cs typeface="Arial"/>
              </a:rPr>
              <a:t>∙ 3</a:t>
            </a:r>
          </a:p>
          <a:p>
            <a:r>
              <a:rPr lang="ru-RU" dirty="0" smtClean="0">
                <a:latin typeface="Arial"/>
                <a:cs typeface="Arial"/>
              </a:rPr>
              <a:t>5) 0,25 ∙ 4</a:t>
            </a:r>
          </a:p>
          <a:p>
            <a:r>
              <a:rPr lang="ru-RU" dirty="0" smtClean="0">
                <a:latin typeface="Arial"/>
                <a:cs typeface="Arial"/>
              </a:rPr>
              <a:t>6) 3 – 2,9</a:t>
            </a:r>
          </a:p>
          <a:p>
            <a:r>
              <a:rPr lang="ru-RU" dirty="0" smtClean="0">
                <a:latin typeface="Arial"/>
                <a:cs typeface="Arial"/>
              </a:rPr>
              <a:t>7) 5,98 – 4,98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Расшифруй слово: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146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1371600"/>
                <a:gridCol w="1371600"/>
                <a:gridCol w="1371600"/>
                <a:gridCol w="1371600"/>
                <a:gridCol w="1371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4400" dirty="0" smtClean="0"/>
                        <a:t>о</a:t>
                      </a:r>
                      <a:endParaRPr lang="ru-RU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dirty="0" smtClean="0"/>
                        <a:t>б</a:t>
                      </a:r>
                      <a:endParaRPr lang="ru-RU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dirty="0" smtClean="0"/>
                        <a:t>к</a:t>
                      </a:r>
                      <a:endParaRPr lang="ru-RU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dirty="0" smtClean="0"/>
                        <a:t>л</a:t>
                      </a:r>
                      <a:endParaRPr lang="ru-RU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dirty="0" smtClean="0"/>
                        <a:t>а</a:t>
                      </a:r>
                      <a:endParaRPr lang="ru-RU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dirty="0" err="1" smtClean="0"/>
                        <a:t>д</a:t>
                      </a:r>
                      <a:endParaRPr lang="ru-RU" sz="4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/>
                        <a:t>4,3</a:t>
                      </a:r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/>
                        <a:t>6,8</a:t>
                      </a:r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/>
                        <a:t>6,6</a:t>
                      </a:r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/>
                        <a:t>1,82</a:t>
                      </a:r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/>
                        <a:t>1</a:t>
                      </a:r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/>
                        <a:t>0,1</a:t>
                      </a:r>
                      <a:endParaRPr lang="ru-RU" sz="40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7 класс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Упростите:</a:t>
            </a:r>
          </a:p>
          <a:p>
            <a:r>
              <a:rPr lang="ru-RU" dirty="0" smtClean="0"/>
              <a:t>1) 2х + 5х</a:t>
            </a:r>
          </a:p>
          <a:p>
            <a:r>
              <a:rPr lang="ru-RU" dirty="0" smtClean="0"/>
              <a:t>2) 2х – 5х</a:t>
            </a:r>
          </a:p>
          <a:p>
            <a:r>
              <a:rPr lang="ru-RU" dirty="0" smtClean="0"/>
              <a:t>3) 4,5 а + 5,8 а</a:t>
            </a:r>
          </a:p>
          <a:p>
            <a:r>
              <a:rPr lang="ru-RU" dirty="0" smtClean="0"/>
              <a:t>4) </a:t>
            </a:r>
            <a:r>
              <a:rPr lang="ru-RU" dirty="0" smtClean="0"/>
              <a:t>4,5 а </a:t>
            </a:r>
            <a:r>
              <a:rPr lang="ru-RU" dirty="0" smtClean="0"/>
              <a:t>- </a:t>
            </a:r>
            <a:r>
              <a:rPr lang="ru-RU" dirty="0" smtClean="0"/>
              <a:t>5,8 </a:t>
            </a:r>
            <a:r>
              <a:rPr lang="ru-RU" dirty="0" smtClean="0"/>
              <a:t>а</a:t>
            </a:r>
          </a:p>
          <a:p>
            <a:r>
              <a:rPr lang="ru-RU" dirty="0" smtClean="0"/>
              <a:t>5) 2х </a:t>
            </a:r>
            <a:r>
              <a:rPr lang="ru-RU" dirty="0" smtClean="0">
                <a:latin typeface="Arial"/>
                <a:cs typeface="Arial"/>
              </a:rPr>
              <a:t>∙5х</a:t>
            </a:r>
          </a:p>
          <a:p>
            <a:r>
              <a:rPr lang="ru-RU" dirty="0" smtClean="0">
                <a:latin typeface="Arial"/>
                <a:cs typeface="Arial"/>
              </a:rPr>
              <a:t>6) 2х : 5х</a:t>
            </a:r>
          </a:p>
          <a:p>
            <a:r>
              <a:rPr lang="ru-RU" dirty="0" smtClean="0">
                <a:latin typeface="Arial"/>
                <a:cs typeface="Arial"/>
              </a:rPr>
              <a:t>7) 0,1 </a:t>
            </a:r>
            <a:r>
              <a:rPr lang="ru-RU" dirty="0" err="1" smtClean="0">
                <a:latin typeface="Arial"/>
                <a:cs typeface="Arial"/>
              </a:rPr>
              <a:t>х</a:t>
            </a:r>
            <a:r>
              <a:rPr lang="ru-RU" dirty="0" smtClean="0">
                <a:latin typeface="Arial"/>
                <a:cs typeface="Arial"/>
              </a:rPr>
              <a:t> ∙ 100х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Расшифруй слово: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146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1371600"/>
                <a:gridCol w="1371600"/>
                <a:gridCol w="1371600"/>
                <a:gridCol w="1371600"/>
                <a:gridCol w="1371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4400" dirty="0" smtClean="0"/>
                        <a:t>о</a:t>
                      </a:r>
                      <a:endParaRPr lang="ru-RU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dirty="0" smtClean="0"/>
                        <a:t>б</a:t>
                      </a:r>
                      <a:endParaRPr lang="ru-RU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dirty="0" smtClean="0"/>
                        <a:t>к</a:t>
                      </a:r>
                      <a:endParaRPr lang="ru-RU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dirty="0" smtClean="0"/>
                        <a:t>л</a:t>
                      </a:r>
                      <a:endParaRPr lang="ru-RU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dirty="0" smtClean="0"/>
                        <a:t>а</a:t>
                      </a:r>
                      <a:endParaRPr lang="ru-RU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err="1" smtClean="0"/>
                        <a:t>д</a:t>
                      </a:r>
                      <a:endParaRPr lang="ru-RU" sz="4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/>
                        <a:t>10,3а</a:t>
                      </a:r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/>
                        <a:t>7х</a:t>
                      </a:r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/>
                        <a:t>-1,3а</a:t>
                      </a:r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/>
                        <a:t>-3х</a:t>
                      </a:r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/>
                        <a:t>10х</a:t>
                      </a:r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/>
                        <a:t>0,4</a:t>
                      </a:r>
                      <a:endParaRPr lang="ru-RU" sz="40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Объект 4"/>
          <p:cNvGraphicFramePr>
            <a:graphicFrameLocks noChangeAspect="1"/>
          </p:cNvGraphicFramePr>
          <p:nvPr/>
        </p:nvGraphicFramePr>
        <p:xfrm>
          <a:off x="6929454" y="2285992"/>
          <a:ext cx="428628" cy="714380"/>
        </p:xfrm>
        <a:graphic>
          <a:graphicData uri="http://schemas.openxmlformats.org/presentationml/2006/ole">
            <p:oleObj spid="_x0000_s3074" name="Формула" r:id="rId3" imgW="101520" imgH="1904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8 класс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Найдите корни уравнения:</a:t>
            </a:r>
          </a:p>
          <a:p>
            <a:r>
              <a:rPr lang="ru-RU" dirty="0" smtClean="0"/>
              <a:t>1) </a:t>
            </a:r>
            <a:r>
              <a:rPr lang="ru-RU" dirty="0" err="1" smtClean="0"/>
              <a:t>х</a:t>
            </a:r>
            <a:r>
              <a:rPr lang="ru-RU" dirty="0" smtClean="0">
                <a:latin typeface="Arial"/>
                <a:cs typeface="Arial"/>
              </a:rPr>
              <a:t>² = 0</a:t>
            </a:r>
          </a:p>
          <a:p>
            <a:r>
              <a:rPr lang="ru-RU" dirty="0" smtClean="0">
                <a:latin typeface="Arial"/>
                <a:cs typeface="Arial"/>
              </a:rPr>
              <a:t>2) </a:t>
            </a:r>
            <a:r>
              <a:rPr lang="ru-RU" dirty="0" err="1" smtClean="0">
                <a:latin typeface="Arial"/>
                <a:cs typeface="Arial"/>
              </a:rPr>
              <a:t>х</a:t>
            </a:r>
            <a:r>
              <a:rPr lang="ru-RU" dirty="0" smtClean="0">
                <a:latin typeface="Arial"/>
                <a:cs typeface="Arial"/>
              </a:rPr>
              <a:t>² - </a:t>
            </a:r>
            <a:r>
              <a:rPr lang="ru-RU" dirty="0" err="1" smtClean="0">
                <a:latin typeface="Arial"/>
                <a:cs typeface="Arial"/>
              </a:rPr>
              <a:t>х</a:t>
            </a:r>
            <a:r>
              <a:rPr lang="ru-RU" dirty="0" smtClean="0">
                <a:latin typeface="Arial"/>
                <a:cs typeface="Arial"/>
              </a:rPr>
              <a:t> = 0</a:t>
            </a:r>
          </a:p>
          <a:p>
            <a:r>
              <a:rPr lang="ru-RU" dirty="0" smtClean="0">
                <a:latin typeface="Arial"/>
                <a:cs typeface="Arial"/>
              </a:rPr>
              <a:t>3) </a:t>
            </a:r>
            <a:r>
              <a:rPr lang="ru-RU" dirty="0" err="1" smtClean="0">
                <a:latin typeface="Arial"/>
                <a:cs typeface="Arial"/>
              </a:rPr>
              <a:t>х</a:t>
            </a:r>
            <a:r>
              <a:rPr lang="ru-RU" dirty="0" smtClean="0">
                <a:latin typeface="Arial"/>
                <a:cs typeface="Arial"/>
              </a:rPr>
              <a:t>² + </a:t>
            </a:r>
            <a:r>
              <a:rPr lang="ru-RU" dirty="0" err="1" smtClean="0">
                <a:latin typeface="Arial"/>
                <a:cs typeface="Arial"/>
              </a:rPr>
              <a:t>х</a:t>
            </a:r>
            <a:r>
              <a:rPr lang="ru-RU" dirty="0" smtClean="0">
                <a:latin typeface="Arial"/>
                <a:cs typeface="Arial"/>
              </a:rPr>
              <a:t> = 0</a:t>
            </a:r>
          </a:p>
          <a:p>
            <a:r>
              <a:rPr lang="ru-RU" dirty="0" smtClean="0">
                <a:latin typeface="Arial"/>
                <a:cs typeface="Arial"/>
              </a:rPr>
              <a:t>4) </a:t>
            </a:r>
            <a:r>
              <a:rPr lang="ru-RU" dirty="0" err="1" smtClean="0">
                <a:latin typeface="Arial"/>
                <a:cs typeface="Arial"/>
              </a:rPr>
              <a:t>х</a:t>
            </a:r>
            <a:r>
              <a:rPr lang="ru-RU" dirty="0" smtClean="0">
                <a:latin typeface="Arial"/>
                <a:cs typeface="Arial"/>
              </a:rPr>
              <a:t>² + 2 = 0</a:t>
            </a:r>
          </a:p>
          <a:p>
            <a:r>
              <a:rPr lang="ru-RU" dirty="0" smtClean="0">
                <a:latin typeface="Arial"/>
                <a:cs typeface="Arial"/>
              </a:rPr>
              <a:t>5) </a:t>
            </a:r>
            <a:r>
              <a:rPr lang="ru-RU" dirty="0" err="1" smtClean="0">
                <a:latin typeface="Arial"/>
                <a:cs typeface="Arial"/>
              </a:rPr>
              <a:t>х</a:t>
            </a:r>
            <a:r>
              <a:rPr lang="ru-RU" dirty="0" smtClean="0">
                <a:latin typeface="Arial"/>
                <a:cs typeface="Arial"/>
              </a:rPr>
              <a:t>² - 4 = 0</a:t>
            </a:r>
          </a:p>
          <a:p>
            <a:r>
              <a:rPr lang="ru-RU" dirty="0" smtClean="0">
                <a:latin typeface="Arial"/>
                <a:cs typeface="Arial"/>
              </a:rPr>
              <a:t>6) </a:t>
            </a:r>
            <a:r>
              <a:rPr lang="ru-RU" dirty="0" err="1" smtClean="0">
                <a:latin typeface="Arial"/>
                <a:cs typeface="Arial"/>
              </a:rPr>
              <a:t>х</a:t>
            </a:r>
            <a:r>
              <a:rPr lang="ru-RU" dirty="0" smtClean="0">
                <a:latin typeface="Arial"/>
                <a:cs typeface="Arial"/>
              </a:rPr>
              <a:t>² - 9 = 0 </a:t>
            </a:r>
          </a:p>
          <a:p>
            <a:r>
              <a:rPr lang="ru-RU" dirty="0" smtClean="0">
                <a:latin typeface="Arial"/>
                <a:cs typeface="Arial"/>
              </a:rPr>
              <a:t>7) 2х² - 8 = 0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Расшифруй слово: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146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1371600"/>
                <a:gridCol w="1371600"/>
                <a:gridCol w="1371600"/>
                <a:gridCol w="1371600"/>
                <a:gridCol w="1371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4400" dirty="0" smtClean="0"/>
                        <a:t>о</a:t>
                      </a:r>
                      <a:endParaRPr lang="ru-RU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dirty="0" smtClean="0"/>
                        <a:t>б</a:t>
                      </a:r>
                      <a:endParaRPr lang="ru-RU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dirty="0" smtClean="0"/>
                        <a:t>к</a:t>
                      </a:r>
                      <a:endParaRPr lang="ru-RU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dirty="0" smtClean="0"/>
                        <a:t>л</a:t>
                      </a:r>
                      <a:endParaRPr lang="ru-RU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dirty="0" smtClean="0"/>
                        <a:t>а</a:t>
                      </a:r>
                      <a:endParaRPr lang="ru-RU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err="1" smtClean="0"/>
                        <a:t>д</a:t>
                      </a:r>
                      <a:endParaRPr lang="ru-RU" sz="4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/>
                        <a:t>0; -1</a:t>
                      </a:r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/>
                        <a:t>0</a:t>
                      </a:r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latin typeface="Arial"/>
                          <a:cs typeface="Arial"/>
                        </a:rPr>
                        <a:t>ø</a:t>
                      </a:r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/>
                        <a:t>0; 1</a:t>
                      </a:r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/>
                        <a:t>±2</a:t>
                      </a:r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/>
                        <a:t>±3</a:t>
                      </a:r>
                      <a:endParaRPr lang="ru-RU" sz="40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74</TotalTime>
  <Words>229</Words>
  <Application>Microsoft Office PowerPoint</Application>
  <PresentationFormat>Экран (4:3)</PresentationFormat>
  <Paragraphs>83</Paragraphs>
  <Slides>12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4" baseType="lpstr">
      <vt:lpstr>Апекс</vt:lpstr>
      <vt:lpstr>Microsoft Equation 3.0</vt:lpstr>
      <vt:lpstr>27 января.</vt:lpstr>
      <vt:lpstr>5 класс</vt:lpstr>
      <vt:lpstr>Расшифруй слово:</vt:lpstr>
      <vt:lpstr>6 класс</vt:lpstr>
      <vt:lpstr>Расшифруй слово:</vt:lpstr>
      <vt:lpstr>7 класс</vt:lpstr>
      <vt:lpstr>Расшифруй слово:</vt:lpstr>
      <vt:lpstr>8 класс</vt:lpstr>
      <vt:lpstr>Расшифруй слово:</vt:lpstr>
      <vt:lpstr>Блокада Ленинграда </vt:lpstr>
      <vt:lpstr>Слайд 11</vt:lpstr>
      <vt:lpstr>Знай историю своей страны!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27 января.</dc:title>
  <dc:creator>House</dc:creator>
  <cp:lastModifiedBy>House</cp:lastModifiedBy>
  <cp:revision>8</cp:revision>
  <dcterms:created xsi:type="dcterms:W3CDTF">2014-01-26T10:00:34Z</dcterms:created>
  <dcterms:modified xsi:type="dcterms:W3CDTF">2014-01-26T11:15:22Z</dcterms:modified>
</cp:coreProperties>
</file>