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3AB98-54DB-45A2-8C15-E182AB1C22C1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8F627-48C3-4C71-AD06-EFCC3B1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737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642918"/>
            <a:ext cx="700092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ПУТЕШЕСТВИЕ В СТРАНУ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«З</a:t>
            </a:r>
            <a:r>
              <a:rPr lang="ru-RU" sz="5400" dirty="0" smtClean="0">
                <a:solidFill>
                  <a:schemeClr val="bg1"/>
                </a:solidFill>
              </a:rPr>
              <a:t>АНИМАТИКА» </a:t>
            </a:r>
          </a:p>
          <a:p>
            <a:pPr algn="ctr"/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2428868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70" y="0"/>
            <a:ext cx="917737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4348" y="857232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785794"/>
            <a:ext cx="5286412" cy="509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Начался двадцать первый век</a:t>
            </a:r>
            <a: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b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Куда стремится человек?</a:t>
            </a:r>
            <a:b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Изучены космос и море, </a:t>
            </a:r>
            <a:b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Строенье звезд и вся Земля.</a:t>
            </a:r>
            <a:b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Но математиков зовет вперед </a:t>
            </a:r>
            <a:b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Желанье знать, что</a:t>
            </a:r>
            <a:r>
              <a:rPr lang="en-US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было 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Много лет назад   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Желанье знать, что будет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ru-RU" sz="28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Через много лет.</a:t>
            </a:r>
            <a:endParaRPr lang="ru-RU" sz="28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Picture 18" descr="Aristar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285860"/>
            <a:ext cx="3097213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70" y="0"/>
            <a:ext cx="917737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1214422"/>
            <a:ext cx="52864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>
                <a:solidFill>
                  <a:schemeClr val="bg1"/>
                </a:solidFill>
              </a:rPr>
              <a:t>Домашняя работа :</a:t>
            </a:r>
          </a:p>
          <a:p>
            <a:endParaRPr lang="ru-RU" sz="40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bg1"/>
                </a:solidFill>
              </a:rPr>
              <a:t>стр</a:t>
            </a:r>
            <a:r>
              <a:rPr lang="ru-RU" sz="4000" dirty="0" smtClean="0">
                <a:solidFill>
                  <a:schemeClr val="bg1"/>
                </a:solidFill>
              </a:rPr>
              <a:t>. 46-47, все №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(на печатной основе)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70" y="0"/>
            <a:ext cx="917737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1285860"/>
            <a:ext cx="75009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-Сегодня я узнал….</a:t>
            </a:r>
          </a:p>
          <a:p>
            <a:r>
              <a:rPr lang="ru-RU" sz="6000" dirty="0" smtClean="0">
                <a:solidFill>
                  <a:schemeClr val="bg1"/>
                </a:solidFill>
              </a:rPr>
              <a:t>-У меня получилось…</a:t>
            </a:r>
          </a:p>
          <a:p>
            <a:r>
              <a:rPr lang="ru-RU" sz="6000" dirty="0" smtClean="0">
                <a:solidFill>
                  <a:schemeClr val="bg1"/>
                </a:solidFill>
              </a:rPr>
              <a:t>-Было трудно…</a:t>
            </a:r>
          </a:p>
          <a:p>
            <a:r>
              <a:rPr lang="ru-RU" sz="6000" dirty="0" smtClean="0">
                <a:solidFill>
                  <a:schemeClr val="bg1"/>
                </a:solidFill>
              </a:rPr>
              <a:t>-Было интересно…</a:t>
            </a:r>
          </a:p>
          <a:p>
            <a:r>
              <a:rPr lang="ru-RU" sz="6000" dirty="0" smtClean="0">
                <a:solidFill>
                  <a:schemeClr val="bg1"/>
                </a:solidFill>
              </a:rPr>
              <a:t>-Теперь я умею…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ikawai.ru/img/kasta-albom-yasno-skachat-318908-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787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314324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Научимся…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46" y="5500702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Ответ: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1000108"/>
            <a:ext cx="335758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357686" y="571480"/>
            <a:ext cx="4214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6"/>
                </a:solidFill>
              </a:rPr>
              <a:t>2х4=</a:t>
            </a:r>
          </a:p>
          <a:p>
            <a:r>
              <a:rPr lang="ru-RU" sz="4800" dirty="0" smtClean="0">
                <a:solidFill>
                  <a:schemeClr val="accent6"/>
                </a:solidFill>
              </a:rPr>
              <a:t>м</a:t>
            </a:r>
            <a:r>
              <a:rPr lang="ru-RU" sz="4800" dirty="0" smtClean="0">
                <a:solidFill>
                  <a:schemeClr val="accent6"/>
                </a:solidFill>
              </a:rPr>
              <a:t>ножитель</a:t>
            </a:r>
          </a:p>
          <a:p>
            <a:r>
              <a:rPr lang="ru-RU" sz="4800" dirty="0" smtClean="0">
                <a:solidFill>
                  <a:schemeClr val="accent6"/>
                </a:solidFill>
              </a:rPr>
              <a:t>множитель </a:t>
            </a:r>
          </a:p>
          <a:p>
            <a:r>
              <a:rPr lang="ru-RU" sz="4800" dirty="0" smtClean="0">
                <a:solidFill>
                  <a:schemeClr val="accent6"/>
                </a:solidFill>
              </a:rPr>
              <a:t>произведение</a:t>
            </a:r>
            <a:endParaRPr lang="ru-RU" sz="4800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643446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4"/>
                </a:solidFill>
              </a:rPr>
              <a:t>5+5+5=</a:t>
            </a:r>
            <a:endParaRPr lang="ru-RU" sz="48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051720" y="1320498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rc 8"/>
          <p:cNvSpPr>
            <a:spLocks/>
          </p:cNvSpPr>
          <p:nvPr/>
        </p:nvSpPr>
        <p:spPr bwMode="auto">
          <a:xfrm rot="901265">
            <a:off x="3159125" y="1304925"/>
            <a:ext cx="2324100" cy="1433513"/>
          </a:xfrm>
          <a:custGeom>
            <a:avLst/>
            <a:gdLst>
              <a:gd name="T0" fmla="*/ 0 w 43055"/>
              <a:gd name="T1" fmla="*/ 2147483647 h 27179"/>
              <a:gd name="T2" fmla="*/ 2147483647 w 43055"/>
              <a:gd name="T3" fmla="*/ 2147483647 h 27179"/>
              <a:gd name="T4" fmla="*/ 2147483647 w 43055"/>
              <a:gd name="T5" fmla="*/ 2147483647 h 27179"/>
              <a:gd name="T6" fmla="*/ 0 60000 65536"/>
              <a:gd name="T7" fmla="*/ 0 60000 65536"/>
              <a:gd name="T8" fmla="*/ 0 60000 65536"/>
              <a:gd name="T9" fmla="*/ 0 w 43055"/>
              <a:gd name="T10" fmla="*/ 0 h 27179"/>
              <a:gd name="T11" fmla="*/ 43055 w 43055"/>
              <a:gd name="T12" fmla="*/ 27179 h 27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55" h="27179" fill="none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</a:path>
              <a:path w="43055" h="27179" stroke="0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  <a:lnTo>
                  <a:pt x="21455" y="21600"/>
                </a:lnTo>
                <a:lnTo>
                  <a:pt x="-1" y="19103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Oval 10"/>
          <p:cNvSpPr>
            <a:spLocks noChangeArrowheads="1"/>
          </p:cNvSpPr>
          <p:nvPr/>
        </p:nvSpPr>
        <p:spPr bwMode="auto">
          <a:xfrm>
            <a:off x="3048000" y="1981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 flipH="1">
            <a:off x="2743200" y="2971800"/>
            <a:ext cx="2514600" cy="3048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Freeform 12"/>
          <p:cNvSpPr>
            <a:spLocks/>
          </p:cNvSpPr>
          <p:nvPr/>
        </p:nvSpPr>
        <p:spPr bwMode="auto">
          <a:xfrm>
            <a:off x="2743200" y="5562600"/>
            <a:ext cx="2667000" cy="469900"/>
          </a:xfrm>
          <a:custGeom>
            <a:avLst/>
            <a:gdLst>
              <a:gd name="T0" fmla="*/ 0 w 1680"/>
              <a:gd name="T1" fmla="*/ 2147483647 h 248"/>
              <a:gd name="T2" fmla="*/ 2147483647 w 1680"/>
              <a:gd name="T3" fmla="*/ 2147483647 h 248"/>
              <a:gd name="T4" fmla="*/ 2147483647 w 1680"/>
              <a:gd name="T5" fmla="*/ 2147483647 h 248"/>
              <a:gd name="T6" fmla="*/ 2147483647 w 1680"/>
              <a:gd name="T7" fmla="*/ 0 h 248"/>
              <a:gd name="T8" fmla="*/ 0 60000 65536"/>
              <a:gd name="T9" fmla="*/ 0 60000 65536"/>
              <a:gd name="T10" fmla="*/ 0 60000 65536"/>
              <a:gd name="T11" fmla="*/ 0 60000 65536"/>
              <a:gd name="T12" fmla="*/ 0 w 1680"/>
              <a:gd name="T13" fmla="*/ 0 h 248"/>
              <a:gd name="T14" fmla="*/ 1680 w 1680"/>
              <a:gd name="T15" fmla="*/ 248 h 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0" h="248">
                <a:moveTo>
                  <a:pt x="0" y="240"/>
                </a:moveTo>
                <a:cubicBezTo>
                  <a:pt x="256" y="144"/>
                  <a:pt x="512" y="48"/>
                  <a:pt x="720" y="48"/>
                </a:cubicBezTo>
                <a:cubicBezTo>
                  <a:pt x="928" y="48"/>
                  <a:pt x="1088" y="248"/>
                  <a:pt x="1248" y="240"/>
                </a:cubicBezTo>
                <a:cubicBezTo>
                  <a:pt x="1408" y="232"/>
                  <a:pt x="1608" y="40"/>
                  <a:pt x="1680" y="0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51466">
            <a:off x="2263775" y="708025"/>
            <a:ext cx="3873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Oval 3"/>
          <p:cNvSpPr>
            <a:spLocks noChangeArrowheads="1"/>
          </p:cNvSpPr>
          <p:nvPr/>
        </p:nvSpPr>
        <p:spPr bwMode="auto">
          <a:xfrm>
            <a:off x="2667000" y="5867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0858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2124075" y="0"/>
            <a:ext cx="4686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i="0" dirty="0" err="1">
                <a:solidFill>
                  <a:srgbClr val="CC0066"/>
                </a:solidFill>
                <a:latin typeface="Agency FB" pitchFamily="34" charset="0"/>
              </a:rPr>
              <a:t>Повторяйка</a:t>
            </a:r>
            <a:endParaRPr lang="ru-RU" sz="6000" b="1" i="0" dirty="0">
              <a:solidFill>
                <a:srgbClr val="CC0066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8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116 C 0.01319 -0.03215 0.02882 -0.06152 0.04583 -0.08025 C 0.06337 -0.09852 0.08212 -0.108 0.10191 -0.11355 C 0.12188 -0.11702 0.14722 -0.11702 0.16597 -0.11355 C 0.18507 -0.108 0.20208 -0.08881 0.21424 -0.08025 C 0.22622 -0.07077 0.23125 -0.07285 0.23819 -0.05782 C 0.24462 -0.04325 0.2526 -0.01758 0.25399 0.00856 C 0.25625 0.03469 0.2526 0.07169 0.24583 0.09783 C 0.23906 0.12327 0.2526 0.09598 0.21424 0.16466 C 0.175 0.23219 0.05399 0.43987 0.01406 0.50925 C -0.02622 0.57771 -0.02639 0.57007 -0.02622 0.57539 C -0.02483 0.58349 0.00434 0.55111 0.0217 0.54278 C 0.03889 0.53284 0.0592 0.52012 0.07813 0.52012 C 0.09688 0.52012 0.11788 0.53469 0.13403 0.54278 C 0.14965 0.54972 0.15799 0.56799 0.17378 0.56452 C 0.18976 0.56013 0.22049 0.52729 0.22969 0.52012 " pathEditMode="relative" rAng="0" ptsTypes="aaaaaaaaaaaaaaaA">
                                      <p:cBhvr>
                                        <p:cTn id="6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23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39165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428604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«Историческая зона»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1538" y="1643050"/>
          <a:ext cx="7143801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43"/>
                <a:gridCol w="1020543"/>
                <a:gridCol w="1020543"/>
                <a:gridCol w="1020543"/>
                <a:gridCol w="1020543"/>
                <a:gridCol w="1020543"/>
                <a:gridCol w="1020543"/>
              </a:tblGrid>
              <a:tr h="1928826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5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16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18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71538" y="3071810"/>
          <a:ext cx="7143801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43"/>
                <a:gridCol w="1020543"/>
                <a:gridCol w="1020543"/>
                <a:gridCol w="1020543"/>
                <a:gridCol w="1020543"/>
                <a:gridCol w="1020543"/>
                <a:gridCol w="1020543"/>
              </a:tblGrid>
              <a:tr h="1928826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п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и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err="1" smtClean="0"/>
                        <a:t>ф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а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err="1" smtClean="0"/>
                        <a:t>г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err="1" smtClean="0"/>
                        <a:t>о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р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70" y="0"/>
            <a:ext cx="9177370" cy="6858000"/>
          </a:xfrm>
          <a:prstGeom prst="rect">
            <a:avLst/>
          </a:prstGeom>
          <a:noFill/>
        </p:spPr>
      </p:pic>
      <p:pic>
        <p:nvPicPr>
          <p:cNvPr id="6" name="Picture 2" descr="http://xreferat.ru/image/54/1306491330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928670"/>
            <a:ext cx="4143404" cy="514353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571480"/>
            <a:ext cx="37862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Пифагор жил более двух с половиной тысяч лет назад. Он считал, что числа очень важны для людей.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70" y="0"/>
            <a:ext cx="917737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«Логическая»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2071678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6"/>
                </a:solidFill>
              </a:rPr>
              <a:t>2    8   4</a:t>
            </a:r>
            <a:endParaRPr lang="ru-RU" sz="9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70" y="0"/>
            <a:ext cx="917737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857232"/>
            <a:ext cx="6584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«</a:t>
            </a:r>
            <a:r>
              <a:rPr lang="ru-RU" sz="4000" dirty="0" smtClean="0">
                <a:solidFill>
                  <a:schemeClr val="bg1"/>
                </a:solidFill>
              </a:rPr>
              <a:t>АРИФМЕТИЧЕСКАЯ</a:t>
            </a:r>
            <a:r>
              <a:rPr lang="ru-RU" sz="4000" dirty="0" smtClean="0">
                <a:solidFill>
                  <a:schemeClr val="bg1"/>
                </a:solidFill>
              </a:rPr>
              <a:t>»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2928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170" name="AutoShape 2" descr="https://docs.google.com/viewer?url=http%3A%2F%2Fnsportal.ru%2Fsites%2Fdefault%2Ffiles%2F2013%2F12%2Fdrevnegrecheskie_zadachi.ppt&amp;docid=4c2fd70f1eba6eeb23c427bcd94c8e40&amp;a=bi&amp;pagenumber=4&amp;w=52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143504" y="1500174"/>
            <a:ext cx="3240088" cy="461168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857224" y="1714488"/>
            <a:ext cx="40005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</a:rPr>
              <a:t>Архимед — древнегреческий математик. Отцом его был астроном Фидий, который привил сыну с детства любовь к математике и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</a:rPr>
              <a:t>астрономии.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70" y="0"/>
            <a:ext cx="917737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714356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«</a:t>
            </a:r>
            <a:r>
              <a:rPr lang="ru-RU" sz="4000" dirty="0" smtClean="0">
                <a:solidFill>
                  <a:schemeClr val="bg1"/>
                </a:solidFill>
              </a:rPr>
              <a:t>ЭКОЛОГИЧЕСКАЯ</a:t>
            </a:r>
            <a:r>
              <a:rPr lang="ru-RU" sz="4000" dirty="0" smtClean="0">
                <a:solidFill>
                  <a:schemeClr val="bg1"/>
                </a:solidFill>
              </a:rPr>
              <a:t>»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428736"/>
            <a:ext cx="7715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dirty="0" smtClean="0">
                <a:solidFill>
                  <a:srgbClr val="92D050"/>
                </a:solidFill>
              </a:rPr>
              <a:t>Кислород необходим всем живым организмам.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solidFill>
                  <a:srgbClr val="92D050"/>
                </a:solidFill>
              </a:rPr>
              <a:t>Употребление грязной воды может привести к кишечным заболеваниям.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solidFill>
                  <a:srgbClr val="92D050"/>
                </a:solidFill>
              </a:rPr>
              <a:t>100 кг макулатуры сберегает 8 сосен.</a:t>
            </a:r>
            <a:endParaRPr lang="ru-RU" sz="4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kawai.ru/img/kasta-albom-yasno-skachat-318908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70" y="0"/>
            <a:ext cx="917737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785794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«</a:t>
            </a:r>
            <a:r>
              <a:rPr lang="ru-RU" sz="4000" dirty="0" smtClean="0">
                <a:solidFill>
                  <a:schemeClr val="bg1"/>
                </a:solidFill>
              </a:rPr>
              <a:t>ГЕОМЕТРИЧЕСКАЯ»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2071678"/>
            <a:ext cx="4714908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728" y="4500570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Найдите периметр этого прямоугольника (Р)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164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2014-02-23T12:44:24Z</dcterms:created>
  <dcterms:modified xsi:type="dcterms:W3CDTF">2014-02-24T16:49:52Z</dcterms:modified>
</cp:coreProperties>
</file>