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6"/>
  </p:notesMasterIdLst>
  <p:sldIdLst>
    <p:sldId id="256" r:id="rId2"/>
    <p:sldId id="257" r:id="rId3"/>
    <p:sldId id="258" r:id="rId4"/>
    <p:sldId id="263" r:id="rId5"/>
    <p:sldId id="262" r:id="rId6"/>
    <p:sldId id="259" r:id="rId7"/>
    <p:sldId id="260" r:id="rId8"/>
    <p:sldId id="261" r:id="rId9"/>
    <p:sldId id="265" r:id="rId10"/>
    <p:sldId id="266" r:id="rId11"/>
    <p:sldId id="267" r:id="rId12"/>
    <p:sldId id="269" r:id="rId13"/>
    <p:sldId id="264" r:id="rId14"/>
    <p:sldId id="273" r:id="rId15"/>
    <p:sldId id="271" r:id="rId16"/>
    <p:sldId id="272" r:id="rId17"/>
    <p:sldId id="274" r:id="rId18"/>
    <p:sldId id="275" r:id="rId19"/>
    <p:sldId id="276" r:id="rId20"/>
    <p:sldId id="279" r:id="rId21"/>
    <p:sldId id="277" r:id="rId22"/>
    <p:sldId id="278" r:id="rId23"/>
    <p:sldId id="270" r:id="rId24"/>
    <p:sldId id="280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3300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52" autoAdjust="0"/>
  </p:normalViewPr>
  <p:slideViewPr>
    <p:cSldViewPr>
      <p:cViewPr varScale="1">
        <p:scale>
          <a:sx n="97" d="100"/>
          <a:sy n="97" d="100"/>
        </p:scale>
        <p:origin x="-1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4DFB5-ECBF-43B3-8E41-D1A9D8B90D87}" type="datetimeFigureOut">
              <a:rPr lang="ru-RU" smtClean="0"/>
              <a:pPr/>
              <a:t>05.11.2012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4A147-B054-4747-B20A-4EED4625D0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4A147-B054-4747-B20A-4EED4625D02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4A147-B054-4747-B20A-4EED4625D02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4A147-B054-4747-B20A-4EED4625D02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4A147-B054-4747-B20A-4EED4625D02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4A147-B054-4747-B20A-4EED4625D02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91296-C031-416C-8108-BE33CB1522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30A1-7A98-410D-9E5B-1AF78C89D4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FAF67-40B3-4E39-8C9B-4E01830335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9B5D1-51AC-49A9-BA1B-43880915AD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F8317-4C48-4E85-9B40-C2508C440A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7145AA-4681-44B5-B734-F9A92E78F7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40B3F-F499-44A0-A282-46C3520923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89756-3E3C-442B-B9A9-14772DC1CC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7D2A6-62CA-4C31-8186-E09086DA45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5847D-9887-4123-AE01-72CCAD052FF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E2FAB-675E-4739-A4DC-91B4028FF8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4E2A8C2-8F92-437D-9FBA-7A09E652E8A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ross-stitch-club.ru/uploads/posts/2011-01/1294172505_18.jpg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g-fotki.yandex.ru/get/3613/art-and-children.0/0_18299_9ee3e1c8_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ranamasterov.ru/files/imagecache/orig_with_logo/i2011/10/07/16_0.jpg" TargetMode="External"/><Relationship Id="rId5" Type="http://schemas.openxmlformats.org/officeDocument/2006/relationships/image" Target="../media/image2.gif"/><Relationship Id="rId4" Type="http://schemas.openxmlformats.org/officeDocument/2006/relationships/hyperlink" Target="http://scratch.mit.edu/static/projects/Flaresh/861867_med.png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obroker.ru/img-org/new-logo-21048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dic.academic.ru/pictures/wiki/files/78/Naehnadel.jp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openclipart.org/image/800px/svg_to_png/2467/liftarn_Thread_and_needle.pn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os1.i.ua/3/1/8030773_d274fb77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onder-woman.ru/wp-content/uploads/2011/03/izonit-tehnika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demiart.ru/forum/uploads/post-34727-1197900786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314/iren-oreshnik.1c/0_2422d_a97eab2f_-2-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img-fotki.yandex.ru/get/21/67709455.b2/0_7388b_6b60cf65_XL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ukhacheva.ucoz.ru/" TargetMode="External"/><Relationship Id="rId2" Type="http://schemas.openxmlformats.org/officeDocument/2006/relationships/hyperlink" Target="http://nsportal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tranamasterov.ru/files/imagecache/orig_with_logo/i/IMG_1940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stranamasterov.ru/files/imagecache/orig_with_logo/i2011/10/07/13_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coolwom.ru/images/stories/img/izonit4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stranamasterov.ru/files/imagecache/orig_with_logo/i/babochka_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ranamasterov.ru/files/imagecache/orig_with_logo/i/IMG_4528a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puzyriki.ru/d/56880/d/image_347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lena-kuzmina.ru/assets/images/new/lebjpg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b1.keep4u.ru/b/080829/99/99dc5d885296ba2c99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elena-kuzmina.ru/assets/images/new/yeljpg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Картинка 17 из 237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2656122"/>
            <a:ext cx="4464496" cy="4201878"/>
          </a:xfrm>
          <a:prstGeom prst="ellipse">
            <a:avLst/>
          </a:prstGeom>
          <a:noFill/>
        </p:spPr>
      </p:pic>
      <p:pic>
        <p:nvPicPr>
          <p:cNvPr id="21" name="Picture 39" descr="Картинка 181 из 238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760640" cy="4320481"/>
          </a:xfrm>
          <a:prstGeom prst="roundRect">
            <a:avLst/>
          </a:prstGeom>
          <a:noFill/>
        </p:spPr>
      </p:pic>
      <p:pic>
        <p:nvPicPr>
          <p:cNvPr id="22" name="Picture 47" descr="Картинка 18 из 16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r="1480"/>
          <a:stretch>
            <a:fillRect/>
          </a:stretch>
        </p:blipFill>
        <p:spPr bwMode="auto">
          <a:xfrm>
            <a:off x="5724128" y="0"/>
            <a:ext cx="3419872" cy="2727899"/>
          </a:xfrm>
          <a:prstGeom prst="ellipse">
            <a:avLst/>
          </a:prstGeom>
          <a:noFill/>
        </p:spPr>
      </p:pic>
      <p:pic>
        <p:nvPicPr>
          <p:cNvPr id="23" name="Picture 25" descr="Картинка 32 из 23783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294216" y="3971496"/>
            <a:ext cx="2592288" cy="3180721"/>
          </a:xfrm>
          <a:prstGeom prst="round2DiagRect">
            <a:avLst>
              <a:gd name="adj1" fmla="val 5850"/>
              <a:gd name="adj2" fmla="val 0"/>
            </a:avLst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6436"/>
            <a:ext cx="9144000" cy="11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Заполнение окружности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Разделить </a:t>
            </a:r>
            <a:r>
              <a:rPr lang="ru-RU" sz="3600" dirty="0"/>
              <a:t>окружность на 12 равных частей 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2123728" y="2430000"/>
            <a:ext cx="4320480" cy="423936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139952" y="443711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4211960" y="2420888"/>
            <a:ext cx="0" cy="42393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0596" name="Picture 4" descr="Картинка 9 из 279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7" r="3526" b="26291"/>
          <a:stretch>
            <a:fillRect/>
          </a:stretch>
        </p:blipFill>
        <p:spPr bwMode="auto">
          <a:xfrm rot="5400000">
            <a:off x="4463988" y="4185084"/>
            <a:ext cx="2304256" cy="2808312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 bwMode="auto">
          <a:xfrm>
            <a:off x="4139952" y="652534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9" name="Picture 4" descr="Картинка 9 из 279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7" r="3526" b="26291"/>
          <a:stretch>
            <a:fillRect/>
          </a:stretch>
        </p:blipFill>
        <p:spPr bwMode="auto">
          <a:xfrm rot="1701797">
            <a:off x="2868501" y="3519733"/>
            <a:ext cx="2304256" cy="2808312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 bwMode="auto">
          <a:xfrm>
            <a:off x="2339752" y="566124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1" name="Picture 4" descr="Картинка 9 из 279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7" r="3526" b="26291"/>
          <a:stretch>
            <a:fillRect/>
          </a:stretch>
        </p:blipFill>
        <p:spPr bwMode="auto">
          <a:xfrm rot="5192920">
            <a:off x="2658592" y="3187405"/>
            <a:ext cx="2304256" cy="2808312"/>
          </a:xfrm>
          <a:prstGeom prst="rect">
            <a:avLst/>
          </a:prstGeom>
          <a:noFill/>
        </p:spPr>
      </p:pic>
      <p:sp>
        <p:nvSpPr>
          <p:cNvPr id="22" name="Овал 21"/>
          <p:cNvSpPr/>
          <p:nvPr/>
        </p:nvSpPr>
        <p:spPr bwMode="auto">
          <a:xfrm>
            <a:off x="2195736" y="3573016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Прямая соединительная линия 22"/>
          <p:cNvCxnSpPr>
            <a:stCxn id="22" idx="7"/>
          </p:cNvCxnSpPr>
          <p:nvPr/>
        </p:nvCxnSpPr>
        <p:spPr bwMode="auto">
          <a:xfrm>
            <a:off x="2349376" y="3599376"/>
            <a:ext cx="3950816" cy="170183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 flipH="1">
            <a:off x="2483768" y="3284984"/>
            <a:ext cx="3456384" cy="251116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0" name="Picture 4" descr="Картинка 9 из 279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7" r="3526" b="26291"/>
          <a:stretch>
            <a:fillRect/>
          </a:stretch>
        </p:blipFill>
        <p:spPr bwMode="auto">
          <a:xfrm rot="314663">
            <a:off x="7290078" y="2182795"/>
            <a:ext cx="1221301" cy="2808312"/>
          </a:xfrm>
          <a:prstGeom prst="rect">
            <a:avLst/>
          </a:prstGeom>
          <a:noFill/>
        </p:spPr>
      </p:pic>
      <p:cxnSp>
        <p:nvCxnSpPr>
          <p:cNvPr id="31" name="Прямая соединительная линия 30"/>
          <p:cNvCxnSpPr/>
          <p:nvPr/>
        </p:nvCxnSpPr>
        <p:spPr bwMode="auto">
          <a:xfrm>
            <a:off x="7254288" y="4869160"/>
            <a:ext cx="1062128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Прямоугольник 32"/>
          <p:cNvSpPr/>
          <p:nvPr/>
        </p:nvSpPr>
        <p:spPr>
          <a:xfrm>
            <a:off x="6802880" y="5013176"/>
            <a:ext cx="20828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u="sng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радиуса</a:t>
            </a:r>
          </a:p>
          <a:p>
            <a:r>
              <a:rPr lang="ru-RU" sz="3200" b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2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4" name="Picture 4" descr="Картинка 9 из 279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7" r="3526" b="26291"/>
          <a:stretch>
            <a:fillRect/>
          </a:stretch>
        </p:blipFill>
        <p:spPr bwMode="auto">
          <a:xfrm rot="883780" flipH="1">
            <a:off x="4476903" y="-134293"/>
            <a:ext cx="1221301" cy="2808312"/>
          </a:xfrm>
          <a:prstGeom prst="rect">
            <a:avLst/>
          </a:prstGeom>
          <a:noFill/>
        </p:spPr>
      </p:pic>
      <p:sp>
        <p:nvSpPr>
          <p:cNvPr id="35" name="Овал 34"/>
          <p:cNvSpPr/>
          <p:nvPr/>
        </p:nvSpPr>
        <p:spPr bwMode="auto">
          <a:xfrm>
            <a:off x="4139952" y="2276872"/>
            <a:ext cx="135632" cy="180256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5148064" y="263691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6372200" y="422108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8" name="Picture 4" descr="Картинка 9 из 279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7" r="3526" b="26291"/>
          <a:stretch>
            <a:fillRect/>
          </a:stretch>
        </p:blipFill>
        <p:spPr bwMode="auto">
          <a:xfrm rot="3573658" flipH="1">
            <a:off x="6777481" y="1678527"/>
            <a:ext cx="1221301" cy="2808312"/>
          </a:xfrm>
          <a:prstGeom prst="rect">
            <a:avLst/>
          </a:prstGeom>
          <a:noFill/>
        </p:spPr>
      </p:pic>
      <p:pic>
        <p:nvPicPr>
          <p:cNvPr id="39" name="Picture 4" descr="Картинка 9 из 2791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7" r="3526" b="26291"/>
          <a:stretch>
            <a:fillRect/>
          </a:stretch>
        </p:blipFill>
        <p:spPr bwMode="auto">
          <a:xfrm rot="20756656" flipH="1">
            <a:off x="3814619" y="3751290"/>
            <a:ext cx="1221301" cy="2808312"/>
          </a:xfrm>
          <a:prstGeom prst="rect">
            <a:avLst/>
          </a:prstGeom>
          <a:noFill/>
        </p:spPr>
      </p:pic>
      <p:sp>
        <p:nvSpPr>
          <p:cNvPr id="40" name="Овал 39"/>
          <p:cNvSpPr/>
          <p:nvPr/>
        </p:nvSpPr>
        <p:spPr bwMode="auto">
          <a:xfrm>
            <a:off x="5220072" y="6309320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Прямая соединительная линия 40"/>
          <p:cNvCxnSpPr>
            <a:stCxn id="36" idx="7"/>
          </p:cNvCxnSpPr>
          <p:nvPr/>
        </p:nvCxnSpPr>
        <p:spPr bwMode="auto">
          <a:xfrm flipH="1">
            <a:off x="3275856" y="2663272"/>
            <a:ext cx="2025848" cy="371805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>
            <a:off x="3275856" y="2708920"/>
            <a:ext cx="2016224" cy="373530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Прямая соединительная линия 46"/>
          <p:cNvCxnSpPr>
            <a:endCxn id="5" idx="2"/>
          </p:cNvCxnSpPr>
          <p:nvPr/>
        </p:nvCxnSpPr>
        <p:spPr bwMode="auto">
          <a:xfrm flipH="1">
            <a:off x="2123728" y="4365104"/>
            <a:ext cx="4320480" cy="18457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  <p:bldP spid="22" grpId="0" animBg="1"/>
      <p:bldP spid="33" grpId="0"/>
      <p:bldP spid="33" grpId="1"/>
      <p:bldP spid="35" grpId="0" animBg="1"/>
      <p:bldP spid="36" grpId="0" animBg="1"/>
      <p:bldP spid="37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6436"/>
            <a:ext cx="9144000" cy="11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Заполнение окружности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2474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Сделать </a:t>
            </a:r>
            <a:r>
              <a:rPr lang="ru-RU" sz="3600" dirty="0"/>
              <a:t>проколы во всех полученных точках </a:t>
            </a:r>
          </a:p>
        </p:txBody>
      </p:sp>
      <p:sp>
        <p:nvSpPr>
          <p:cNvPr id="6" name="Овал 5"/>
          <p:cNvSpPr/>
          <p:nvPr/>
        </p:nvSpPr>
        <p:spPr bwMode="auto">
          <a:xfrm>
            <a:off x="2123728" y="2430000"/>
            <a:ext cx="4320480" cy="423936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 flipH="1">
            <a:off x="2123728" y="4365104"/>
            <a:ext cx="4320480" cy="18457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2349376" y="3599376"/>
            <a:ext cx="3950816" cy="170183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3203848" y="2708920"/>
            <a:ext cx="2232248" cy="3600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4283968" y="2420888"/>
            <a:ext cx="0" cy="42393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3275856" y="2663272"/>
            <a:ext cx="2025848" cy="371805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2483768" y="3284984"/>
            <a:ext cx="3456384" cy="251116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Овал 13"/>
          <p:cNvSpPr/>
          <p:nvPr/>
        </p:nvSpPr>
        <p:spPr bwMode="auto">
          <a:xfrm>
            <a:off x="4139952" y="4365104"/>
            <a:ext cx="216024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4211960" y="652534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3131840" y="6309320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4211960" y="2348880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5220072" y="256490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5868144" y="314096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6372200" y="422108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156176" y="515719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5364088" y="623731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3131840" y="263691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2051720" y="443711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2267744" y="350100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2411760" y="566124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9572" name="Picture 4" descr="Картинка 2 из 1653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654296">
            <a:off x="6105052" y="2543757"/>
            <a:ext cx="2382891" cy="1849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43408"/>
            <a:ext cx="9144000" cy="11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Заполнение окружности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2123728" y="2430000"/>
            <a:ext cx="4320480" cy="423936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4283968" y="652534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3131840" y="6309320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4211960" y="2348880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5220072" y="256490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5868144" y="314096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6372200" y="422108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156176" y="515719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5364088" y="623731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3131840" y="263691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2051720" y="443711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2267744" y="350100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2411760" y="566124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5" name="Picture 2" descr="Картинка 12 из 1653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1484784"/>
            <a:ext cx="2160240" cy="2160240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0" y="7647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Вдеть </a:t>
            </a:r>
            <a:r>
              <a:rPr lang="ru-RU" sz="3600" dirty="0"/>
              <a:t>нить в иглу заполнить окружность по схеме</a:t>
            </a:r>
          </a:p>
        </p:txBody>
      </p:sp>
      <p:cxnSp>
        <p:nvCxnSpPr>
          <p:cNvPr id="33" name="Прямая соединительная линия 32"/>
          <p:cNvCxnSpPr>
            <a:endCxn id="26" idx="3"/>
          </p:cNvCxnSpPr>
          <p:nvPr/>
        </p:nvCxnSpPr>
        <p:spPr bwMode="auto">
          <a:xfrm>
            <a:off x="5292080" y="2618640"/>
            <a:ext cx="98368" cy="377231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Прямоугольник 34"/>
          <p:cNvSpPr/>
          <p:nvPr/>
        </p:nvSpPr>
        <p:spPr>
          <a:xfrm>
            <a:off x="4139952" y="1772816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364088" y="2060848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12160" y="263691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16216" y="371703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16216" y="5013176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508104" y="627322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707904" y="627322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7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843808" y="6273225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23728" y="5733256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403648" y="4293096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763688" y="2924944"/>
            <a:ext cx="609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11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27784" y="2060848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12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48" name="Прямая соединительная линия 47"/>
          <p:cNvCxnSpPr>
            <a:endCxn id="15" idx="7"/>
          </p:cNvCxnSpPr>
          <p:nvPr/>
        </p:nvCxnSpPr>
        <p:spPr bwMode="auto">
          <a:xfrm flipH="1">
            <a:off x="4437608" y="3284984"/>
            <a:ext cx="1430536" cy="32667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flipH="1">
            <a:off x="3275856" y="4365104"/>
            <a:ext cx="3168352" cy="201622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Прямая соединительная линия 52"/>
          <p:cNvCxnSpPr>
            <a:stCxn id="21" idx="7"/>
          </p:cNvCxnSpPr>
          <p:nvPr/>
        </p:nvCxnSpPr>
        <p:spPr bwMode="auto">
          <a:xfrm flipH="1">
            <a:off x="2555776" y="5183552"/>
            <a:ext cx="3754040" cy="54970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Прямая соединительная линия 57"/>
          <p:cNvCxnSpPr>
            <a:endCxn id="28" idx="6"/>
          </p:cNvCxnSpPr>
          <p:nvPr/>
        </p:nvCxnSpPr>
        <p:spPr bwMode="auto">
          <a:xfrm flipH="1" flipV="1">
            <a:off x="2231720" y="4527112"/>
            <a:ext cx="3276384" cy="178220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Прямая соединительная линия 60"/>
          <p:cNvCxnSpPr>
            <a:stCxn id="15" idx="1"/>
          </p:cNvCxnSpPr>
          <p:nvPr/>
        </p:nvCxnSpPr>
        <p:spPr bwMode="auto">
          <a:xfrm flipH="1" flipV="1">
            <a:off x="2411760" y="3599376"/>
            <a:ext cx="1898568" cy="29523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Прямая соединительная линия 62"/>
          <p:cNvCxnSpPr>
            <a:endCxn id="16" idx="0"/>
          </p:cNvCxnSpPr>
          <p:nvPr/>
        </p:nvCxnSpPr>
        <p:spPr bwMode="auto">
          <a:xfrm flipH="1">
            <a:off x="3221840" y="2708920"/>
            <a:ext cx="62400" cy="3600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flipH="1">
            <a:off x="2555776" y="2420888"/>
            <a:ext cx="1790576" cy="331236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Прямая соединительная линия 67"/>
          <p:cNvCxnSpPr>
            <a:endCxn id="28" idx="6"/>
          </p:cNvCxnSpPr>
          <p:nvPr/>
        </p:nvCxnSpPr>
        <p:spPr bwMode="auto">
          <a:xfrm flipH="1">
            <a:off x="2231720" y="2636912"/>
            <a:ext cx="3060360" cy="18902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 bwMode="auto">
          <a:xfrm flipH="1">
            <a:off x="2339752" y="3212976"/>
            <a:ext cx="3672408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Прямая соединительная линия 72"/>
          <p:cNvCxnSpPr>
            <a:stCxn id="20" idx="2"/>
            <a:endCxn id="27" idx="5"/>
          </p:cNvCxnSpPr>
          <p:nvPr/>
        </p:nvCxnSpPr>
        <p:spPr bwMode="auto">
          <a:xfrm flipH="1" flipV="1">
            <a:off x="3285480" y="2790552"/>
            <a:ext cx="3086720" cy="152053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Прямая соединительная линия 76"/>
          <p:cNvCxnSpPr>
            <a:endCxn id="21" idx="5"/>
          </p:cNvCxnSpPr>
          <p:nvPr/>
        </p:nvCxnSpPr>
        <p:spPr bwMode="auto">
          <a:xfrm>
            <a:off x="4346352" y="2492896"/>
            <a:ext cx="1963464" cy="281793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7" descr="Картинка 113 из 237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259632" y="332656"/>
            <a:ext cx="6480720" cy="6201646"/>
          </a:xfrm>
          <a:prstGeom prst="rect">
            <a:avLst/>
          </a:prstGeom>
          <a:noFill/>
        </p:spPr>
      </p:pic>
      <p:pic>
        <p:nvPicPr>
          <p:cNvPr id="4" name="Picture 51" descr="Картинка 55 из 1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115616" y="260648"/>
            <a:ext cx="6840760" cy="6381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431934"/>
            <a:ext cx="9144000" cy="1969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5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Открытка </a:t>
            </a:r>
          </a:p>
          <a:p>
            <a:pPr lvl="0" algn="ctr"/>
            <a:r>
              <a:rPr lang="ru-RU" sz="5400" dirty="0" smtClean="0">
                <a:ln w="1905"/>
                <a:solidFill>
                  <a:schemeClr val="accent5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яичко с цыпленком</a:t>
            </a:r>
            <a:endParaRPr kumimoji="0" lang="ru-RU" sz="5400" i="0" u="none" strike="noStrike" normalizeH="0" baseline="0" dirty="0" smtClean="0">
              <a:ln w="1905"/>
              <a:solidFill>
                <a:schemeClr val="accent5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Мастер-класс Вырезание, Изонить: Идеи к пасхе - oткрытка яйчко к пасхе. MK 5 в 1. Пасха. Фото 6"/>
          <p:cNvPicPr/>
          <p:nvPr/>
        </p:nvPicPr>
        <p:blipFill>
          <a:blip r:embed="rId2" cstate="print">
            <a:lum contrast="10000"/>
          </a:blip>
          <a:srcRect l="2752" r="2752" b="6362"/>
          <a:stretch>
            <a:fillRect/>
          </a:stretch>
        </p:blipFill>
        <p:spPr bwMode="auto">
          <a:xfrm>
            <a:off x="827584" y="1556792"/>
            <a:ext cx="748883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стер-класс Вырезание, Изонить: Идеи к пасхе - oткрытка яйчко к пасхе. MK 5 в 1. Пасха. Фото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Материалы  и  инструменты   </a:t>
            </a:r>
            <a:endParaRPr lang="ru-RU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085184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Ножницы  обычные  и  для фигурного  вырезания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140968"/>
            <a:ext cx="24896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цветной</a:t>
            </a:r>
          </a:p>
          <a:p>
            <a:pPr algn="ctr"/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картон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908720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шаблон  открытки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</a:t>
            </a:r>
          </a:p>
          <a:p>
            <a:pPr algn="ctr"/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открытки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,  Изонить, : Идеи к пасхе - цыплёнка и зайчика. Бумага, Картон, Нитки Пасха, . Фото 1"/>
          <p:cNvPicPr/>
          <p:nvPr/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23528" y="548680"/>
            <a:ext cx="849694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Материалы  и  инструменты   </a:t>
            </a:r>
            <a:endParaRPr lang="ru-RU" sz="4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67544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</a:t>
            </a:r>
          </a:p>
          <a:p>
            <a:pPr algn="ctr"/>
            <a:r>
              <a:rPr lang="ru-RU" sz="36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цыпленка</a:t>
            </a:r>
            <a:endParaRPr lang="ru-RU" sz="36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484784"/>
            <a:ext cx="54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шаблоны деталей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5661248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желтые  нитки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 rot="21377277">
            <a:off x="1047885" y="2813878"/>
            <a:ext cx="1799757" cy="241485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открытка</a:t>
            </a:r>
            <a:endParaRPr lang="ru-RU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Мастер-класс Вырезание, Изонить: Идеи к пасхе - oткрытка яйчко к пасхе. MK 5 в 1. Пасха. Фото 2"/>
          <p:cNvPicPr/>
          <p:nvPr/>
        </p:nvPicPr>
        <p:blipFill>
          <a:blip r:embed="rId3" cstate="print"/>
          <a:srcRect l="32416" r="21725"/>
          <a:stretch>
            <a:fillRect/>
          </a:stretch>
        </p:blipFill>
        <p:spPr bwMode="auto">
          <a:xfrm>
            <a:off x="6012160" y="116632"/>
            <a:ext cx="29523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 bwMode="auto">
          <a:xfrm>
            <a:off x="899592" y="188640"/>
            <a:ext cx="3672408" cy="244827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Прямая соединительная линия 6"/>
          <p:cNvCxnSpPr>
            <a:stCxn id="4" idx="0"/>
            <a:endCxn id="4" idx="2"/>
          </p:cNvCxnSpPr>
          <p:nvPr/>
        </p:nvCxnSpPr>
        <p:spPr bwMode="auto">
          <a:xfrm>
            <a:off x="2735796" y="188640"/>
            <a:ext cx="0" cy="244827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Прямоугольник 7"/>
          <p:cNvSpPr/>
          <p:nvPr/>
        </p:nvSpPr>
        <p:spPr bwMode="auto">
          <a:xfrm>
            <a:off x="971600" y="2852936"/>
            <a:ext cx="1872208" cy="2448272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>
            <a:off x="971600" y="2852936"/>
            <a:ext cx="0" cy="244827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Овал 13"/>
          <p:cNvSpPr/>
          <p:nvPr/>
        </p:nvSpPr>
        <p:spPr bwMode="auto">
          <a:xfrm>
            <a:off x="1043608" y="3212976"/>
            <a:ext cx="1512168" cy="165618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074" name="Picture 2" descr="Картинка 2 из 15300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960" b="8000"/>
          <a:stretch>
            <a:fillRect/>
          </a:stretch>
        </p:blipFill>
        <p:spPr bwMode="auto">
          <a:xfrm rot="16200000" flipV="1">
            <a:off x="791580" y="3032956"/>
            <a:ext cx="2016224" cy="1656184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/>
        </p:nvCxnSpPr>
        <p:spPr bwMode="auto">
          <a:xfrm>
            <a:off x="1331640" y="4869160"/>
            <a:ext cx="864096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7" name="Рисунок 16" descr="Мастер-класс Вырезание, Изонить: Идеи к пасхе - oткрытка яйчко к пасхе. MK 5 в 1. Пасха. Фото 3"/>
          <p:cNvPicPr/>
          <p:nvPr/>
        </p:nvPicPr>
        <p:blipFill>
          <a:blip r:embed="rId6" cstate="print">
            <a:lum bright="10000" contrast="20000"/>
          </a:blip>
          <a:srcRect l="20346" r="21716"/>
          <a:stretch>
            <a:fillRect/>
          </a:stretch>
        </p:blipFill>
        <p:spPr bwMode="auto">
          <a:xfrm>
            <a:off x="2915816" y="2924944"/>
            <a:ext cx="3024336" cy="380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83568" y="6027003"/>
            <a:ext cx="8460432" cy="830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Линию сгиба не разрезать!</a:t>
            </a:r>
          </a:p>
        </p:txBody>
      </p:sp>
      <p:sp>
        <p:nvSpPr>
          <p:cNvPr id="20" name="Полилиния 19"/>
          <p:cNvSpPr/>
          <p:nvPr/>
        </p:nvSpPr>
        <p:spPr bwMode="auto">
          <a:xfrm>
            <a:off x="6022848" y="591312"/>
            <a:ext cx="1489456" cy="2178304"/>
          </a:xfrm>
          <a:custGeom>
            <a:avLst/>
            <a:gdLst>
              <a:gd name="connsiteX0" fmla="*/ 0 w 1489456"/>
              <a:gd name="connsiteY0" fmla="*/ 847344 h 2178304"/>
              <a:gd name="connsiteX1" fmla="*/ 207264 w 1489456"/>
              <a:gd name="connsiteY1" fmla="*/ 432816 h 2178304"/>
              <a:gd name="connsiteX2" fmla="*/ 414528 w 1489456"/>
              <a:gd name="connsiteY2" fmla="*/ 164592 h 2178304"/>
              <a:gd name="connsiteX3" fmla="*/ 670560 w 1489456"/>
              <a:gd name="connsiteY3" fmla="*/ 42672 h 2178304"/>
              <a:gd name="connsiteX4" fmla="*/ 902208 w 1489456"/>
              <a:gd name="connsiteY4" fmla="*/ 30480 h 2178304"/>
              <a:gd name="connsiteX5" fmla="*/ 1146048 w 1489456"/>
              <a:gd name="connsiteY5" fmla="*/ 225552 h 2178304"/>
              <a:gd name="connsiteX6" fmla="*/ 1304544 w 1489456"/>
              <a:gd name="connsiteY6" fmla="*/ 481584 h 2178304"/>
              <a:gd name="connsiteX7" fmla="*/ 1438656 w 1489456"/>
              <a:gd name="connsiteY7" fmla="*/ 871728 h 2178304"/>
              <a:gd name="connsiteX8" fmla="*/ 1475232 w 1489456"/>
              <a:gd name="connsiteY8" fmla="*/ 1298448 h 2178304"/>
              <a:gd name="connsiteX9" fmla="*/ 1353312 w 1489456"/>
              <a:gd name="connsiteY9" fmla="*/ 1725168 h 2178304"/>
              <a:gd name="connsiteX10" fmla="*/ 1194816 w 1489456"/>
              <a:gd name="connsiteY10" fmla="*/ 2042160 h 2178304"/>
              <a:gd name="connsiteX11" fmla="*/ 975360 w 1489456"/>
              <a:gd name="connsiteY11" fmla="*/ 2164080 h 2178304"/>
              <a:gd name="connsiteX12" fmla="*/ 353568 w 1489456"/>
              <a:gd name="connsiteY12" fmla="*/ 2127504 h 2178304"/>
              <a:gd name="connsiteX13" fmla="*/ 109728 w 1489456"/>
              <a:gd name="connsiteY13" fmla="*/ 1908048 h 2178304"/>
              <a:gd name="connsiteX14" fmla="*/ 0 w 1489456"/>
              <a:gd name="connsiteY14" fmla="*/ 1688592 h 2178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89456" h="2178304">
                <a:moveTo>
                  <a:pt x="0" y="847344"/>
                </a:moveTo>
                <a:cubicBezTo>
                  <a:pt x="69088" y="696976"/>
                  <a:pt x="138176" y="546608"/>
                  <a:pt x="207264" y="432816"/>
                </a:cubicBezTo>
                <a:cubicBezTo>
                  <a:pt x="276352" y="319024"/>
                  <a:pt x="337312" y="229616"/>
                  <a:pt x="414528" y="164592"/>
                </a:cubicBezTo>
                <a:cubicBezTo>
                  <a:pt x="491744" y="99568"/>
                  <a:pt x="589280" y="65024"/>
                  <a:pt x="670560" y="42672"/>
                </a:cubicBezTo>
                <a:cubicBezTo>
                  <a:pt x="751840" y="20320"/>
                  <a:pt x="822960" y="0"/>
                  <a:pt x="902208" y="30480"/>
                </a:cubicBezTo>
                <a:cubicBezTo>
                  <a:pt x="981456" y="60960"/>
                  <a:pt x="1078992" y="150368"/>
                  <a:pt x="1146048" y="225552"/>
                </a:cubicBezTo>
                <a:cubicBezTo>
                  <a:pt x="1213104" y="300736"/>
                  <a:pt x="1255776" y="373888"/>
                  <a:pt x="1304544" y="481584"/>
                </a:cubicBezTo>
                <a:cubicBezTo>
                  <a:pt x="1353312" y="589280"/>
                  <a:pt x="1410208" y="735584"/>
                  <a:pt x="1438656" y="871728"/>
                </a:cubicBezTo>
                <a:cubicBezTo>
                  <a:pt x="1467104" y="1007872"/>
                  <a:pt x="1489456" y="1156208"/>
                  <a:pt x="1475232" y="1298448"/>
                </a:cubicBezTo>
                <a:cubicBezTo>
                  <a:pt x="1461008" y="1440688"/>
                  <a:pt x="1400048" y="1601216"/>
                  <a:pt x="1353312" y="1725168"/>
                </a:cubicBezTo>
                <a:cubicBezTo>
                  <a:pt x="1306576" y="1849120"/>
                  <a:pt x="1257808" y="1969008"/>
                  <a:pt x="1194816" y="2042160"/>
                </a:cubicBezTo>
                <a:cubicBezTo>
                  <a:pt x="1131824" y="2115312"/>
                  <a:pt x="1115568" y="2149856"/>
                  <a:pt x="975360" y="2164080"/>
                </a:cubicBezTo>
                <a:cubicBezTo>
                  <a:pt x="835152" y="2178304"/>
                  <a:pt x="497840" y="2170176"/>
                  <a:pt x="353568" y="2127504"/>
                </a:cubicBezTo>
                <a:cubicBezTo>
                  <a:pt x="209296" y="2084832"/>
                  <a:pt x="168656" y="1981200"/>
                  <a:pt x="109728" y="1908048"/>
                </a:cubicBezTo>
                <a:cubicBezTo>
                  <a:pt x="50800" y="1834896"/>
                  <a:pt x="25400" y="1761744"/>
                  <a:pt x="0" y="1688592"/>
                </a:cubicBezTo>
              </a:path>
            </a:pathLst>
          </a:custGeom>
          <a:solidFill>
            <a:schemeClr val="bg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 bwMode="auto">
          <a:xfrm flipV="1">
            <a:off x="3419872" y="1916832"/>
            <a:ext cx="2520280" cy="410445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6012160" y="1484784"/>
            <a:ext cx="0" cy="79208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8" name="Рисунок 27" descr="Мастер-класс Вырезание, Изонить: Идеи к пасхе - oткрытка яйчко к пасхе. MK 5 в 1. Пасха. Фото 4"/>
          <p:cNvPicPr/>
          <p:nvPr/>
        </p:nvPicPr>
        <p:blipFill>
          <a:blip r:embed="rId7" cstate="print"/>
          <a:srcRect t="5155" r="4715" b="6695"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4" grpId="0" animBg="1"/>
      <p:bldP spid="19" grpId="1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цыплёнок</a:t>
            </a:r>
            <a:endParaRPr lang="ru-RU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Мастер-класс,  Изонить, : Идеи к пасхе - цыплёнка и зайчика. Бумага, Картон, Нитки Пасха, . Фото 2"/>
          <p:cNvPicPr/>
          <p:nvPr/>
        </p:nvPicPr>
        <p:blipFill>
          <a:blip r:embed="rId2" cstate="print">
            <a:lum bright="20000" contrast="10000"/>
          </a:blip>
          <a:srcRect t="31428" r="15854" b="1429"/>
          <a:stretch>
            <a:fillRect/>
          </a:stretch>
        </p:blipFill>
        <p:spPr bwMode="auto">
          <a:xfrm>
            <a:off x="3995936" y="3284984"/>
            <a:ext cx="496855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 bwMode="auto">
          <a:xfrm>
            <a:off x="1115616" y="260648"/>
            <a:ext cx="2664296" cy="266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4644008" y="332656"/>
            <a:ext cx="2016224" cy="2016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043608" y="3429000"/>
            <a:ext cx="2664296" cy="2664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Дуга 9"/>
          <p:cNvSpPr/>
          <p:nvPr/>
        </p:nvSpPr>
        <p:spPr bwMode="auto">
          <a:xfrm rot="7998243">
            <a:off x="400031" y="1489278"/>
            <a:ext cx="3852000" cy="3852000"/>
          </a:xfrm>
          <a:prstGeom prst="arc">
            <a:avLst/>
          </a:prstGeom>
          <a:noFill/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>
            <a:endCxn id="8" idx="6"/>
          </p:cNvCxnSpPr>
          <p:nvPr/>
        </p:nvCxnSpPr>
        <p:spPr bwMode="auto">
          <a:xfrm flipV="1">
            <a:off x="1043608" y="4761000"/>
            <a:ext cx="2664296" cy="361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Рисунок 12" descr="Мастер-класс,  Изонить, : Идеи к пасхе - цыплёнка и зайчика. Бумага, Картон, Нитки Пасха, . Фото 3"/>
          <p:cNvPicPr/>
          <p:nvPr/>
        </p:nvPicPr>
        <p:blipFill>
          <a:blip r:embed="rId3" cstate="print"/>
          <a:srcRect r="36288"/>
          <a:stretch>
            <a:fillRect/>
          </a:stretch>
        </p:blipFill>
        <p:spPr bwMode="auto">
          <a:xfrm rot="16200000">
            <a:off x="1520788" y="-765212"/>
            <a:ext cx="6857999" cy="838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123728" y="5445224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туловище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084168" y="1628800"/>
            <a:ext cx="305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547664" y="404664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крыло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цыплёнок</a:t>
            </a:r>
            <a:endParaRPr lang="ru-RU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24-конечная звезда 6"/>
          <p:cNvSpPr/>
          <p:nvPr/>
        </p:nvSpPr>
        <p:spPr bwMode="auto">
          <a:xfrm rot="-480000">
            <a:off x="1187624" y="188640"/>
            <a:ext cx="6912768" cy="6480720"/>
          </a:xfrm>
          <a:prstGeom prst="star2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331640" y="332656"/>
            <a:ext cx="6624736" cy="6192688"/>
          </a:xfrm>
          <a:prstGeom prst="ellipse">
            <a:avLst/>
          </a:prstGeom>
          <a:noFill/>
          <a:ln w="61595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 bwMode="auto">
          <a:xfrm>
            <a:off x="4644008" y="908720"/>
            <a:ext cx="0" cy="482453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2051720" y="3429000"/>
            <a:ext cx="525658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Овал 9"/>
          <p:cNvSpPr/>
          <p:nvPr/>
        </p:nvSpPr>
        <p:spPr bwMode="auto">
          <a:xfrm>
            <a:off x="4572000" y="335699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5282472" y="1052736"/>
            <a:ext cx="9608" cy="47525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 flipH="1">
            <a:off x="4644008" y="1340768"/>
            <a:ext cx="1296144" cy="460851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 flipH="1">
            <a:off x="3995936" y="1628800"/>
            <a:ext cx="2448272" cy="417646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 flipH="1">
            <a:off x="3347864" y="2060848"/>
            <a:ext cx="3528392" cy="35283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flipH="1">
            <a:off x="2771800" y="2708920"/>
            <a:ext cx="4392488" cy="252028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 flipH="1">
            <a:off x="2339752" y="3356992"/>
            <a:ext cx="4896544" cy="129614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flipH="1">
            <a:off x="2123728" y="4005064"/>
            <a:ext cx="5040560" cy="7200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 flipH="1" flipV="1">
            <a:off x="1907704" y="3501008"/>
            <a:ext cx="4968552" cy="10801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Прямая соединительная линия 37"/>
          <p:cNvCxnSpPr/>
          <p:nvPr/>
        </p:nvCxnSpPr>
        <p:spPr bwMode="auto">
          <a:xfrm flipH="1" flipV="1">
            <a:off x="2123728" y="2852936"/>
            <a:ext cx="4320480" cy="22322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Прямая соединительная линия 40"/>
          <p:cNvCxnSpPr/>
          <p:nvPr/>
        </p:nvCxnSpPr>
        <p:spPr bwMode="auto">
          <a:xfrm flipH="1" flipV="1">
            <a:off x="2339752" y="2276872"/>
            <a:ext cx="3600400" cy="32403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Прямая соединительная линия 43"/>
          <p:cNvCxnSpPr/>
          <p:nvPr/>
        </p:nvCxnSpPr>
        <p:spPr bwMode="auto">
          <a:xfrm flipH="1" flipV="1">
            <a:off x="2771800" y="1700808"/>
            <a:ext cx="2520280" cy="410445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Прямая соединительная линия 45"/>
          <p:cNvCxnSpPr/>
          <p:nvPr/>
        </p:nvCxnSpPr>
        <p:spPr bwMode="auto">
          <a:xfrm flipH="1" flipV="1">
            <a:off x="3347864" y="1268760"/>
            <a:ext cx="1296144" cy="460851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Прямая соединительная линия 49"/>
          <p:cNvCxnSpPr/>
          <p:nvPr/>
        </p:nvCxnSpPr>
        <p:spPr bwMode="auto">
          <a:xfrm flipV="1">
            <a:off x="3995936" y="1124744"/>
            <a:ext cx="0" cy="46805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V="1">
            <a:off x="3347864" y="980728"/>
            <a:ext cx="1296144" cy="46805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Прямая соединительная линия 53"/>
          <p:cNvCxnSpPr/>
          <p:nvPr/>
        </p:nvCxnSpPr>
        <p:spPr bwMode="auto">
          <a:xfrm flipV="1">
            <a:off x="2771800" y="1052736"/>
            <a:ext cx="2520280" cy="424847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Прямая соединительная линия 55"/>
          <p:cNvCxnSpPr/>
          <p:nvPr/>
        </p:nvCxnSpPr>
        <p:spPr bwMode="auto">
          <a:xfrm flipV="1">
            <a:off x="2339752" y="1268760"/>
            <a:ext cx="3600400" cy="34563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Прямая соединительная линия 57"/>
          <p:cNvCxnSpPr/>
          <p:nvPr/>
        </p:nvCxnSpPr>
        <p:spPr bwMode="auto">
          <a:xfrm flipH="1">
            <a:off x="2051720" y="1628800"/>
            <a:ext cx="4392488" cy="252028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Прямая соединительная линия 58"/>
          <p:cNvCxnSpPr/>
          <p:nvPr/>
        </p:nvCxnSpPr>
        <p:spPr bwMode="auto">
          <a:xfrm flipH="1">
            <a:off x="1979712" y="2060848"/>
            <a:ext cx="4896544" cy="13681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Прямая соединительная линия 60"/>
          <p:cNvCxnSpPr/>
          <p:nvPr/>
        </p:nvCxnSpPr>
        <p:spPr bwMode="auto">
          <a:xfrm flipH="1">
            <a:off x="2123728" y="2708920"/>
            <a:ext cx="4968552" cy="7200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Прямая соединительная линия 63"/>
          <p:cNvCxnSpPr/>
          <p:nvPr/>
        </p:nvCxnSpPr>
        <p:spPr bwMode="auto">
          <a:xfrm flipH="1" flipV="1">
            <a:off x="2339752" y="2204864"/>
            <a:ext cx="4896544" cy="115212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Прямая соединительная линия 67"/>
          <p:cNvCxnSpPr/>
          <p:nvPr/>
        </p:nvCxnSpPr>
        <p:spPr bwMode="auto">
          <a:xfrm flipH="1" flipV="1">
            <a:off x="2771800" y="1700808"/>
            <a:ext cx="4320480" cy="22322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Прямая соединительная линия 68"/>
          <p:cNvCxnSpPr/>
          <p:nvPr/>
        </p:nvCxnSpPr>
        <p:spPr bwMode="auto">
          <a:xfrm flipH="1" flipV="1">
            <a:off x="3347864" y="1412776"/>
            <a:ext cx="3600400" cy="324036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Прямая соединительная линия 69"/>
          <p:cNvCxnSpPr/>
          <p:nvPr/>
        </p:nvCxnSpPr>
        <p:spPr bwMode="auto">
          <a:xfrm flipH="1" flipV="1">
            <a:off x="3995936" y="1124744"/>
            <a:ext cx="2520280" cy="40324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Прямая соединительная линия 71"/>
          <p:cNvCxnSpPr/>
          <p:nvPr/>
        </p:nvCxnSpPr>
        <p:spPr bwMode="auto">
          <a:xfrm flipH="1" flipV="1">
            <a:off x="4644008" y="908720"/>
            <a:ext cx="1368152" cy="46805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4" name="Рисунок 73" descr="Мастер-класс,  Изонить, : Идеи к пасхе - цыплёнка и зайчика. Бумага, Картон, Нитки Пасха, . Фото 7"/>
          <p:cNvPicPr/>
          <p:nvPr/>
        </p:nvPicPr>
        <p:blipFill>
          <a:blip r:embed="rId3" cstate="print">
            <a:lum bright="10000" contrast="-20000"/>
          </a:blip>
          <a:srcRect l="11957" t="37500" r="42179" b="25344"/>
          <a:stretch>
            <a:fillRect/>
          </a:stretch>
        </p:blipFill>
        <p:spPr bwMode="auto">
          <a:xfrm>
            <a:off x="683568" y="0"/>
            <a:ext cx="8460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35896" y="0"/>
            <a:ext cx="44151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Изонить</a:t>
            </a:r>
            <a:endParaRPr lang="ru-RU" sz="80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980728"/>
            <a:ext cx="60486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Оригинальный </a:t>
            </a:r>
            <a:r>
              <a:rPr lang="ru-RU" sz="3200" dirty="0"/>
              <a:t>вид декоративно-прикладного искусства, уходящий корнями к народным мастерам Англии.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6" name="Picture 27" descr="Картинка 33 из 2378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292417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356992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Английские ткачи придумали особый способ переплетения ниток. Они вбивали в дощечки гвозди и в определенной последовательности натягивали на них нити. В результате получались ажурные кружевные изделия, которые использовались для украшения жилища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цыплёнок</a:t>
            </a:r>
            <a:endParaRPr lang="ru-RU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24-конечная звезда 6"/>
          <p:cNvSpPr/>
          <p:nvPr/>
        </p:nvSpPr>
        <p:spPr bwMode="auto">
          <a:xfrm rot="-480000">
            <a:off x="1187624" y="188640"/>
            <a:ext cx="6912768" cy="6480720"/>
          </a:xfrm>
          <a:prstGeom prst="star24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Дуга 36"/>
          <p:cNvSpPr/>
          <p:nvPr/>
        </p:nvSpPr>
        <p:spPr bwMode="auto">
          <a:xfrm rot="8064536">
            <a:off x="915594" y="-2891701"/>
            <a:ext cx="7380000" cy="7380000"/>
          </a:xfrm>
          <a:prstGeom prst="arc">
            <a:avLst>
              <a:gd name="adj1" fmla="val 16127750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Месяц 38"/>
          <p:cNvSpPr/>
          <p:nvPr/>
        </p:nvSpPr>
        <p:spPr bwMode="auto">
          <a:xfrm rot="16200000">
            <a:off x="3023829" y="2384883"/>
            <a:ext cx="3168354" cy="5256585"/>
          </a:xfrm>
          <a:prstGeom prst="moon">
            <a:avLst>
              <a:gd name="adj" fmla="val 67352"/>
            </a:avLst>
          </a:prstGeom>
          <a:solidFill>
            <a:srgbClr val="FFFFCC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Месяц 39"/>
          <p:cNvSpPr/>
          <p:nvPr/>
        </p:nvSpPr>
        <p:spPr bwMode="auto">
          <a:xfrm rot="19478922">
            <a:off x="1441845" y="3568329"/>
            <a:ext cx="1254322" cy="2223142"/>
          </a:xfrm>
          <a:prstGeom prst="moon">
            <a:avLst>
              <a:gd name="adj" fmla="val 87500"/>
            </a:avLst>
          </a:prstGeom>
          <a:solidFill>
            <a:srgbClr val="FFFFCC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Месяц 41"/>
          <p:cNvSpPr/>
          <p:nvPr/>
        </p:nvSpPr>
        <p:spPr bwMode="auto">
          <a:xfrm rot="2121078" flipH="1">
            <a:off x="6444692" y="3531183"/>
            <a:ext cx="1637529" cy="2519393"/>
          </a:xfrm>
          <a:prstGeom prst="moon">
            <a:avLst>
              <a:gd name="adj" fmla="val 87500"/>
            </a:avLst>
          </a:prstGeom>
          <a:solidFill>
            <a:srgbClr val="FFFFCC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24-конечная звезда 44"/>
          <p:cNvSpPr/>
          <p:nvPr/>
        </p:nvSpPr>
        <p:spPr bwMode="auto">
          <a:xfrm>
            <a:off x="1187624" y="1484784"/>
            <a:ext cx="6768752" cy="3240360"/>
          </a:xfrm>
          <a:prstGeom prst="star24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1331640" y="332656"/>
            <a:ext cx="6624736" cy="6192688"/>
          </a:xfrm>
          <a:prstGeom prst="ellipse">
            <a:avLst/>
          </a:prstGeom>
          <a:noFill/>
          <a:ln w="61595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Месяц 46"/>
          <p:cNvSpPr/>
          <p:nvPr/>
        </p:nvSpPr>
        <p:spPr bwMode="auto">
          <a:xfrm rot="16200000">
            <a:off x="3527884" y="1376772"/>
            <a:ext cx="2160240" cy="6120680"/>
          </a:xfrm>
          <a:prstGeom prst="moon">
            <a:avLst>
              <a:gd name="adj" fmla="val 39350"/>
            </a:avLst>
          </a:prstGeom>
          <a:solidFill>
            <a:srgbClr val="FFFFCC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 bwMode="auto">
          <a:xfrm flipH="1" flipV="1">
            <a:off x="4644008" y="980728"/>
            <a:ext cx="288032" cy="34563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Прямая соединительная линия 50"/>
          <p:cNvCxnSpPr/>
          <p:nvPr/>
        </p:nvCxnSpPr>
        <p:spPr bwMode="auto">
          <a:xfrm flipV="1">
            <a:off x="4211960" y="1052736"/>
            <a:ext cx="1080120" cy="338437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Прямая соединительная линия 56"/>
          <p:cNvCxnSpPr/>
          <p:nvPr/>
        </p:nvCxnSpPr>
        <p:spPr bwMode="auto">
          <a:xfrm flipV="1">
            <a:off x="3563888" y="1268760"/>
            <a:ext cx="2376264" cy="302433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Прямая соединительная линия 61"/>
          <p:cNvCxnSpPr/>
          <p:nvPr/>
        </p:nvCxnSpPr>
        <p:spPr bwMode="auto">
          <a:xfrm flipV="1">
            <a:off x="2915816" y="1628800"/>
            <a:ext cx="3600400" cy="244827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Прямая соединительная линия 65"/>
          <p:cNvCxnSpPr/>
          <p:nvPr/>
        </p:nvCxnSpPr>
        <p:spPr bwMode="auto">
          <a:xfrm flipV="1">
            <a:off x="2483768" y="2132856"/>
            <a:ext cx="4464496" cy="16561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Прямая соединительная линия 70"/>
          <p:cNvCxnSpPr/>
          <p:nvPr/>
        </p:nvCxnSpPr>
        <p:spPr bwMode="auto">
          <a:xfrm flipV="1">
            <a:off x="2195736" y="2708920"/>
            <a:ext cx="5112568" cy="8640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8" name="Равнобедренный треугольник 107"/>
          <p:cNvSpPr/>
          <p:nvPr/>
        </p:nvSpPr>
        <p:spPr bwMode="auto">
          <a:xfrm rot="15762913">
            <a:off x="7416269" y="2398288"/>
            <a:ext cx="494557" cy="943424"/>
          </a:xfrm>
          <a:prstGeom prst="triangle">
            <a:avLst/>
          </a:prstGeom>
          <a:solidFill>
            <a:srgbClr val="FFFFCC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Равнобедренный треугольник 115"/>
          <p:cNvSpPr/>
          <p:nvPr/>
        </p:nvSpPr>
        <p:spPr bwMode="auto">
          <a:xfrm rot="5837087" flipH="1">
            <a:off x="1454456" y="2304588"/>
            <a:ext cx="596009" cy="943424"/>
          </a:xfrm>
          <a:prstGeom prst="triangle">
            <a:avLst/>
          </a:prstGeom>
          <a:solidFill>
            <a:srgbClr val="FFFFCC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7" name="Равнобедренный треугольник 116"/>
          <p:cNvSpPr/>
          <p:nvPr/>
        </p:nvSpPr>
        <p:spPr bwMode="auto">
          <a:xfrm rot="5400000" flipH="1">
            <a:off x="1539664" y="2788928"/>
            <a:ext cx="383360" cy="943424"/>
          </a:xfrm>
          <a:prstGeom prst="triangle">
            <a:avLst/>
          </a:prstGeom>
          <a:solidFill>
            <a:srgbClr val="FFFFCC"/>
          </a:solidFill>
          <a:ln w="9525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8" name="Прямая соединительная линия 117"/>
          <p:cNvCxnSpPr>
            <a:stCxn id="108" idx="0"/>
            <a:endCxn id="117" idx="0"/>
          </p:cNvCxnSpPr>
          <p:nvPr/>
        </p:nvCxnSpPr>
        <p:spPr bwMode="auto">
          <a:xfrm flipH="1">
            <a:off x="2203056" y="2929813"/>
            <a:ext cx="4992587" cy="330827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Прямая соединительная линия 121"/>
          <p:cNvCxnSpPr/>
          <p:nvPr/>
        </p:nvCxnSpPr>
        <p:spPr bwMode="auto">
          <a:xfrm flipH="1" flipV="1">
            <a:off x="2195736" y="2852936"/>
            <a:ext cx="5040560" cy="4320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Прямая соединительная линия 123"/>
          <p:cNvCxnSpPr/>
          <p:nvPr/>
        </p:nvCxnSpPr>
        <p:spPr bwMode="auto">
          <a:xfrm flipH="1" flipV="1">
            <a:off x="2411760" y="2276872"/>
            <a:ext cx="4680520" cy="129614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Прямая соединительная линия 125"/>
          <p:cNvCxnSpPr/>
          <p:nvPr/>
        </p:nvCxnSpPr>
        <p:spPr bwMode="auto">
          <a:xfrm flipH="1" flipV="1">
            <a:off x="2843808" y="1700808"/>
            <a:ext cx="3744416" cy="216024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Прямая соединительная линия 127"/>
          <p:cNvCxnSpPr/>
          <p:nvPr/>
        </p:nvCxnSpPr>
        <p:spPr bwMode="auto">
          <a:xfrm flipH="1" flipV="1">
            <a:off x="3275856" y="1268760"/>
            <a:ext cx="2880320" cy="288032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Прямая соединительная линия 129"/>
          <p:cNvCxnSpPr/>
          <p:nvPr/>
        </p:nvCxnSpPr>
        <p:spPr bwMode="auto">
          <a:xfrm flipH="1" flipV="1">
            <a:off x="3923928" y="1124744"/>
            <a:ext cx="1656184" cy="316835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2" name="Прямоугольник 131"/>
          <p:cNvSpPr/>
          <p:nvPr/>
        </p:nvSpPr>
        <p:spPr>
          <a:xfrm>
            <a:off x="6516216" y="5301208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0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крыло</a:t>
            </a:r>
          </a:p>
        </p:txBody>
      </p:sp>
      <p:pic>
        <p:nvPicPr>
          <p:cNvPr id="133" name="Рисунок 132" descr="Мастер-класс,  Изонить, : Идеи к пасхе - цыплёнка и зайчика. Бумага, Картон, Нитки Пасха, . Фото 8"/>
          <p:cNvPicPr/>
          <p:nvPr/>
        </p:nvPicPr>
        <p:blipFill>
          <a:blip r:embed="rId3" cstate="print">
            <a:lum/>
          </a:blip>
          <a:srcRect l="2817" t="24774" r="33093"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Рисунок 133" descr="Мастер-класс,  Изонить, : Идеи к пасхе - цыплёнка и зайчика. Бумага, Картон, Нитки Пасха, . Фото 11"/>
          <p:cNvPicPr/>
          <p:nvPr/>
        </p:nvPicPr>
        <p:blipFill>
          <a:blip r:embed="rId4" cstate="print"/>
          <a:srcRect l="38737" t="23793" r="23250" b="31845"/>
          <a:stretch>
            <a:fillRect/>
          </a:stretch>
        </p:blipFill>
        <p:spPr bwMode="auto">
          <a:xfrm>
            <a:off x="683568" y="0"/>
            <a:ext cx="84604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83568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цыплёнок</a:t>
            </a:r>
            <a:endParaRPr lang="ru-RU" sz="5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Мастер-класс,  Изонить, : Идеи к пасхе - цыплёнка и зайчика. Бумага, Картон, Нитки Пасха, . Фото 12"/>
          <p:cNvPicPr/>
          <p:nvPr/>
        </p:nvPicPr>
        <p:blipFill>
          <a:blip r:embed="rId2" cstate="print"/>
          <a:srcRect l="15610" r="17397" b="18620"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астер-класс,  Изонить, : Идеи к пасхе - цыплёнка и зайчика. Бумага, Картон, Нитки Пасха, . Фото 9"/>
          <p:cNvPicPr/>
          <p:nvPr/>
        </p:nvPicPr>
        <p:blipFill>
          <a:blip r:embed="rId3" cstate="print"/>
          <a:srcRect l="-41" t="42275" r="47435"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Мастер-класс,  Изонить, : Идеи к пасхе - цыплёнка и зайчика. Бумага, Картон, Нитки Пасха, . Фото 15"/>
          <p:cNvPicPr/>
          <p:nvPr/>
        </p:nvPicPr>
        <p:blipFill>
          <a:blip r:embed="rId4" cstate="print"/>
          <a:srcRect l="10933" t="8090" r="33157" b="19836"/>
          <a:stretch>
            <a:fillRect/>
          </a:stretch>
        </p:blipFill>
        <p:spPr bwMode="auto">
          <a:xfrm>
            <a:off x="755576" y="0"/>
            <a:ext cx="8388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стер-класс Вырезание, Изонить: Идеи к пасхе - oткрытка яйчко к пасхе. MK 5 в 1. Пасха. Фото 6"/>
          <p:cNvPicPr/>
          <p:nvPr/>
        </p:nvPicPr>
        <p:blipFill>
          <a:blip r:embed="rId2" cstate="print">
            <a:lum contrast="10000"/>
          </a:blip>
          <a:srcRect l="51817" t="4071" r="25467" b="55217"/>
          <a:stretch>
            <a:fillRect/>
          </a:stretch>
        </p:blipFill>
        <p:spPr bwMode="auto">
          <a:xfrm>
            <a:off x="0" y="0"/>
            <a:ext cx="3059832" cy="37170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Мастер-класс Вырезание, Изонить: Идеи к пасхе - oткрытка яйчко к пасхе. MK 5 в 1. Пасха. Фото 6"/>
          <p:cNvPicPr/>
          <p:nvPr/>
        </p:nvPicPr>
        <p:blipFill>
          <a:blip r:embed="rId2" cstate="print">
            <a:lum contrast="10000"/>
          </a:blip>
          <a:srcRect l="26376" r="50909" b="59288"/>
          <a:stretch>
            <a:fillRect/>
          </a:stretch>
        </p:blipFill>
        <p:spPr bwMode="auto">
          <a:xfrm>
            <a:off x="3491880" y="620688"/>
            <a:ext cx="2160240" cy="252028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астер-класс Вырезание, Изонить: Идеи к пасхе - oткрытка яйчко к пасхе. MK 5 в 1. Пасха. Фото 6"/>
          <p:cNvPicPr/>
          <p:nvPr/>
        </p:nvPicPr>
        <p:blipFill>
          <a:blip r:embed="rId2" cstate="print">
            <a:lum contrast="10000"/>
          </a:blip>
          <a:srcRect l="2752" t="6785" r="71807" b="51145"/>
          <a:stretch>
            <a:fillRect/>
          </a:stretch>
        </p:blipFill>
        <p:spPr bwMode="auto">
          <a:xfrm>
            <a:off x="6156176" y="0"/>
            <a:ext cx="2987824" cy="357301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астер-класс Вырезание, Изонить: Идеи к пасхе - oткрытка яйчко к пасхе. MK 5 в 1. Пасха. Фото 6"/>
          <p:cNvPicPr/>
          <p:nvPr/>
        </p:nvPicPr>
        <p:blipFill>
          <a:blip r:embed="rId2" cstate="print">
            <a:lum contrast="10000"/>
          </a:blip>
          <a:srcRect l="2752" t="51569" r="71807" b="6362"/>
          <a:stretch>
            <a:fillRect/>
          </a:stretch>
        </p:blipFill>
        <p:spPr bwMode="auto">
          <a:xfrm>
            <a:off x="6156176" y="3573016"/>
            <a:ext cx="2987824" cy="328498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астер-класс Вырезание, Изонить: Идеи к пасхе - oткрытка яйчко к пасхе. MK 5 в 1. Пасха. Фото 6"/>
          <p:cNvPicPr/>
          <p:nvPr/>
        </p:nvPicPr>
        <p:blipFill>
          <a:blip r:embed="rId2" cstate="print">
            <a:lum contrast="10000"/>
          </a:blip>
          <a:srcRect l="73624" t="43426" r="2752" b="15862"/>
          <a:stretch>
            <a:fillRect/>
          </a:stretch>
        </p:blipFill>
        <p:spPr bwMode="auto">
          <a:xfrm>
            <a:off x="3347864" y="3429000"/>
            <a:ext cx="2304256" cy="302433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астер-класс Вырезание, Изонить: Идеи к пасхе - oткрытка яйчко к пасхе. MK 5 в 1. Пасха. Фото 6"/>
          <p:cNvPicPr/>
          <p:nvPr/>
        </p:nvPicPr>
        <p:blipFill>
          <a:blip r:embed="rId2" cstate="print">
            <a:lum contrast="10000"/>
          </a:blip>
          <a:srcRect l="73624" t="2556" r="2752" b="56732"/>
          <a:stretch>
            <a:fillRect/>
          </a:stretch>
        </p:blipFill>
        <p:spPr bwMode="auto">
          <a:xfrm>
            <a:off x="179512" y="3717032"/>
            <a:ext cx="2520280" cy="295232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32 из 27263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Презентацию  составила</a:t>
            </a:r>
          </a:p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 начальных  классов</a:t>
            </a:r>
          </a:p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ГБОУ  СОШ №1055 г. Москвы</a:t>
            </a:r>
          </a:p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Мухачева  Юлия  Вячеславовна</a:t>
            </a:r>
          </a:p>
          <a:p>
            <a:pPr algn="ctr"/>
            <a:endParaRPr lang="ru-RU" sz="4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Размещение  на  сайтах:</a:t>
            </a:r>
          </a:p>
          <a:p>
            <a:pPr algn="ctr"/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hlinkClick r:id="rId2"/>
              </a:rPr>
              <a:t>http://nsportal.ru/</a:t>
            </a:r>
            <a:endParaRPr lang="ru-RU" sz="4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endParaRPr lang="ru-RU" sz="4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  <a:p>
            <a:pPr algn="ctr"/>
            <a:r>
              <a:rPr lang="en-US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hlinkClick r:id="rId3"/>
              </a:rPr>
              <a:t>http://mukhacheva.ucoz.ru/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В настоящее </a:t>
            </a:r>
            <a:r>
              <a:rPr lang="ru-RU" sz="4000" dirty="0" smtClean="0"/>
              <a:t>время</a:t>
            </a:r>
          </a:p>
          <a:p>
            <a:r>
              <a:rPr lang="ru-RU" sz="4000" dirty="0" smtClean="0"/>
              <a:t>искусство </a:t>
            </a:r>
            <a:r>
              <a:rPr lang="ru-RU" sz="4000" dirty="0" err="1"/>
              <a:t>изонити</a:t>
            </a:r>
            <a:r>
              <a:rPr lang="ru-RU" sz="4000" dirty="0"/>
              <a:t> </a:t>
            </a:r>
            <a:endParaRPr lang="ru-RU" sz="4000" dirty="0" smtClean="0"/>
          </a:p>
          <a:p>
            <a:r>
              <a:rPr lang="ru-RU" sz="4000" dirty="0" smtClean="0"/>
              <a:t>находит </a:t>
            </a:r>
            <a:r>
              <a:rPr lang="ru-RU" sz="4000" dirty="0"/>
              <a:t>широкое </a:t>
            </a:r>
            <a:endParaRPr lang="ru-RU" sz="4000" dirty="0" smtClean="0"/>
          </a:p>
          <a:p>
            <a:r>
              <a:rPr lang="ru-RU" sz="4000" dirty="0" smtClean="0"/>
              <a:t>применение </a:t>
            </a:r>
            <a:r>
              <a:rPr lang="ru-RU" sz="4000" dirty="0"/>
              <a:t>для </a:t>
            </a:r>
            <a:endParaRPr lang="ru-RU" sz="4000" dirty="0" smtClean="0"/>
          </a:p>
          <a:p>
            <a:r>
              <a:rPr lang="ru-RU" sz="4000" dirty="0" smtClean="0"/>
              <a:t>украшения изделий</a:t>
            </a:r>
          </a:p>
          <a:p>
            <a:r>
              <a:rPr lang="ru-RU" sz="4000" dirty="0" smtClean="0"/>
              <a:t>и </a:t>
            </a:r>
            <a:r>
              <a:rPr lang="ru-RU" sz="4000" dirty="0"/>
              <a:t>предметов быта, </a:t>
            </a:r>
            <a:endParaRPr lang="ru-RU" sz="4000" dirty="0" smtClean="0"/>
          </a:p>
          <a:p>
            <a:r>
              <a:rPr lang="ru-RU" sz="4000" dirty="0" smtClean="0"/>
              <a:t>для </a:t>
            </a:r>
            <a:r>
              <a:rPr lang="ru-RU" sz="4000" dirty="0"/>
              <a:t>оформления интерьера, для </a:t>
            </a:r>
            <a:endParaRPr lang="ru-RU" sz="4000" dirty="0" smtClean="0"/>
          </a:p>
          <a:p>
            <a:pPr algn="ctr"/>
            <a:r>
              <a:rPr lang="ru-RU" sz="4000" dirty="0" smtClean="0"/>
              <a:t>выполнения </a:t>
            </a:r>
            <a:r>
              <a:rPr lang="ru-RU" sz="4000" dirty="0"/>
              <a:t>подарков и сувениров.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4" name="Picture 53" descr="Картинка 58 из 1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4961" r="9440" b="4488"/>
          <a:stretch>
            <a:fillRect/>
          </a:stretch>
        </p:blipFill>
        <p:spPr bwMode="auto">
          <a:xfrm>
            <a:off x="5004048" y="-1"/>
            <a:ext cx="4139952" cy="3711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9" descr="Картинка 22 из 16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/>
          <a:stretch>
            <a:fillRect/>
          </a:stretch>
        </p:blipFill>
        <p:spPr bwMode="auto">
          <a:xfrm>
            <a:off x="4499992" y="908720"/>
            <a:ext cx="4427984" cy="531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5" descr="Картинка 14 из 16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51520" y="260647"/>
            <a:ext cx="4608512" cy="63966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9" descr="Картинка 81 из 237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40000" contrast="20000"/>
          </a:blip>
          <a:srcRect r="2958" b="4330"/>
          <a:stretch>
            <a:fillRect/>
          </a:stretch>
        </p:blipFill>
        <p:spPr bwMode="auto">
          <a:xfrm>
            <a:off x="0" y="0"/>
            <a:ext cx="412590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5" descr="Картинка 105 из 2379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/>
          <a:stretch>
            <a:fillRect/>
          </a:stretch>
        </p:blipFill>
        <p:spPr bwMode="auto">
          <a:xfrm>
            <a:off x="0" y="3140968"/>
            <a:ext cx="4228125" cy="3717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3" descr="Картинка 99 из 2379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283968" y="376304"/>
            <a:ext cx="4464496" cy="5913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0032" y="0"/>
            <a:ext cx="42839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Инструменты   </a:t>
            </a:r>
          </a:p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</a:t>
            </a:r>
          </a:p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работы</a:t>
            </a:r>
            <a:r>
              <a:rPr lang="ru-RU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br>
              <a:rPr lang="ru-RU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1" descr="Картинка 185 из 2380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 contrast="20000"/>
          </a:blip>
          <a:srcRect/>
          <a:stretch>
            <a:fillRect/>
          </a:stretch>
        </p:blipFill>
        <p:spPr bwMode="auto">
          <a:xfrm>
            <a:off x="0" y="0"/>
            <a:ext cx="5076825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22108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* нити различного цвета (швейные, мулине, ирис)</a:t>
            </a:r>
            <a:br>
              <a:rPr lang="ru-RU" sz="4800" b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* циркуль,  линейка, карандаш</a:t>
            </a:r>
            <a:endParaRPr lang="ru-RU" sz="4800" b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1844824"/>
            <a:ext cx="296696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4800" b="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к</a:t>
            </a:r>
            <a:r>
              <a:rPr lang="ru-RU" sz="4800" b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артон</a:t>
            </a:r>
          </a:p>
          <a:p>
            <a:pPr>
              <a:buFont typeface="Arial" pitchFamily="34" charset="0"/>
              <a:buChar char="•"/>
            </a:pPr>
            <a:r>
              <a:rPr lang="ru-RU" sz="4800" b="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н</a:t>
            </a:r>
            <a:r>
              <a:rPr lang="ru-RU" sz="4800" b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ожницы</a:t>
            </a:r>
          </a:p>
          <a:p>
            <a:pPr>
              <a:buFont typeface="Arial" pitchFamily="34" charset="0"/>
              <a:buChar char="•"/>
            </a:pPr>
            <a:r>
              <a:rPr lang="ru-RU" sz="4800" b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 игла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699792" y="0"/>
            <a:ext cx="62648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erdana" pitchFamily="34" charset="0"/>
                <a:ea typeface="Times New Roman" pitchFamily="18" charset="0"/>
              </a:rPr>
              <a:t>Заполнение угла</a:t>
            </a:r>
            <a:endParaRPr kumimoji="0" lang="ru-RU" sz="6600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3240" y="764704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1.Начертите на изнаночной стороне картона любой угол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05064"/>
            <a:ext cx="7884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2. Разделите </a:t>
            </a:r>
          </a:p>
          <a:p>
            <a:r>
              <a:rPr lang="ru-RU" sz="3200" dirty="0" smtClean="0"/>
              <a:t>    каждую </a:t>
            </a:r>
          </a:p>
          <a:p>
            <a:r>
              <a:rPr lang="ru-RU" sz="3200" dirty="0" smtClean="0"/>
              <a:t>сторону угла на </a:t>
            </a:r>
            <a:r>
              <a:rPr lang="ru-RU" sz="3200" dirty="0"/>
              <a:t>12 </a:t>
            </a:r>
            <a:r>
              <a:rPr lang="ru-RU" sz="3200" dirty="0" smtClean="0"/>
              <a:t> равных </a:t>
            </a:r>
            <a:r>
              <a:rPr lang="ru-RU" sz="3200" dirty="0"/>
              <a:t>частей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44522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3.Пронумеруйте полученные </a:t>
            </a:r>
            <a:r>
              <a:rPr lang="ru-RU" sz="3200" dirty="0"/>
              <a:t>точки, </a:t>
            </a:r>
            <a:r>
              <a:rPr lang="ru-RU" sz="3200" dirty="0" err="1" smtClean="0"/>
              <a:t>начи-ная</a:t>
            </a:r>
            <a:r>
              <a:rPr lang="ru-RU" sz="3200" dirty="0" smtClean="0"/>
              <a:t> </a:t>
            </a:r>
            <a:r>
              <a:rPr lang="ru-RU" sz="3200" dirty="0"/>
              <a:t>от вершины. Вершину угла </a:t>
            </a:r>
            <a:r>
              <a:rPr lang="ru-RU" sz="3200" dirty="0" smtClean="0"/>
              <a:t>обозначить </a:t>
            </a:r>
          </a:p>
          <a:p>
            <a:pPr algn="ctr"/>
            <a:r>
              <a:rPr lang="ru-RU" sz="3200" dirty="0" smtClean="0"/>
              <a:t>точкой "О".</a:t>
            </a:r>
          </a:p>
        </p:txBody>
      </p:sp>
      <p:pic>
        <p:nvPicPr>
          <p:cNvPr id="9" name="Picture 31" descr="Картинка 94 из 237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0" y="0"/>
            <a:ext cx="2667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 bwMode="auto">
          <a:xfrm>
            <a:off x="2771800" y="1772816"/>
            <a:ext cx="6120680" cy="30243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 bwMode="auto">
          <a:xfrm flipH="1">
            <a:off x="3131840" y="1988840"/>
            <a:ext cx="4752528" cy="252028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/>
          <p:cNvCxnSpPr/>
          <p:nvPr/>
        </p:nvCxnSpPr>
        <p:spPr bwMode="auto">
          <a:xfrm flipH="1">
            <a:off x="3131840" y="4365104"/>
            <a:ext cx="5544616" cy="15240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Овал 17"/>
          <p:cNvSpPr/>
          <p:nvPr/>
        </p:nvSpPr>
        <p:spPr bwMode="auto">
          <a:xfrm>
            <a:off x="3347864" y="4149080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3707904" y="4005064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4067944" y="3789040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4427984" y="3645024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4788024" y="3429000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5148064" y="3212976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5508104" y="3068960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Овал 26"/>
          <p:cNvSpPr/>
          <p:nvPr/>
        </p:nvSpPr>
        <p:spPr bwMode="auto">
          <a:xfrm>
            <a:off x="5868144" y="2852936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Овал 27"/>
          <p:cNvSpPr/>
          <p:nvPr/>
        </p:nvSpPr>
        <p:spPr bwMode="auto">
          <a:xfrm>
            <a:off x="6156176" y="2708920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Овал 28"/>
          <p:cNvSpPr/>
          <p:nvPr/>
        </p:nvSpPr>
        <p:spPr bwMode="auto">
          <a:xfrm>
            <a:off x="6516216" y="2492896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6948264" y="2276872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7308304" y="2060848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3347864" y="4437112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3779912" y="4365104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4139952" y="4365104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4572000" y="4365104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5004048" y="4365104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5436096" y="4293096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5868144" y="4293096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6300192" y="4293096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6732240" y="4293096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7092280" y="4293096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7524328" y="4293096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7884368" y="4293096"/>
            <a:ext cx="252000" cy="252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131840" y="342900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563888" y="328498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923928" y="306896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83968" y="292494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4008" y="2780928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4048" y="263691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292080" y="2492896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7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652120" y="227687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12160" y="2132856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186379" y="1988840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33655" y="1700808"/>
            <a:ext cx="609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11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978467" y="1556792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12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84368" y="450912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524328" y="450912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092280" y="450912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32240" y="450912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300192" y="450912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68144" y="4509120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436096" y="4581128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7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644008" y="4581128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dirty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067944" y="4581128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635896" y="4581128"/>
            <a:ext cx="609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11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131840" y="4581128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12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483768" y="4077072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66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004048" y="4581128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0" name="Прямая со стрелкой 69"/>
          <p:cNvCxnSpPr/>
          <p:nvPr/>
        </p:nvCxnSpPr>
        <p:spPr bwMode="auto">
          <a:xfrm flipV="1">
            <a:off x="2987824" y="2132856"/>
            <a:ext cx="2232248" cy="122413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Прямая со стрелкой 71"/>
          <p:cNvCxnSpPr/>
          <p:nvPr/>
        </p:nvCxnSpPr>
        <p:spPr bwMode="auto">
          <a:xfrm flipH="1">
            <a:off x="5364088" y="4077072"/>
            <a:ext cx="2952328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0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90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000"/>
                            </p:stCondLst>
                            <p:childTnLst>
                              <p:par>
                                <p:cTn id="1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5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0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5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500"/>
                            </p:stCondLst>
                            <p:childTnLst>
                              <p:par>
                                <p:cTn id="2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500"/>
                            </p:stCondLst>
                            <p:childTnLst>
                              <p:par>
                                <p:cTn id="2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4000"/>
                            </p:stCondLst>
                            <p:childTnLst>
                              <p:par>
                                <p:cTn id="2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500"/>
                            </p:stCondLst>
                            <p:childTnLst>
                              <p:par>
                                <p:cTn id="2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500"/>
                            </p:stCondLst>
                            <p:childTnLst>
                              <p:par>
                                <p:cTn id="2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4" grpId="0"/>
      <p:bldP spid="65" grpId="0"/>
      <p:bldP spid="66" grpId="0"/>
      <p:bldP spid="67" grpId="0"/>
      <p:bldP spid="68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4. Сделайте </a:t>
            </a:r>
            <a:r>
              <a:rPr lang="ru-RU" sz="3200" dirty="0"/>
              <a:t>иглой </a:t>
            </a:r>
            <a:r>
              <a:rPr lang="ru-RU" sz="3200" dirty="0" smtClean="0"/>
              <a:t>проколы </a:t>
            </a:r>
            <a:r>
              <a:rPr lang="ru-RU" sz="3200" dirty="0"/>
              <a:t>во всех точках, кроме вершины ("О</a:t>
            </a:r>
            <a:r>
              <a:rPr lang="ru-RU" sz="3200" dirty="0" smtClean="0"/>
              <a:t>")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5.Вденьте  </a:t>
            </a:r>
            <a:r>
              <a:rPr lang="ru-RU" sz="3200" dirty="0"/>
              <a:t>нить в </a:t>
            </a:r>
            <a:r>
              <a:rPr lang="ru-RU" sz="3200" dirty="0" smtClean="0"/>
              <a:t>иглу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8478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6.Заполните  угол  </a:t>
            </a:r>
            <a:r>
              <a:rPr lang="ru-RU" sz="3200" dirty="0"/>
              <a:t>по </a:t>
            </a:r>
            <a:r>
              <a:rPr lang="ru-RU" sz="3200" dirty="0" smtClean="0"/>
              <a:t>схеме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67544" y="2060848"/>
            <a:ext cx="7056784" cy="396044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flipH="1">
            <a:off x="755576" y="2204864"/>
            <a:ext cx="5040560" cy="3312368"/>
          </a:xfrm>
          <a:prstGeom prst="line">
            <a:avLst/>
          </a:prstGeom>
          <a:solidFill>
            <a:schemeClr val="accent1"/>
          </a:solidFill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 flipH="1">
            <a:off x="755576" y="5517232"/>
            <a:ext cx="6336704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43" descr="Картинка 4 из 16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8153" t="10482" r="7923" b="12648"/>
          <a:stretch>
            <a:fillRect/>
          </a:stretch>
        </p:blipFill>
        <p:spPr bwMode="auto">
          <a:xfrm>
            <a:off x="6479704" y="5273824"/>
            <a:ext cx="2664296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Овал 28"/>
          <p:cNvSpPr/>
          <p:nvPr/>
        </p:nvSpPr>
        <p:spPr bwMode="auto">
          <a:xfrm>
            <a:off x="1043608" y="515719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1403648" y="494116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4499992" y="292494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Овал 31"/>
          <p:cNvSpPr/>
          <p:nvPr/>
        </p:nvSpPr>
        <p:spPr bwMode="auto">
          <a:xfrm>
            <a:off x="4860032" y="2708920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5220072" y="242088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Овал 33"/>
          <p:cNvSpPr/>
          <p:nvPr/>
        </p:nvSpPr>
        <p:spPr bwMode="auto">
          <a:xfrm>
            <a:off x="1115616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Овал 34"/>
          <p:cNvSpPr/>
          <p:nvPr/>
        </p:nvSpPr>
        <p:spPr bwMode="auto">
          <a:xfrm>
            <a:off x="1475656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Овал 35"/>
          <p:cNvSpPr/>
          <p:nvPr/>
        </p:nvSpPr>
        <p:spPr bwMode="auto">
          <a:xfrm>
            <a:off x="1907704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Овал 36"/>
          <p:cNvSpPr/>
          <p:nvPr/>
        </p:nvSpPr>
        <p:spPr bwMode="auto">
          <a:xfrm>
            <a:off x="4067944" y="314096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Овал 37"/>
          <p:cNvSpPr/>
          <p:nvPr/>
        </p:nvSpPr>
        <p:spPr bwMode="auto">
          <a:xfrm>
            <a:off x="3635896" y="3429000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Овал 38"/>
          <p:cNvSpPr/>
          <p:nvPr/>
        </p:nvSpPr>
        <p:spPr bwMode="auto">
          <a:xfrm>
            <a:off x="3275856" y="36450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Овал 39"/>
          <p:cNvSpPr/>
          <p:nvPr/>
        </p:nvSpPr>
        <p:spPr bwMode="auto">
          <a:xfrm>
            <a:off x="2915816" y="3933056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Овал 40"/>
          <p:cNvSpPr/>
          <p:nvPr/>
        </p:nvSpPr>
        <p:spPr bwMode="auto">
          <a:xfrm>
            <a:off x="2555776" y="4221088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Овал 41"/>
          <p:cNvSpPr/>
          <p:nvPr/>
        </p:nvSpPr>
        <p:spPr bwMode="auto">
          <a:xfrm>
            <a:off x="2123728" y="4437112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Овал 42"/>
          <p:cNvSpPr/>
          <p:nvPr/>
        </p:nvSpPr>
        <p:spPr bwMode="auto">
          <a:xfrm>
            <a:off x="1763688" y="472514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Овал 43"/>
          <p:cNvSpPr/>
          <p:nvPr/>
        </p:nvSpPr>
        <p:spPr bwMode="auto">
          <a:xfrm>
            <a:off x="4716016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Овал 44"/>
          <p:cNvSpPr/>
          <p:nvPr/>
        </p:nvSpPr>
        <p:spPr bwMode="auto">
          <a:xfrm>
            <a:off x="4211960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Овал 45"/>
          <p:cNvSpPr/>
          <p:nvPr/>
        </p:nvSpPr>
        <p:spPr bwMode="auto">
          <a:xfrm>
            <a:off x="3707904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3275856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2771800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>
            <a:off x="2339752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0" name="Овал 49"/>
          <p:cNvSpPr/>
          <p:nvPr/>
        </p:nvSpPr>
        <p:spPr bwMode="auto">
          <a:xfrm>
            <a:off x="6012160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1" name="Овал 50"/>
          <p:cNvSpPr/>
          <p:nvPr/>
        </p:nvSpPr>
        <p:spPr bwMode="auto">
          <a:xfrm>
            <a:off x="5580112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2" name="Овал 51"/>
          <p:cNvSpPr/>
          <p:nvPr/>
        </p:nvSpPr>
        <p:spPr bwMode="auto">
          <a:xfrm>
            <a:off x="5148064" y="544522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55576" y="472514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043608" y="443711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779912" y="263691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347864" y="2924944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915816" y="3140968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7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55776" y="3501008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195736" y="3717032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835696" y="3933056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4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03648" y="4221088"/>
            <a:ext cx="4122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3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401407" y="2204864"/>
            <a:ext cx="6094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11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026139" y="2492896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10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818227" y="1988840"/>
            <a:ext cx="6399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12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5576" y="5589240"/>
            <a:ext cx="5976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1  2  3  4  5  6  7  8  9 10 11 12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0" name="Прямая соединительная линия 69"/>
          <p:cNvCxnSpPr>
            <a:endCxn id="34" idx="7"/>
          </p:cNvCxnSpPr>
          <p:nvPr/>
        </p:nvCxnSpPr>
        <p:spPr bwMode="auto">
          <a:xfrm flipH="1">
            <a:off x="1269256" y="2564904"/>
            <a:ext cx="4022824" cy="290668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5" name="Прямая соединительная линия 74"/>
          <p:cNvCxnSpPr/>
          <p:nvPr/>
        </p:nvCxnSpPr>
        <p:spPr bwMode="auto">
          <a:xfrm flipH="1">
            <a:off x="1619672" y="2780928"/>
            <a:ext cx="3312368" cy="276266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7" name="Прямая соединительная линия 76"/>
          <p:cNvCxnSpPr/>
          <p:nvPr/>
        </p:nvCxnSpPr>
        <p:spPr bwMode="auto">
          <a:xfrm flipH="1">
            <a:off x="1979712" y="3068960"/>
            <a:ext cx="2592288" cy="247463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Прямая соединительная линия 80"/>
          <p:cNvCxnSpPr>
            <a:stCxn id="37" idx="4"/>
          </p:cNvCxnSpPr>
          <p:nvPr/>
        </p:nvCxnSpPr>
        <p:spPr bwMode="auto">
          <a:xfrm flipH="1">
            <a:off x="2411760" y="3320968"/>
            <a:ext cx="1746184" cy="222262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Прямая соединительная линия 82"/>
          <p:cNvCxnSpPr>
            <a:stCxn id="38" idx="4"/>
          </p:cNvCxnSpPr>
          <p:nvPr/>
        </p:nvCxnSpPr>
        <p:spPr bwMode="auto">
          <a:xfrm flipH="1">
            <a:off x="2843808" y="3609000"/>
            <a:ext cx="882088" cy="19345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Прямая соединительная линия 84"/>
          <p:cNvCxnSpPr>
            <a:stCxn id="39" idx="4"/>
          </p:cNvCxnSpPr>
          <p:nvPr/>
        </p:nvCxnSpPr>
        <p:spPr bwMode="auto">
          <a:xfrm flipH="1">
            <a:off x="3347864" y="3825024"/>
            <a:ext cx="17992" cy="171856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Прямая соединительная линия 86"/>
          <p:cNvCxnSpPr>
            <a:stCxn id="40" idx="4"/>
          </p:cNvCxnSpPr>
          <p:nvPr/>
        </p:nvCxnSpPr>
        <p:spPr bwMode="auto">
          <a:xfrm>
            <a:off x="3005816" y="4113056"/>
            <a:ext cx="774096" cy="143053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9" name="Прямая соединительная линия 88"/>
          <p:cNvCxnSpPr/>
          <p:nvPr/>
        </p:nvCxnSpPr>
        <p:spPr bwMode="auto">
          <a:xfrm>
            <a:off x="2627784" y="4293096"/>
            <a:ext cx="1656184" cy="1250496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Прямая соединительная линия 90"/>
          <p:cNvCxnSpPr>
            <a:stCxn id="42" idx="5"/>
            <a:endCxn id="44" idx="0"/>
          </p:cNvCxnSpPr>
          <p:nvPr/>
        </p:nvCxnSpPr>
        <p:spPr bwMode="auto">
          <a:xfrm>
            <a:off x="2277368" y="4590752"/>
            <a:ext cx="2528648" cy="85447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Прямая соединительная линия 92"/>
          <p:cNvCxnSpPr>
            <a:stCxn id="43" idx="6"/>
          </p:cNvCxnSpPr>
          <p:nvPr/>
        </p:nvCxnSpPr>
        <p:spPr bwMode="auto">
          <a:xfrm>
            <a:off x="1943688" y="4815144"/>
            <a:ext cx="3276384" cy="728448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Прямая соединительная линия 95"/>
          <p:cNvCxnSpPr>
            <a:stCxn id="30" idx="5"/>
          </p:cNvCxnSpPr>
          <p:nvPr/>
        </p:nvCxnSpPr>
        <p:spPr bwMode="auto">
          <a:xfrm>
            <a:off x="1557288" y="5094808"/>
            <a:ext cx="4094832" cy="4487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Прямая соединительная линия 98"/>
          <p:cNvCxnSpPr/>
          <p:nvPr/>
        </p:nvCxnSpPr>
        <p:spPr bwMode="auto">
          <a:xfrm>
            <a:off x="1187624" y="5301208"/>
            <a:ext cx="4896544" cy="2423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2" name="Прямоугольник 101"/>
          <p:cNvSpPr/>
          <p:nvPr/>
        </p:nvSpPr>
        <p:spPr>
          <a:xfrm>
            <a:off x="323528" y="5229200"/>
            <a:ext cx="65594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о</a:t>
            </a:r>
            <a:endParaRPr lang="ru-RU" sz="6600" b="0" cap="none" spc="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1"/>
          <p:cNvSpPr>
            <a:spLocks noChangeArrowheads="1"/>
          </p:cNvSpPr>
          <p:nvPr/>
        </p:nvSpPr>
        <p:spPr bwMode="auto">
          <a:xfrm>
            <a:off x="0" y="-16436"/>
            <a:ext cx="9144000" cy="113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3399FF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Заполнение окружности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6876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Начертить </a:t>
            </a:r>
            <a:r>
              <a:rPr lang="ru-RU" sz="3600" dirty="0"/>
              <a:t>окружность радиусом 50 мм 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2123728" y="2060848"/>
            <a:ext cx="4428000" cy="44280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Овал 7"/>
          <p:cNvSpPr/>
          <p:nvPr/>
        </p:nvSpPr>
        <p:spPr bwMode="auto">
          <a:xfrm>
            <a:off x="4211960" y="4005064"/>
            <a:ext cx="180000" cy="180000"/>
          </a:xfrm>
          <a:prstGeom prst="ellipse">
            <a:avLst/>
          </a:prstGeom>
          <a:solidFill>
            <a:srgbClr val="FF33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 rot="-60000" flipH="1" flipV="1">
            <a:off x="4356356" y="4096856"/>
            <a:ext cx="2267760" cy="6338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66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Прямоугольник 14"/>
          <p:cNvSpPr/>
          <p:nvPr/>
        </p:nvSpPr>
        <p:spPr>
          <a:xfrm>
            <a:off x="4491723" y="3501008"/>
            <a:ext cx="14318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</a:rPr>
              <a:t>50  мм</a:t>
            </a:r>
            <a:endParaRPr lang="ru-RU" sz="3200" b="0" cap="none" spc="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/>
    </p:bldLst>
  </p:timing>
</p:sld>
</file>

<file path=ppt/theme/theme1.xml><?xml version="1.0" encoding="utf-8"?>
<a:theme xmlns:a="http://schemas.openxmlformats.org/drawingml/2006/main" name="0088">
  <a:themeElements>
    <a:clrScheme name="Тема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0088</Template>
  <TotalTime>309</TotalTime>
  <Words>327</Words>
  <Application>Microsoft Office PowerPoint</Application>
  <PresentationFormat>Экран (4:3)</PresentationFormat>
  <Paragraphs>128</Paragraphs>
  <Slides>24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0088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2012-03-03T13:45:14Z</dcterms:created>
  <dcterms:modified xsi:type="dcterms:W3CDTF">2012-11-05T17:01:20Z</dcterms:modified>
</cp:coreProperties>
</file>