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1"/>
  </p:sldMasterIdLst>
  <p:notesMasterIdLst>
    <p:notesMasterId r:id="rId28"/>
  </p:notesMasterIdLst>
  <p:sldIdLst>
    <p:sldId id="257" r:id="rId2"/>
    <p:sldId id="283" r:id="rId3"/>
    <p:sldId id="264" r:id="rId4"/>
    <p:sldId id="265" r:id="rId5"/>
    <p:sldId id="286" r:id="rId6"/>
    <p:sldId id="285" r:id="rId7"/>
    <p:sldId id="261" r:id="rId8"/>
    <p:sldId id="262" r:id="rId9"/>
    <p:sldId id="287" r:id="rId10"/>
    <p:sldId id="288" r:id="rId11"/>
    <p:sldId id="302" r:id="rId12"/>
    <p:sldId id="303" r:id="rId13"/>
    <p:sldId id="282" r:id="rId14"/>
    <p:sldId id="289" r:id="rId15"/>
    <p:sldId id="290" r:id="rId16"/>
    <p:sldId id="296" r:id="rId17"/>
    <p:sldId id="297" r:id="rId18"/>
    <p:sldId id="298" r:id="rId19"/>
    <p:sldId id="301" r:id="rId20"/>
    <p:sldId id="291" r:id="rId21"/>
    <p:sldId id="293" r:id="rId22"/>
    <p:sldId id="294" r:id="rId23"/>
    <p:sldId id="304" r:id="rId24"/>
    <p:sldId id="295" r:id="rId25"/>
    <p:sldId id="300" r:id="rId26"/>
    <p:sldId id="29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7C80"/>
    <a:srgbClr val="FF9999"/>
    <a:srgbClr val="5EA250"/>
    <a:srgbClr val="9D3113"/>
    <a:srgbClr val="000099"/>
    <a:srgbClr val="7750D8"/>
    <a:srgbClr val="3977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4D033F-DE1C-4B3C-8EB9-027E41A29481}" type="datetimeFigureOut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A2683-2287-4E51-BB25-7FD1B9BF3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2F540D-6DD4-4BFD-84C7-2C7A97434FA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5A19C-13E4-4631-9629-1ED5116A462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36BDC28-5937-44F3-8A36-F1EF8A756E82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B776773-4925-42EA-A70E-B2FCBAEAA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1A88-0A85-4553-B4AB-4631C6B1A310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C29AB-D21E-42BB-A6D0-DBB4A91B1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A6F6-797D-4B39-A984-009CEB69B9AF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F8F3-C5F7-4D91-A24B-D50FC41E4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17A8-B2CE-4E0B-AADA-69D12C2B8341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0345B-2A1E-4138-86E4-56418859F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3BF0F2-5EA0-4849-8116-342D6F1C7D76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5C123-D173-4156-968C-964688339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A5B6EAA-60B3-4A65-AAA5-56219E4E922F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61B7CC-C214-453C-AD98-EADED53D6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84571D-A6EE-4501-ADE2-8E26144F5D32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29530D-BD00-448B-AF21-7B43617DE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2120A7-B727-4AD0-B5FE-C98C9D9C82AB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D34686-1D57-489D-9F42-28B74B3E5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EFA0F-4962-46BA-8A80-045CDD4ACDBB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99F22A-6F6C-4C91-BCA1-EB217904D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49A3-0A6B-411B-BB0A-201B99662704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3ED5-3691-4169-8867-A1862F9B6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CF87E4E-43F2-4294-8606-A76C483130F1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9542534-3726-438C-B7D4-78542F8D3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9FD036D-AC13-44E1-A908-B1725C41EFFD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E5C1E2F-9B11-418D-BC93-DA8CAEC80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67B29438-65D8-418E-8EEB-409E15EA51CE}" type="datetime1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43ED369-525C-4C8A-B17C-382BC24FE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68" r:id="rId7"/>
    <p:sldLayoutId id="2147483878" r:id="rId8"/>
    <p:sldLayoutId id="2147483879" r:id="rId9"/>
    <p:sldLayoutId id="2147483869" r:id="rId10"/>
    <p:sldLayoutId id="2147483870" r:id="rId11"/>
    <p:sldLayoutId id="2147483871" r:id="rId12"/>
  </p:sldLayoutIdLst>
  <p:hf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oleObject" Target="../embeddings/oleObject5.bin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2.bin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2005-09-09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72132" y="214290"/>
            <a:ext cx="332297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4357686" y="5214950"/>
            <a:ext cx="446763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 76 п. Гигант</a:t>
            </a:r>
          </a:p>
          <a:p>
            <a:pPr algn="ctr">
              <a:defRPr/>
            </a:pP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класс</a:t>
            </a:r>
          </a:p>
          <a:p>
            <a:pPr algn="ctr">
              <a:defRPr/>
            </a:pP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информатики и математики</a:t>
            </a:r>
          </a:p>
          <a:p>
            <a:pPr algn="ctr">
              <a:defRPr/>
            </a:pP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Прилука Т.И.</a:t>
            </a:r>
          </a:p>
        </p:txBody>
      </p:sp>
      <p:pic>
        <p:nvPicPr>
          <p:cNvPr id="5" name="Picture 4" descr="new_pa19"/>
          <p:cNvPicPr>
            <a:picLocks noChangeAspect="1" noChangeArrowheads="1"/>
          </p:cNvPicPr>
          <p:nvPr/>
        </p:nvPicPr>
        <p:blipFill>
          <a:blip r:embed="rId4" cstate="email">
            <a:lum bright="6000" contrast="12000"/>
          </a:blip>
          <a:srcRect/>
          <a:stretch>
            <a:fillRect/>
          </a:stretch>
        </p:blipFill>
        <p:spPr>
          <a:xfrm>
            <a:off x="571472" y="4000504"/>
            <a:ext cx="298576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galaktik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85728"/>
            <a:ext cx="2955922" cy="2346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new_pa16"/>
          <p:cNvPicPr>
            <a:picLocks noChangeAspect="1" noChangeArrowheads="1"/>
          </p:cNvPicPr>
          <p:nvPr/>
        </p:nvPicPr>
        <p:blipFill>
          <a:blip r:embed="rId6" cstate="email">
            <a:lum bright="-24000" contrast="48000"/>
          </a:blip>
          <a:srcRect/>
          <a:stretch>
            <a:fillRect/>
          </a:stretch>
        </p:blipFill>
        <p:spPr>
          <a:xfrm>
            <a:off x="6572264" y="3143248"/>
            <a:ext cx="221457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42910" y="2428868"/>
            <a:ext cx="7921625" cy="175418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Times New Roman" pitchFamily="18" charset="0"/>
              </a:rPr>
              <a:t>Логарифмическая функция</a:t>
            </a:r>
          </a:p>
        </p:txBody>
      </p:sp>
      <p:sp>
        <p:nvSpPr>
          <p:cNvPr id="11" name="Дата 10"/>
          <p:cNvSpPr>
            <a:spLocks noGrp="1"/>
          </p:cNvSpPr>
          <p:nvPr>
            <p:ph type="dt" sz="quarter" idx="11"/>
          </p:nvPr>
        </p:nvSpPr>
        <p:spPr>
          <a:xfrm>
            <a:off x="0" y="0"/>
            <a:ext cx="3001963" cy="274638"/>
          </a:xfrm>
        </p:spPr>
        <p:txBody>
          <a:bodyPr/>
          <a:lstStyle/>
          <a:p>
            <a:pPr>
              <a:defRPr/>
            </a:pPr>
            <a:fld id="{527ED964-FA61-484C-BF64-867859708A06}" type="datetime1">
              <a:rPr lang="ru-RU" smtClean="0"/>
              <a:pPr>
                <a:defRPr/>
              </a:pPr>
              <a:t>02.02.2014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840DE-D070-460C-9099-D16C8D8FC520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928688" y="357188"/>
            <a:ext cx="400367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>
                <a:latin typeface="Times New Roman" pitchFamily="18" charset="0"/>
              </a:rPr>
              <a:t>Идеальный математик 18 века - так часто называют Эйлера. Он родился в маленькой тихой Швейцарии. </a:t>
            </a:r>
          </a:p>
          <a:p>
            <a:pPr algn="just" eaLnBrk="0" hangingPunct="0"/>
            <a:r>
              <a:rPr lang="ru-RU">
                <a:latin typeface="Times New Roman" pitchFamily="18" charset="0"/>
              </a:rPr>
              <a:t>В 1725 году переехал в Россию. Поначалу Эйлер расшифровывал дипломатические депеши, обучал молодых моряков высшей математике и астрономии, составлял таблицы для артиллерийской стрельбы и таблицы движения Луны. </a:t>
            </a:r>
          </a:p>
          <a:p>
            <a:pPr algn="just" eaLnBrk="0" hangingPunct="0"/>
            <a:r>
              <a:rPr lang="ru-RU">
                <a:latin typeface="Times New Roman" pitchFamily="18" charset="0"/>
              </a:rPr>
              <a:t>В 26 лет Эйлер был избран российским академиком, но через 8 лет он переехал из Петербурга в Берлин. Там "король математиков" работал с 1741 по 1766 год; потом он покинул Берлин и вернулся в Россию. </a:t>
            </a:r>
          </a:p>
          <a:p>
            <a:pPr algn="just" eaLnBrk="0" hangingPunct="0"/>
            <a:r>
              <a:rPr lang="ru-RU">
                <a:latin typeface="Times New Roman" pitchFamily="18" charset="0"/>
              </a:rPr>
              <a:t>Современное определение показательной, логарифмической и тригонометрических функций – заслуга Эйлера, так же как и их символика.</a:t>
            </a:r>
          </a:p>
        </p:txBody>
      </p:sp>
      <p:pic>
        <p:nvPicPr>
          <p:cNvPr id="19461" name="Picture 2" descr="C:\Documents and Settings\Admin\Рабочий стол\219px-Leonhard_Eule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620713"/>
            <a:ext cx="3429000" cy="40719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214942" y="5072074"/>
            <a:ext cx="371474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Леонард Эйлер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135732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указанных функций назовите логарифмическую.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lum bright="-24000" contrast="48000"/>
            <a:grayscl/>
          </a:blip>
          <a:srcRect/>
          <a:stretch>
            <a:fillRect/>
          </a:stretch>
        </p:blipFill>
        <p:spPr bwMode="auto">
          <a:xfrm>
            <a:off x="928688" y="1714500"/>
            <a:ext cx="77152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lum bright="-30000" contrast="54000"/>
            <a:grayscl/>
          </a:blip>
          <a:srcRect/>
          <a:stretch>
            <a:fillRect/>
          </a:stretch>
        </p:blipFill>
        <p:spPr bwMode="auto">
          <a:xfrm>
            <a:off x="928688" y="4857750"/>
            <a:ext cx="770572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00125" y="2428875"/>
            <a:ext cx="7772400" cy="2170113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r">
              <a:defRPr/>
            </a:pPr>
            <a:endParaRPr lang="ru-RU" sz="3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42910" y="3429000"/>
            <a:ext cx="8229600" cy="1357322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r">
              <a:defRPr/>
            </a:pPr>
            <a:r>
              <a:rPr 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Найти область определения функции </a:t>
            </a:r>
            <a:r>
              <a:rPr lang="en-US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y = log</a:t>
            </a:r>
            <a:r>
              <a:rPr lang="en-US" sz="38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2</a:t>
            </a:r>
            <a:r>
              <a:rPr lang="en-US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(5 – </a:t>
            </a:r>
            <a:r>
              <a:rPr 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3</a:t>
            </a:r>
            <a:r>
              <a:rPr lang="en-US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x) </a:t>
            </a:r>
            <a:endParaRPr lang="ru-RU" sz="3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lum bright="-24000" contrast="42000"/>
          </a:blip>
          <a:srcRect/>
          <a:stretch>
            <a:fillRect/>
          </a:stretch>
        </p:blipFill>
        <p:spPr bwMode="auto">
          <a:xfrm>
            <a:off x="214313" y="2357438"/>
            <a:ext cx="87376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71472" y="642918"/>
            <a:ext cx="8229600" cy="1500198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r">
              <a:defRPr/>
            </a:pPr>
            <a:r>
              <a:rPr 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Какой график является графиком функции </a:t>
            </a:r>
            <a:r>
              <a:rPr lang="en-US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y = log</a:t>
            </a:r>
            <a:r>
              <a:rPr lang="en-US" sz="38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0,4</a:t>
            </a:r>
            <a:r>
              <a:rPr lang="en-US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x</a:t>
            </a:r>
            <a:r>
              <a:rPr 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536F8-69F7-4AA1-8E14-1423BA29184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2214563" y="2357438"/>
            <a:ext cx="66754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1) y</a:t>
            </a:r>
            <a:r>
              <a:rPr lang="ru-RU" sz="480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 log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 x;</a:t>
            </a:r>
          </a:p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2) y = </a:t>
            </a:r>
            <a:r>
              <a:rPr lang="ru-RU" sz="4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 x;</a:t>
            </a:r>
          </a:p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3) y = log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 x;</a:t>
            </a:r>
          </a:p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4) y = log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 (2x+5);</a:t>
            </a:r>
          </a:p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5) y = log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 (x+2)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42910" y="500042"/>
            <a:ext cx="8229600" cy="214314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r">
              <a:defRPr/>
            </a:pPr>
            <a:r>
              <a:rPr 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Определите, какие из перечисленных ниже функций являются возрастающими, а какие убывающими: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EB93-1A23-42CC-A061-58FDA6511D05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785938" y="1571625"/>
            <a:ext cx="57848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lg x = 1 – x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1/5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= x – 6;</a:t>
            </a: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1/3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= x – 4;</a:t>
            </a: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= 3 – x.</a:t>
            </a: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6000760" y="1785926"/>
            <a:ext cx="936625" cy="4318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6000760" y="3009889"/>
            <a:ext cx="936625" cy="4318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6000760" y="4233851"/>
            <a:ext cx="936625" cy="4318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>
            <a:hlinkClick r:id="rId5" action="ppaction://hlinksldjump"/>
          </p:cNvPr>
          <p:cNvSpPr/>
          <p:nvPr/>
        </p:nvSpPr>
        <p:spPr>
          <a:xfrm>
            <a:off x="6000760" y="5457814"/>
            <a:ext cx="936625" cy="431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7524750" y="6092825"/>
            <a:ext cx="935038" cy="431800"/>
          </a:xfrm>
          <a:prstGeom prst="rightArrow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71472" y="642918"/>
            <a:ext cx="8229600" cy="785818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r">
              <a:defRPr/>
            </a:pPr>
            <a:r>
              <a:rPr 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Решить графически уравнения: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6CDFD-5FA7-4189-94A8-192FC41AFC8E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916238" y="192088"/>
            <a:ext cx="388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lg x = 1 – x</a:t>
            </a: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i="1">
                <a:latin typeface="Times New Roman" pitchFamily="18" charset="0"/>
                <a:cs typeface="Times New Roman" pitchFamily="18" charset="0"/>
              </a:rPr>
              <a:t>Ответ: х = 1</a:t>
            </a:r>
          </a:p>
        </p:txBody>
      </p:sp>
      <p:pic>
        <p:nvPicPr>
          <p:cNvPr id="24581" name="Рисунок 9" descr="C:\Users\1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25538"/>
            <a:ext cx="72009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Box 9"/>
          <p:cNvSpPr txBox="1">
            <a:spLocks noChangeArrowheads="1"/>
          </p:cNvSpPr>
          <p:nvPr/>
        </p:nvSpPr>
        <p:spPr bwMode="auto">
          <a:xfrm>
            <a:off x="2843213" y="1773238"/>
            <a:ext cx="172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lg x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3132138" y="4508500"/>
            <a:ext cx="1728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1 - x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1" name="Стрелка вправо 10">
            <a:hlinkClick r:id="rId3" action="ppaction://hlinksldjump"/>
          </p:cNvPr>
          <p:cNvSpPr/>
          <p:nvPr/>
        </p:nvSpPr>
        <p:spPr>
          <a:xfrm>
            <a:off x="7380288" y="6092825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1686C-752F-4351-A05C-C68AA4EB7953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2339975" y="188913"/>
            <a:ext cx="5784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1/5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x = x – 6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i="1">
                <a:latin typeface="Times New Roman" pitchFamily="18" charset="0"/>
                <a:cs typeface="Times New Roman" pitchFamily="18" charset="0"/>
              </a:rPr>
              <a:t>Ответ: х = 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Рисунок 8" descr="C:\Users\1\Desktop\Рисунок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25538"/>
            <a:ext cx="73453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5724525" y="3500438"/>
            <a:ext cx="1728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log</a:t>
            </a:r>
            <a:r>
              <a:rPr lang="en-US" sz="1200" b="1">
                <a:solidFill>
                  <a:srgbClr val="FF0000"/>
                </a:solidFill>
              </a:rPr>
              <a:t>1/5</a:t>
            </a:r>
            <a:r>
              <a:rPr lang="en-US" sz="2400" b="1">
                <a:solidFill>
                  <a:srgbClr val="FF0000"/>
                </a:solidFill>
              </a:rPr>
              <a:t> x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2339975" y="4652963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x - 6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380288" y="6165850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23537-F400-4CDF-96FD-D56F75CB1758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484438" y="188913"/>
            <a:ext cx="403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x = x – 4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i="1">
                <a:latin typeface="Times New Roman" pitchFamily="18" charset="0"/>
                <a:cs typeface="Times New Roman" pitchFamily="18" charset="0"/>
              </a:rPr>
              <a:t>Ответ: х = 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Рисунок 8" descr="C:\Users\1\Desktop\Рисунок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908050"/>
            <a:ext cx="67691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Box 13"/>
          <p:cNvSpPr txBox="1">
            <a:spLocks noChangeArrowheads="1"/>
          </p:cNvSpPr>
          <p:nvPr/>
        </p:nvSpPr>
        <p:spPr bwMode="auto">
          <a:xfrm>
            <a:off x="5867400" y="4005263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log</a:t>
            </a:r>
            <a:r>
              <a:rPr lang="en-US" sz="1200" b="1">
                <a:solidFill>
                  <a:srgbClr val="FF0000"/>
                </a:solidFill>
              </a:rPr>
              <a:t>1/3</a:t>
            </a:r>
            <a:r>
              <a:rPr lang="en-US" sz="2400" b="1">
                <a:solidFill>
                  <a:srgbClr val="FF0000"/>
                </a:solidFill>
              </a:rPr>
              <a:t> x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6631" name="TextBox 12"/>
          <p:cNvSpPr txBox="1">
            <a:spLocks noChangeArrowheads="1"/>
          </p:cNvSpPr>
          <p:nvPr/>
        </p:nvSpPr>
        <p:spPr bwMode="auto">
          <a:xfrm>
            <a:off x="3995738" y="1989138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x - 4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308850" y="6092825"/>
            <a:ext cx="935038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32C65-C009-499F-944F-44125A960AE1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2555875" y="333375"/>
            <a:ext cx="38163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x = 3 – x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i="1">
                <a:latin typeface="Times New Roman" pitchFamily="18" charset="0"/>
                <a:cs typeface="Times New Roman" pitchFamily="18" charset="0"/>
              </a:rPr>
              <a:t>Ответ: х = 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3" name="Рисунок 8" descr="C:\Users\1\Desktop\Рисунок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052513"/>
            <a:ext cx="65532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10"/>
          <p:cNvSpPr txBox="1">
            <a:spLocks noChangeArrowheads="1"/>
          </p:cNvSpPr>
          <p:nvPr/>
        </p:nvSpPr>
        <p:spPr bwMode="auto">
          <a:xfrm>
            <a:off x="4932363" y="3573463"/>
            <a:ext cx="172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3 – x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7655" name="TextBox 11"/>
          <p:cNvSpPr txBox="1">
            <a:spLocks noChangeArrowheads="1"/>
          </p:cNvSpPr>
          <p:nvPr/>
        </p:nvSpPr>
        <p:spPr bwMode="auto">
          <a:xfrm>
            <a:off x="3348038" y="1484313"/>
            <a:ext cx="172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en-US" sz="2400" b="1">
                <a:solidFill>
                  <a:srgbClr val="FF0000"/>
                </a:solidFill>
              </a:rPr>
              <a:t>log</a:t>
            </a:r>
            <a:r>
              <a:rPr lang="en-US" sz="1200" b="1">
                <a:solidFill>
                  <a:srgbClr val="FF0000"/>
                </a:solidFill>
              </a:rPr>
              <a:t>2</a:t>
            </a:r>
            <a:r>
              <a:rPr lang="en-US" sz="2400" b="1">
                <a:solidFill>
                  <a:srgbClr val="FF0000"/>
                </a:solidFill>
              </a:rPr>
              <a:t> x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308850" y="6165850"/>
            <a:ext cx="935038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lum bright="-24000" contrast="66000"/>
          </a:blip>
          <a:srcRect/>
          <a:stretch>
            <a:fillRect/>
          </a:stretch>
        </p:blipFill>
        <p:spPr bwMode="auto">
          <a:xfrm>
            <a:off x="1476375" y="1484313"/>
            <a:ext cx="6372225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0" y="0"/>
            <a:ext cx="971550" cy="47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476375" y="1484313"/>
            <a:ext cx="720725" cy="5032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8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b="1" i="1" smtClean="0">
                <a:solidFill>
                  <a:schemeClr val="hlink"/>
                </a:solidFill>
              </a:rPr>
              <a:t>y = log</a:t>
            </a:r>
            <a:r>
              <a:rPr lang="en-US" sz="4400" b="1" i="1" baseline="-25000" smtClean="0">
                <a:solidFill>
                  <a:schemeClr val="hlink"/>
                </a:solidFill>
              </a:rPr>
              <a:t>a</a:t>
            </a:r>
            <a:r>
              <a:rPr lang="en-US" sz="4400" b="1" i="1" smtClean="0">
                <a:solidFill>
                  <a:schemeClr val="hlink"/>
                </a:solidFill>
              </a:rPr>
              <a:t> x,  x</a:t>
            </a:r>
            <a:r>
              <a:rPr lang="en-US" sz="4400" b="1" i="1" smtClean="0">
                <a:solidFill>
                  <a:schemeClr val="hlink"/>
                </a:solidFill>
                <a:cs typeface="Times New Roman" pitchFamily="18" charset="0"/>
              </a:rPr>
              <a:t>&gt;0,  a&gt;0,  a≠1</a:t>
            </a:r>
            <a:r>
              <a:rPr lang="en-US" sz="4400" b="1" smtClean="0">
                <a:solidFill>
                  <a:schemeClr val="hlink"/>
                </a:solidFill>
                <a:latin typeface="Arial" pitchFamily="34" charset="0"/>
              </a:rPr>
              <a:t/>
            </a:r>
            <a:br>
              <a:rPr lang="en-US" sz="4400" b="1" smtClean="0">
                <a:solidFill>
                  <a:schemeClr val="hlink"/>
                </a:solidFill>
                <a:latin typeface="Arial" pitchFamily="34" charset="0"/>
              </a:rPr>
            </a:br>
            <a:endParaRPr lang="ru-RU" sz="4400" b="1" smtClean="0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BC6AB-93E5-4192-A370-A7819D2D0F1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0825" y="482600"/>
            <a:ext cx="856932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b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урока: </a:t>
            </a:r>
          </a:p>
          <a:p>
            <a:pPr algn="just" eaLnBrk="0" hangingPunct="0">
              <a:defRPr/>
            </a:pPr>
            <a:endParaRPr lang="ru-RU" sz="2400" b="1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ru-RU" sz="2400" b="1" i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познакомить учащихся с логарифмической функцией, её основными свойствами, графиком; показать использование свойств логарифмической функции при решении заданий. </a:t>
            </a:r>
          </a:p>
          <a:p>
            <a:pPr algn="just" eaLnBrk="0" hangingPunct="0">
              <a:buFontTx/>
              <a:buChar char="•"/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ru-RU" sz="2400" b="1" i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400" b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развивать математическую речь учащихся, потребность к самообразованию, способствовать развитию творческой деятельности учащихся. </a:t>
            </a:r>
          </a:p>
          <a:p>
            <a:pPr algn="just" eaLnBrk="0" hangingPunct="0">
              <a:buFontTx/>
              <a:buChar char="•"/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ru-RU" sz="2400" b="1" i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воспитывать познавательную активность, чувства ответственности, взаимоподдержки, уверенности в себе; воспитывать культуру общения.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78262-898A-409C-AD45-3718176B8143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1763713" y="1857375"/>
            <a:ext cx="57848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1/3 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1/5;</a:t>
            </a: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5;</a:t>
            </a: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1/3 </a:t>
            </a: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log</a:t>
            </a:r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1/2</a:t>
            </a:r>
            <a:r>
              <a:rPr 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1/5.</a:t>
            </a: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42900" algn="l"/>
                <a:tab pos="457200" algn="l"/>
              </a:tabLst>
            </a:pPr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42910" y="500042"/>
            <a:ext cx="8229600" cy="1500198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r">
              <a:defRPr/>
            </a:pPr>
            <a:r>
              <a:rPr 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Используя свойства логарифмической функции, сравнить: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99482-6630-4A8C-80ED-37F7E39A526E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87674" y="260350"/>
            <a:ext cx="3798903" cy="7078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Блиц - опрос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1357313" y="1052513"/>
            <a:ext cx="753586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Ось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является вертикальной асимптотой графика 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логарифмической функции.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Графики показательной и логарифмической функций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симметричны относительно прямой у = х. 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Область определения логарифмической функции – вся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числовая прямая, а область значений этой функции – 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промежуток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(0, + ∞)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Монотонность логарифмической функции зависит от основания логарифма. 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Не каждый график логарифмической функции проходит через точку с координатами (1; 0). 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Логарифмическая функция является ни чётной, ни нечётной.</a:t>
            </a:r>
          </a:p>
          <a:p>
            <a:pPr algn="just"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Логарифмическая функция непрерывна.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B3356-8E10-4E84-8791-EAFCD73B152E}" type="slidenum">
              <a:rPr lang="ru-RU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29727" name="Group 31"/>
          <p:cNvGraphicFramePr>
            <a:graphicFrameLocks noGrp="1"/>
          </p:cNvGraphicFramePr>
          <p:nvPr/>
        </p:nvGraphicFramePr>
        <p:xfrm>
          <a:off x="755650" y="1773238"/>
          <a:ext cx="7632700" cy="4237037"/>
        </p:xfrm>
        <a:graphic>
          <a:graphicData uri="http://schemas.openxmlformats.org/drawingml/2006/table">
            <a:tbl>
              <a:tblPr/>
              <a:tblGrid>
                <a:gridCol w="1085850"/>
                <a:gridCol w="1087438"/>
                <a:gridCol w="1095375"/>
                <a:gridCol w="1085850"/>
                <a:gridCol w="1095375"/>
                <a:gridCol w="1087437"/>
                <a:gridCol w="10953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2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3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4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5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6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7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да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нет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да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нет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да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73063" algn="l"/>
                        </a:tabLst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charset="-52"/>
                          <a:cs typeface="Times New Roman" pitchFamily="18" charset="0"/>
                        </a:rPr>
                        <a:t>да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468313" y="490538"/>
            <a:ext cx="7991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373063" algn="l"/>
              </a:tabLst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Arial" pitchFamily="34" charset="0"/>
              </a:rPr>
              <a:t>Взаимопроверка</a:t>
            </a:r>
            <a:r>
              <a:rPr lang="ru-RU" sz="4400" i="1" dirty="0">
                <a:latin typeface="Times New Roman" pitchFamily="18" charset="0"/>
                <a:cs typeface="Arial" pitchFamily="34" charset="0"/>
              </a:rPr>
              <a:t>: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302F8-F155-43BE-B591-23309D3A106A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539750" y="1773238"/>
            <a:ext cx="7920038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algn="just" eaLnBrk="0" hangingPunct="0"/>
            <a:r>
              <a:rPr lang="ru-RU" sz="3200" b="1">
                <a:latin typeface="Times New Roman" pitchFamily="18" charset="0"/>
              </a:rPr>
              <a:t>	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0" hangingPunct="0"/>
            <a:r>
              <a:rPr lang="ru-RU" sz="32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>
                <a:latin typeface="Times New Roman" pitchFamily="18" charset="0"/>
              </a:rPr>
              <a:t> № 319 (1, 3)</a:t>
            </a:r>
            <a:r>
              <a:rPr lang="en-US" sz="3200" b="1">
                <a:latin typeface="Times New Roman" pitchFamily="18" charset="0"/>
              </a:rPr>
              <a:t>[</a:t>
            </a:r>
            <a:r>
              <a:rPr lang="ru-RU" sz="3200" b="1">
                <a:latin typeface="Times New Roman" pitchFamily="18" charset="0"/>
              </a:rPr>
              <a:t>устно</a:t>
            </a:r>
            <a:r>
              <a:rPr lang="en-US" sz="3200" b="1">
                <a:latin typeface="Times New Roman" pitchFamily="18" charset="0"/>
              </a:rPr>
              <a:t>]</a:t>
            </a:r>
            <a:endParaRPr lang="ru-RU" sz="3200" b="1">
              <a:latin typeface="Times New Roman" pitchFamily="18" charset="0"/>
            </a:endParaRPr>
          </a:p>
          <a:p>
            <a:pPr marL="514350" indent="-514350" algn="just" eaLnBrk="0" hangingPunct="0"/>
            <a:r>
              <a:rPr lang="ru-RU" sz="3200" b="1">
                <a:latin typeface="Times New Roman" pitchFamily="18" charset="0"/>
              </a:rPr>
              <a:t>		№ 320 (1, 3)</a:t>
            </a:r>
          </a:p>
          <a:p>
            <a:pPr marL="514350" indent="-514350" algn="just" eaLnBrk="0" hangingPunct="0"/>
            <a:r>
              <a:rPr lang="ru-RU" sz="3200" b="1">
                <a:latin typeface="Times New Roman" pitchFamily="18" charset="0"/>
              </a:rPr>
              <a:t>		   № 332 (1)</a:t>
            </a:r>
          </a:p>
          <a:p>
            <a:pPr marL="514350" indent="-514350" algn="just" eaLnBrk="0" hangingPunct="0"/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0" hangingPunct="0"/>
            <a:r>
              <a:rPr lang="ru-RU" sz="3200" b="1">
                <a:latin typeface="Times New Roman" pitchFamily="18" charset="0"/>
              </a:rPr>
              <a:t>	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288" y="479425"/>
            <a:ext cx="83534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373063" algn="l"/>
              </a:tabLst>
              <a:defRPr/>
            </a:pPr>
            <a:r>
              <a:rPr lang="ru-RU" sz="4000" b="1" dirty="0">
                <a:ln>
                  <a:solidFill>
                    <a:schemeClr val="bg1"/>
                  </a:solidFill>
                </a:ln>
                <a:solidFill>
                  <a:schemeClr val="accent3"/>
                </a:solidFill>
                <a:latin typeface="+mj-lt"/>
                <a:ea typeface="Calibri" pitchFamily="34" charset="0"/>
                <a:cs typeface="Times New Roman" pitchFamily="18" charset="0"/>
              </a:rPr>
              <a:t>Выполнить</a:t>
            </a:r>
            <a:r>
              <a:rPr lang="ru-RU" sz="4000" b="1" dirty="0">
                <a:ln>
                  <a:solidFill>
                    <a:schemeClr val="bg1"/>
                  </a:solidFill>
                </a:ln>
                <a:solidFill>
                  <a:schemeClr val="accent3"/>
                </a:solidFill>
                <a:latin typeface="+mj-lt"/>
                <a:cs typeface="Times New Roman" pitchFamily="18" charset="0"/>
              </a:rPr>
              <a:t>:</a:t>
            </a:r>
            <a:endParaRPr lang="ru-RU" sz="4000" dirty="0">
              <a:ln>
                <a:solidFill>
                  <a:schemeClr val="bg1"/>
                </a:solidFill>
              </a:ln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0BB62-4FF9-4026-A872-C46D9FFC83D1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539750" y="1773238"/>
            <a:ext cx="83899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algn="just" eaLnBrk="0" hangingPunct="0">
              <a:buFontTx/>
              <a:buAutoNum type="arabicPeriod"/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Выучить §18.</a:t>
            </a:r>
          </a:p>
          <a:p>
            <a:pPr marL="514350" indent="-514350" algn="just" eaLnBrk="0" hangingPunct="0"/>
            <a:endParaRPr lang="ru-RU" sz="4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indent="-514350" algn="just" eaLnBrk="0" hangingPunct="0"/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Выполнить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>
                <a:latin typeface="Times New Roman" pitchFamily="18" charset="0"/>
              </a:rPr>
              <a:t> 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0" hangingPunct="0"/>
            <a:r>
              <a:rPr lang="ru-RU" sz="40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>
                <a:latin typeface="Times New Roman" pitchFamily="18" charset="0"/>
              </a:rPr>
              <a:t>№ 318</a:t>
            </a:r>
          </a:p>
          <a:p>
            <a:pPr marL="514350" indent="-514350" algn="just" eaLnBrk="0" hangingPunct="0"/>
            <a:r>
              <a:rPr lang="ru-RU" sz="4000" b="1">
                <a:latin typeface="Times New Roman" pitchFamily="18" charset="0"/>
                <a:cs typeface="Times New Roman" pitchFamily="18" charset="0"/>
              </a:rPr>
              <a:t>		№ 321 – 324 (четные примеры)</a:t>
            </a:r>
          </a:p>
          <a:p>
            <a:pPr marL="514350" indent="-514350" algn="just" eaLnBrk="0" hangingPunct="0"/>
            <a:r>
              <a:rPr lang="ru-RU" sz="4000" b="1">
                <a:latin typeface="Times New Roman" pitchFamily="18" charset="0"/>
                <a:cs typeface="Times New Roman" pitchFamily="18" charset="0"/>
              </a:rPr>
              <a:t>		   №332 (2,4)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288" y="479425"/>
            <a:ext cx="8353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373063" algn="l"/>
              </a:tabLst>
              <a:defRPr/>
            </a:pPr>
            <a:r>
              <a:rPr lang="ru-RU" sz="4400" b="1" i="1" dirty="0">
                <a:ln>
                  <a:solidFill>
                    <a:schemeClr val="bg1"/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</a:rPr>
              <a:t>Домашнее задание:</a:t>
            </a:r>
            <a:endParaRPr lang="ru-RU" sz="4400" dirty="0">
              <a:ln>
                <a:solidFill>
                  <a:schemeClr val="bg1"/>
                </a:solidFill>
              </a:ln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3375"/>
            <a:ext cx="8291513" cy="511175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tabLst>
                <a:tab pos="373063" algn="l"/>
              </a:tabLst>
              <a:defRPr/>
            </a:pPr>
            <a:r>
              <a:rPr lang="ru-RU" sz="4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676A55"/>
                  </a:outerShdw>
                </a:effectLst>
                <a:latin typeface="Arial" charset="0"/>
              </a:rPr>
              <a:t>Рефлексия</a:t>
            </a:r>
          </a:p>
        </p:txBody>
      </p:sp>
      <p:pic>
        <p:nvPicPr>
          <p:cNvPr id="34819" name="Picture 5" descr="0044-069-Obraznaja-refleksija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308850" y="1412875"/>
            <a:ext cx="1114425" cy="1511300"/>
          </a:xfrm>
          <a:noFill/>
        </p:spPr>
      </p:pic>
      <p:pic>
        <p:nvPicPr>
          <p:cNvPr id="34820" name="Picture 6" descr="0044-072-Obraznaja-refleksij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141663"/>
            <a:ext cx="12112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7" descr="0044-071-Obraznaja-refleksij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4941888"/>
            <a:ext cx="1143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1" name="Group 21"/>
          <p:cNvGraphicFramePr>
            <a:graphicFrameLocks noGrp="1"/>
          </p:cNvGraphicFramePr>
          <p:nvPr>
            <p:ph idx="1"/>
          </p:nvPr>
        </p:nvGraphicFramePr>
        <p:xfrm>
          <a:off x="539750" y="1125538"/>
          <a:ext cx="8064500" cy="5265737"/>
        </p:xfrm>
        <a:graphic>
          <a:graphicData uri="http://schemas.openxmlformats.org/drawingml/2006/table">
            <a:tbl>
              <a:tblPr/>
              <a:tblGrid>
                <a:gridCol w="4033838"/>
                <a:gridCol w="4030662"/>
              </a:tblGrid>
              <a:tr h="1747838">
                <a:tc>
                  <a:txBody>
                    <a:bodyPr/>
                    <a:lstStyle/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Вы считаете, что урок прошел плодотворно, с пользой. 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Вы научились и можете помочь другим.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Я доволен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собой!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Вы считаете, что научились, но вам еще нужна помощь.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Я вполне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доволен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собой!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Вы считаете, что было трудно на уроке.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Мне нужна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помощь!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255B6-EC32-4F37-943A-6276FE244D6B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288" y="1773238"/>
            <a:ext cx="83534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373063" algn="l"/>
              </a:tabLst>
              <a:defRPr/>
            </a:pPr>
            <a:r>
              <a:rPr lang="ru-RU" sz="4400" b="1" i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Arial" pitchFamily="34" charset="0"/>
              </a:rPr>
              <a:t>Спасибо за внимание!</a:t>
            </a:r>
            <a:endParaRPr lang="ru-RU" sz="4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Прямоугольник 104"/>
          <p:cNvSpPr/>
          <p:nvPr/>
        </p:nvSpPr>
        <p:spPr>
          <a:xfrm>
            <a:off x="5867400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4859338" y="5876925"/>
            <a:ext cx="792162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3851275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843213" y="5876925"/>
            <a:ext cx="792162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1835150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6" name="TextBox 1"/>
          <p:cNvSpPr txBox="1">
            <a:spLocks noChangeArrowheads="1"/>
          </p:cNvSpPr>
          <p:nvPr/>
        </p:nvSpPr>
        <p:spPr bwMode="auto">
          <a:xfrm>
            <a:off x="2916238" y="333375"/>
            <a:ext cx="32004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Морской бой</a:t>
            </a:r>
          </a:p>
        </p:txBody>
      </p:sp>
      <p:sp>
        <p:nvSpPr>
          <p:cNvPr id="1037" name="TextBox 26"/>
          <p:cNvSpPr txBox="1">
            <a:spLocks noChangeArrowheads="1"/>
          </p:cNvSpPr>
          <p:nvPr/>
        </p:nvSpPr>
        <p:spPr bwMode="auto">
          <a:xfrm>
            <a:off x="6929438" y="1143000"/>
            <a:ext cx="928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Verdana" pitchFamily="34" charset="0"/>
            </a:endParaRPr>
          </a:p>
          <a:p>
            <a:endParaRPr lang="ru-RU">
              <a:latin typeface="Verdana" pitchFamily="34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10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071563" y="1397000"/>
          <a:ext cx="7072362" cy="398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2943"/>
                <a:gridCol w="1571636"/>
                <a:gridCol w="1630838"/>
                <a:gridCol w="1613472"/>
                <a:gridCol w="1613473"/>
              </a:tblGrid>
              <a:tr h="46036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№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7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205038"/>
            <a:ext cx="13049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8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3141663"/>
            <a:ext cx="10033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8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3860800"/>
            <a:ext cx="11572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3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3068638"/>
            <a:ext cx="9921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0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86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4508500"/>
            <a:ext cx="10556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88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2276475"/>
            <a:ext cx="11334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90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860800"/>
            <a:ext cx="12969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09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93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3860800"/>
            <a:ext cx="13176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09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09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97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652963"/>
            <a:ext cx="1190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99" name="Picture 3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3933825"/>
            <a:ext cx="12954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0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101" name="Picture 3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4724400"/>
            <a:ext cx="1330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714625" y="3071813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427538" y="3068638"/>
            <a:ext cx="4587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643188" y="4714875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084888" y="3933825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596188" y="2205038"/>
            <a:ext cx="45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13D76-F30C-45BC-A32C-95B514BF41E5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3419475" y="2205038"/>
          <a:ext cx="1057275" cy="593725"/>
        </p:xfrm>
        <a:graphic>
          <a:graphicData uri="http://schemas.openxmlformats.org/presentationml/2006/ole">
            <p:oleObj spid="_x0000_s1026" name="Формула" r:id="rId14" imgW="38088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348038" y="4724400"/>
          <a:ext cx="1527175" cy="495300"/>
        </p:xfrm>
        <a:graphic>
          <a:graphicData uri="http://schemas.openxmlformats.org/presentationml/2006/ole">
            <p:oleObj spid="_x0000_s1027" name="Формула" r:id="rId15" imgW="69840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19700" y="2205038"/>
          <a:ext cx="1055688" cy="555625"/>
        </p:xfrm>
        <a:graphic>
          <a:graphicData uri="http://schemas.openxmlformats.org/presentationml/2006/ole">
            <p:oleObj spid="_x0000_s1028" name="Формула" r:id="rId16" imgW="40608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219700" y="3068638"/>
          <a:ext cx="1081088" cy="554037"/>
        </p:xfrm>
        <a:graphic>
          <a:graphicData uri="http://schemas.openxmlformats.org/presentationml/2006/ole">
            <p:oleObj spid="_x0000_s1029" name="Формула" r:id="rId17" imgW="393480" imgH="2030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607175" y="3068638"/>
          <a:ext cx="998538" cy="576262"/>
        </p:xfrm>
        <a:graphic>
          <a:graphicData uri="http://schemas.openxmlformats.org/presentationml/2006/ole">
            <p:oleObj spid="_x0000_s1030" name="Формула" r:id="rId18" imgW="393480" imgH="228600" progId="Equation.3">
              <p:embed/>
            </p:oleObj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1763713" y="21336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63713" y="2924175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763713" y="3716338"/>
            <a:ext cx="1428750" cy="7858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63713" y="45085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419475" y="21336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419475" y="2924175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3419475" y="3716338"/>
            <a:ext cx="1428750" cy="7858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419475" y="45085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003800" y="21336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5003800" y="2924175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003800" y="3716338"/>
            <a:ext cx="1428750" cy="7858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003800" y="45085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588125" y="21336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588125" y="2924175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588125" y="3716338"/>
            <a:ext cx="1428750" cy="7858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588125" y="450850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34783E-7 L -0.08664 0.419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14965 0.4194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79371E-6 L 0.1441 0.179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3377E-6 L -0.2849 0.5448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67253E-6 L -0.00018 0.293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:\Documents and Settings\Admin\Рабочий стол\240px-John_Napi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857232"/>
            <a:ext cx="3262312" cy="4032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85813" y="500063"/>
            <a:ext cx="46513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В области математики Джон Непер известен как изобретатель системы логарифмов, основанной на установлении соответствия между арифметической и геометрической числовыми прогрессиями.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В «Описании удивительной таблицы логарифмов» он опубликовал первую таблицу логарифмов (ему же принадлежит и сам термин «логарифм»), но не указал, каким способом она вычислена. Объяснение было дано в другом его сочинении «Построение удивительной таблицы логарифмов», вышедшем в 1619, уже после смерти Непера. Таблицы логарифмов, насущно необходимые астрономам, нашли немедленное применение.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429256" y="5572140"/>
            <a:ext cx="37147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Джон Непер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578-621C-4E1C-BAD0-9E47CBFFF825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45E78-03DA-4837-A476-3B3917FDC162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3071813"/>
            <a:ext cx="8358187" cy="2308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Функцию, заданную формулой 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(где 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&gt; 0 и 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≠ 1), называют </a:t>
            </a:r>
            <a:r>
              <a:rPr lang="ru-RU" sz="3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логарифмической функцией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основанием 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14500" y="857250"/>
            <a:ext cx="57610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Определение логарифмической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82480-4914-4F7E-BEF1-F045CD2A0782}" type="slidenum">
              <a:rPr lang="ru-RU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11188" y="1484313"/>
          <a:ext cx="1676400" cy="573087"/>
        </p:xfrm>
        <a:graphic>
          <a:graphicData uri="http://schemas.openxmlformats.org/presentationml/2006/ole">
            <p:oleObj spid="_x0000_s2050" name="Формула" r:id="rId3" imgW="647640" imgH="215640" progId="Equation.3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539750" y="3789363"/>
          <a:ext cx="1728788" cy="922337"/>
        </p:xfrm>
        <a:graphic>
          <a:graphicData uri="http://schemas.openxmlformats.org/presentationml/2006/ole">
            <p:oleObj spid="_x0000_s2051" name="Формула" r:id="rId4" imgW="660240" imgH="342720" progId="Equation.3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750" y="2133600"/>
          <a:ext cx="7858179" cy="1643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936104"/>
                <a:gridCol w="1008112"/>
                <a:gridCol w="936104"/>
                <a:gridCol w="936104"/>
                <a:gridCol w="1008112"/>
                <a:gridCol w="945411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= log</a:t>
                      </a:r>
                      <a:r>
                        <a:rPr lang="en-US" sz="1000" dirty="0" smtClean="0"/>
                        <a:t>2</a:t>
                      </a:r>
                      <a:r>
                        <a:rPr lang="en-US" sz="2400" dirty="0" smtClean="0"/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750" y="4652963"/>
          <a:ext cx="7858179" cy="1643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/>
                <a:gridCol w="1008112"/>
                <a:gridCol w="792088"/>
                <a:gridCol w="864096"/>
                <a:gridCol w="936104"/>
                <a:gridCol w="864096"/>
                <a:gridCol w="801395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= log</a:t>
                      </a:r>
                      <a:r>
                        <a:rPr lang="ru-RU" sz="1000" dirty="0" smtClean="0"/>
                        <a:t>1/2</a:t>
                      </a:r>
                      <a:r>
                        <a:rPr lang="en-US" sz="2400" dirty="0" smtClean="0"/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05" name="Прямоугольник 8"/>
          <p:cNvSpPr>
            <a:spLocks noChangeArrowheads="1"/>
          </p:cNvSpPr>
          <p:nvPr/>
        </p:nvSpPr>
        <p:spPr bwMode="auto">
          <a:xfrm>
            <a:off x="900113" y="260350"/>
            <a:ext cx="74882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Построить графики функций </a:t>
            </a:r>
          </a:p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y = log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y = log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468"/>
          <p:cNvGraphicFramePr>
            <a:graphicFrameLocks noGrp="1"/>
          </p:cNvGraphicFramePr>
          <p:nvPr/>
        </p:nvGraphicFramePr>
        <p:xfrm>
          <a:off x="1785938" y="1428750"/>
          <a:ext cx="6429419" cy="4489360"/>
        </p:xfrm>
        <a:graphic>
          <a:graphicData uri="http://schemas.openxmlformats.org/drawingml/2006/table">
            <a:tbl>
              <a:tblPr/>
              <a:tblGrid>
                <a:gridCol w="321470"/>
                <a:gridCol w="322907"/>
                <a:gridCol w="321470"/>
                <a:gridCol w="322908"/>
                <a:gridCol w="322907"/>
                <a:gridCol w="322908"/>
                <a:gridCol w="321470"/>
                <a:gridCol w="322907"/>
                <a:gridCol w="321470"/>
                <a:gridCol w="321470"/>
                <a:gridCol w="321470"/>
                <a:gridCol w="321470"/>
                <a:gridCol w="321470"/>
                <a:gridCol w="322908"/>
                <a:gridCol w="321470"/>
                <a:gridCol w="321470"/>
                <a:gridCol w="322907"/>
                <a:gridCol w="302815"/>
                <a:gridCol w="325776"/>
                <a:gridCol w="325776"/>
              </a:tblGrid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 rot="16200000" flipV="1">
            <a:off x="285750" y="3571875"/>
            <a:ext cx="428625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785938" y="4000500"/>
            <a:ext cx="6429375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786688" y="3929063"/>
            <a:ext cx="428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03513" y="1735138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28875" y="4000500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928813" y="3071813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928813" y="257175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928813" y="200025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286000" y="3357563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286000" y="2286000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286000" y="2857500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929732" y="3999706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572669" y="3999706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858544" y="3999706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7430294" y="3999706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857500" y="407193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500438" y="4071938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786313" y="4071938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429500" y="407193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3000375" y="3929063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286000" y="4500563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286000" y="5072063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774825" y="4235450"/>
            <a:ext cx="57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785938" y="4786313"/>
            <a:ext cx="57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3643313" y="3357563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4929188" y="2786063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7500938" y="2214563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2643188" y="4429125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500313" y="2000250"/>
            <a:ext cx="5715000" cy="3786188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 flipV="1">
            <a:off x="2571750" y="5000625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7500938" y="5572125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929188" y="5000625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3643313" y="4500563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3000375" y="3929063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2714625" y="3357563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500313" y="2786063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 flipV="1">
            <a:off x="2500313" y="2000250"/>
            <a:ext cx="5643562" cy="3929063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5" name="Группа 76"/>
          <p:cNvGrpSpPr>
            <a:grpSpLocks/>
          </p:cNvGrpSpPr>
          <p:nvPr/>
        </p:nvGrpSpPr>
        <p:grpSpPr bwMode="auto">
          <a:xfrm>
            <a:off x="6929438" y="4786313"/>
            <a:ext cx="2000250" cy="1143000"/>
            <a:chOff x="6643702" y="1500174"/>
            <a:chExt cx="1928826" cy="1214446"/>
          </a:xfrm>
          <a:solidFill>
            <a:schemeClr val="tx1"/>
          </a:solidFill>
        </p:grpSpPr>
        <p:sp>
          <p:nvSpPr>
            <p:cNvPr id="76" name="Прямоугольник 75"/>
            <p:cNvSpPr/>
            <p:nvPr/>
          </p:nvSpPr>
          <p:spPr>
            <a:xfrm>
              <a:off x="6643702" y="1500174"/>
              <a:ext cx="1928826" cy="121444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6782576" y="1729701"/>
            <a:ext cx="1708150" cy="912813"/>
          </p:xfrm>
          <a:graphic>
            <a:graphicData uri="http://schemas.openxmlformats.org/presentationml/2006/ole">
              <p:oleObj spid="_x0000_s3075" name="Формула" r:id="rId4" imgW="660240" imgH="342720" progId="Equation.3">
                <p:embed/>
              </p:oleObj>
            </a:graphicData>
          </a:graphic>
        </p:graphicFrame>
      </p:grpSp>
      <p:grpSp>
        <p:nvGrpSpPr>
          <p:cNvPr id="3" name="Группа 74"/>
          <p:cNvGrpSpPr>
            <a:grpSpLocks/>
          </p:cNvGrpSpPr>
          <p:nvPr/>
        </p:nvGrpSpPr>
        <p:grpSpPr bwMode="auto">
          <a:xfrm>
            <a:off x="7143750" y="1571625"/>
            <a:ext cx="2052638" cy="792163"/>
            <a:chOff x="4357686" y="642918"/>
            <a:chExt cx="2000264" cy="71438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4357686" y="642918"/>
              <a:ext cx="2000264" cy="71438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4502150" y="715356"/>
            <a:ext cx="1676412" cy="574477"/>
          </p:xfrm>
          <a:graphic>
            <a:graphicData uri="http://schemas.openxmlformats.org/presentationml/2006/ole">
              <p:oleObj spid="_x0000_s3074" name="Формула" r:id="rId5" imgW="647640" imgH="215640" progId="Equation.3">
                <p:embed/>
              </p:oleObj>
            </a:graphicData>
          </a:graphic>
        </p:graphicFrame>
      </p:grpSp>
      <p:cxnSp>
        <p:nvCxnSpPr>
          <p:cNvPr id="46" name="Прямая соединительная линия 45"/>
          <p:cNvCxnSpPr/>
          <p:nvPr/>
        </p:nvCxnSpPr>
        <p:spPr>
          <a:xfrm>
            <a:off x="2286000" y="5643563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785938" y="5357813"/>
            <a:ext cx="57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Номер слайда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2D471-815C-43DE-BB61-C83C4D14B4FF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8" grpId="0"/>
      <p:bldP spid="39" grpId="0"/>
      <p:bldP spid="40" grpId="0"/>
      <p:bldP spid="50" grpId="0"/>
      <p:bldP spid="51" grpId="0"/>
      <p:bldP spid="52" grpId="0"/>
      <p:bldP spid="53" grpId="0"/>
      <p:bldP spid="54" grpId="0" animBg="1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41" grpId="0" animBg="1"/>
      <p:bldP spid="64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4" name="TextBox 1"/>
          <p:cNvSpPr txBox="1">
            <a:spLocks noChangeArrowheads="1"/>
          </p:cNvSpPr>
          <p:nvPr/>
        </p:nvSpPr>
        <p:spPr bwMode="auto">
          <a:xfrm>
            <a:off x="500063" y="571500"/>
            <a:ext cx="8135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Свойства функции у = </a:t>
            </a:r>
            <a:r>
              <a:rPr lang="en-US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log</a:t>
            </a:r>
            <a:r>
              <a:rPr lang="en-US" sz="2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</a:t>
            </a:r>
            <a: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x, a &gt; 1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F0D66-42A2-404A-9527-AC91A8E8FA91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4101" name="Rectangle 57"/>
          <p:cNvSpPr>
            <a:spLocks noChangeArrowheads="1"/>
          </p:cNvSpPr>
          <p:nvPr/>
        </p:nvSpPr>
        <p:spPr bwMode="auto">
          <a:xfrm>
            <a:off x="4391025" y="1214438"/>
            <a:ext cx="4752975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– множество всех положительных чисел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+.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E(f)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- множество всех действительных чисел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3. Функция является ни четной, ни нечетной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4. При всех значениях а график функции пересекает ось абсцисс в точке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= 1.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5. Промежутки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у &gt; 0 при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€ (1; +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</a:rPr>
              <a:t>∞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у &lt; 0 при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€ (0; 1).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6. Функция возрастает при </a:t>
            </a:r>
            <a:endParaRPr lang="en-US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€ (0; +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</a:rPr>
              <a:t>∞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7. Функция непрерывна.</a:t>
            </a:r>
          </a:p>
        </p:txBody>
      </p:sp>
      <p:grpSp>
        <p:nvGrpSpPr>
          <p:cNvPr id="4102" name="Group 46"/>
          <p:cNvGrpSpPr>
            <a:grpSpLocks/>
          </p:cNvGrpSpPr>
          <p:nvPr/>
        </p:nvGrpSpPr>
        <p:grpSpPr bwMode="auto">
          <a:xfrm>
            <a:off x="250825" y="1196975"/>
            <a:ext cx="3821113" cy="3960813"/>
            <a:chOff x="1383" y="391"/>
            <a:chExt cx="2271" cy="1906"/>
          </a:xfrm>
        </p:grpSpPr>
        <p:grpSp>
          <p:nvGrpSpPr>
            <p:cNvPr id="4104" name="Группа 91"/>
            <p:cNvGrpSpPr>
              <a:grpSpLocks/>
            </p:cNvGrpSpPr>
            <p:nvPr/>
          </p:nvGrpSpPr>
          <p:grpSpPr bwMode="auto">
            <a:xfrm>
              <a:off x="2517" y="572"/>
              <a:ext cx="953" cy="227"/>
              <a:chOff x="2071100" y="1276170"/>
              <a:chExt cx="1785950" cy="608012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2071258" y="1276307"/>
                <a:ext cx="1785824" cy="57087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4098" name="Object 2"/>
              <p:cNvGraphicFramePr>
                <a:graphicFrameLocks noChangeAspect="1"/>
              </p:cNvGraphicFramePr>
              <p:nvPr/>
            </p:nvGraphicFramePr>
            <p:xfrm>
              <a:off x="2143108" y="1276170"/>
              <a:ext cx="1676400" cy="608012"/>
            </p:xfrm>
            <a:graphic>
              <a:graphicData uri="http://schemas.openxmlformats.org/presentationml/2006/ole">
                <p:oleObj spid="_x0000_s4098" name="Формула" r:id="rId3" imgW="647640" imgH="228600" progId="Equation.3">
                  <p:embed/>
                </p:oleObj>
              </a:graphicData>
            </a:graphic>
          </p:graphicFrame>
        </p:grpSp>
        <p:sp>
          <p:nvSpPr>
            <p:cNvPr id="4105" name="Rectangle 58"/>
            <p:cNvSpPr>
              <a:spLocks noChangeArrowheads="1"/>
            </p:cNvSpPr>
            <p:nvPr/>
          </p:nvSpPr>
          <p:spPr bwMode="auto">
            <a:xfrm>
              <a:off x="2200" y="1372"/>
              <a:ext cx="363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lang="ru-RU" b="1">
                  <a:cs typeface="Times New Roman" pitchFamily="18" charset="0"/>
                </a:rPr>
                <a:t> 1</a:t>
              </a:r>
              <a:endParaRPr lang="ru-RU" b="1"/>
            </a:p>
          </p:txBody>
        </p:sp>
        <p:grpSp>
          <p:nvGrpSpPr>
            <p:cNvPr id="4106" name="Группа 65"/>
            <p:cNvGrpSpPr>
              <a:grpSpLocks/>
            </p:cNvGrpSpPr>
            <p:nvPr/>
          </p:nvGrpSpPr>
          <p:grpSpPr bwMode="auto">
            <a:xfrm>
              <a:off x="1383" y="391"/>
              <a:ext cx="2271" cy="1906"/>
              <a:chOff x="1000125" y="2786063"/>
              <a:chExt cx="2702235" cy="2108200"/>
            </a:xfrm>
          </p:grpSpPr>
          <p:grpSp>
            <p:nvGrpSpPr>
              <p:cNvPr id="4107" name="Группа 36"/>
              <p:cNvGrpSpPr>
                <a:grpSpLocks/>
              </p:cNvGrpSpPr>
              <p:nvPr/>
            </p:nvGrpSpPr>
            <p:grpSpPr bwMode="auto">
              <a:xfrm>
                <a:off x="1000125" y="2786063"/>
                <a:ext cx="2702235" cy="2108200"/>
                <a:chOff x="571472" y="500042"/>
                <a:chExt cx="3724728" cy="2904689"/>
              </a:xfrm>
            </p:grpSpPr>
            <p:grpSp>
              <p:nvGrpSpPr>
                <p:cNvPr id="4110" name="Group 7"/>
                <p:cNvGrpSpPr>
                  <a:grpSpLocks/>
                </p:cNvGrpSpPr>
                <p:nvPr/>
              </p:nvGrpSpPr>
              <p:grpSpPr bwMode="auto">
                <a:xfrm>
                  <a:off x="571472" y="500042"/>
                  <a:ext cx="3724728" cy="2904689"/>
                  <a:chOff x="2409" y="164"/>
                  <a:chExt cx="3295" cy="3107"/>
                </a:xfrm>
              </p:grpSpPr>
              <p:grpSp>
                <p:nvGrpSpPr>
                  <p:cNvPr id="41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09" y="164"/>
                    <a:ext cx="3148" cy="3107"/>
                    <a:chOff x="2409" y="164"/>
                    <a:chExt cx="3148" cy="3107"/>
                  </a:xfrm>
                </p:grpSpPr>
                <p:sp>
                  <p:nvSpPr>
                    <p:cNvPr id="4116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2426" y="211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1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409" y="2945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1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677" y="211"/>
                      <a:ext cx="8" cy="2994"/>
                    </a:xfrm>
                    <a:custGeom>
                      <a:avLst/>
                      <a:gdLst>
                        <a:gd name="T0" fmla="*/ 0 w 8"/>
                        <a:gd name="T1" fmla="*/ 0 h 2994"/>
                        <a:gd name="T2" fmla="*/ 8 w 8"/>
                        <a:gd name="T3" fmla="*/ 2994 h 2994"/>
                        <a:gd name="T4" fmla="*/ 0 60000 65536"/>
                        <a:gd name="T5" fmla="*/ 0 60000 65536"/>
                        <a:gd name="T6" fmla="*/ 0 w 8"/>
                        <a:gd name="T7" fmla="*/ 0 h 2994"/>
                        <a:gd name="T8" fmla="*/ 8 w 8"/>
                        <a:gd name="T9" fmla="*/ 2994 h 299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2994">
                          <a:moveTo>
                            <a:pt x="0" y="0"/>
                          </a:moveTo>
                          <a:lnTo>
                            <a:pt x="8" y="2994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19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26" y="2704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0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2426" y="3203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1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418" y="2450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2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426" y="2205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3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2409" y="1955"/>
                      <a:ext cx="3132" cy="8"/>
                    </a:xfrm>
                    <a:custGeom>
                      <a:avLst/>
                      <a:gdLst>
                        <a:gd name="T0" fmla="*/ 0 w 3132"/>
                        <a:gd name="T1" fmla="*/ 0 h 8"/>
                        <a:gd name="T2" fmla="*/ 3132 w 3132"/>
                        <a:gd name="T3" fmla="*/ 8 h 8"/>
                        <a:gd name="T4" fmla="*/ 0 60000 65536"/>
                        <a:gd name="T5" fmla="*/ 0 60000 65536"/>
                        <a:gd name="T6" fmla="*/ 0 w 3132"/>
                        <a:gd name="T7" fmla="*/ 0 h 8"/>
                        <a:gd name="T8" fmla="*/ 3132 w 3132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2" h="8">
                          <a:moveTo>
                            <a:pt x="0" y="0"/>
                          </a:moveTo>
                          <a:lnTo>
                            <a:pt x="3132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4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2434" y="1444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5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2426" y="1207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6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2426" y="949"/>
                      <a:ext cx="3123" cy="8"/>
                    </a:xfrm>
                    <a:custGeom>
                      <a:avLst/>
                      <a:gdLst>
                        <a:gd name="T0" fmla="*/ 0 w 3123"/>
                        <a:gd name="T1" fmla="*/ 0 h 8"/>
                        <a:gd name="T2" fmla="*/ 3123 w 3123"/>
                        <a:gd name="T3" fmla="*/ 8 h 8"/>
                        <a:gd name="T4" fmla="*/ 0 60000 65536"/>
                        <a:gd name="T5" fmla="*/ 0 60000 65536"/>
                        <a:gd name="T6" fmla="*/ 0 w 3123"/>
                        <a:gd name="T7" fmla="*/ 0 h 8"/>
                        <a:gd name="T8" fmla="*/ 3123 w 3123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3" h="8">
                          <a:moveTo>
                            <a:pt x="0" y="0"/>
                          </a:moveTo>
                          <a:lnTo>
                            <a:pt x="3123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7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426" y="708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8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2434" y="446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9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426" y="210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0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2937" y="203"/>
                      <a:ext cx="8" cy="3026"/>
                    </a:xfrm>
                    <a:custGeom>
                      <a:avLst/>
                      <a:gdLst>
                        <a:gd name="T0" fmla="*/ 8 w 8"/>
                        <a:gd name="T1" fmla="*/ 0 h 3026"/>
                        <a:gd name="T2" fmla="*/ 0 w 8"/>
                        <a:gd name="T3" fmla="*/ 3026 h 3026"/>
                        <a:gd name="T4" fmla="*/ 0 60000 65536"/>
                        <a:gd name="T5" fmla="*/ 0 60000 65536"/>
                        <a:gd name="T6" fmla="*/ 0 w 8"/>
                        <a:gd name="T7" fmla="*/ 0 h 3026"/>
                        <a:gd name="T8" fmla="*/ 8 w 8"/>
                        <a:gd name="T9" fmla="*/ 3026 h 302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3026">
                          <a:moveTo>
                            <a:pt x="8" y="0"/>
                          </a:moveTo>
                          <a:lnTo>
                            <a:pt x="0" y="302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1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198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2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470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3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707" y="219"/>
                      <a:ext cx="9" cy="3010"/>
                    </a:xfrm>
                    <a:custGeom>
                      <a:avLst/>
                      <a:gdLst>
                        <a:gd name="T0" fmla="*/ 9 w 9"/>
                        <a:gd name="T1" fmla="*/ 0 h 3010"/>
                        <a:gd name="T2" fmla="*/ 0 w 9"/>
                        <a:gd name="T3" fmla="*/ 3010 h 3010"/>
                        <a:gd name="T4" fmla="*/ 0 60000 65536"/>
                        <a:gd name="T5" fmla="*/ 0 60000 65536"/>
                        <a:gd name="T6" fmla="*/ 0 w 9"/>
                        <a:gd name="T7" fmla="*/ 0 h 3010"/>
                        <a:gd name="T8" fmla="*/ 9 w 9"/>
                        <a:gd name="T9" fmla="*/ 3010 h 301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9" h="3010">
                          <a:moveTo>
                            <a:pt x="9" y="0"/>
                          </a:moveTo>
                          <a:lnTo>
                            <a:pt x="0" y="301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4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545" y="26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5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494" y="203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6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762" y="21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7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012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8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5284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9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9" y="3221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0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238" y="164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14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14" y="1660"/>
                    <a:ext cx="290" cy="3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>
                        <a:latin typeface="Verdana" pitchFamily="34" charset="0"/>
                      </a:rPr>
                      <a:t>х</a:t>
                    </a:r>
                  </a:p>
                </p:txBody>
              </p:sp>
              <p:sp>
                <p:nvSpPr>
                  <p:cNvPr id="411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4" y="164"/>
                    <a:ext cx="290" cy="3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>
                        <a:latin typeface="Verdana" pitchFamily="34" charset="0"/>
                      </a:rPr>
                      <a:t>у</a:t>
                    </a:r>
                  </a:p>
                </p:txBody>
              </p:sp>
            </p:grpSp>
            <p:cxnSp>
              <p:nvCxnSpPr>
                <p:cNvPr id="71" name="Прямая со стрелкой 70"/>
                <p:cNvCxnSpPr/>
                <p:nvPr/>
              </p:nvCxnSpPr>
              <p:spPr>
                <a:xfrm>
                  <a:off x="571472" y="1928521"/>
                  <a:ext cx="3569982" cy="232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 стрелкой 71"/>
                <p:cNvCxnSpPr/>
                <p:nvPr/>
              </p:nvCxnSpPr>
              <p:spPr>
                <a:xfrm rot="5400000" flipH="1" flipV="1">
                  <a:off x="359211" y="1991970"/>
                  <a:ext cx="2785939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1250757" y="3820873"/>
                <a:ext cx="2071866" cy="224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Полилиния 68"/>
              <p:cNvSpPr/>
              <p:nvPr/>
            </p:nvSpPr>
            <p:spPr>
              <a:xfrm>
                <a:off x="1928562" y="3214463"/>
                <a:ext cx="1499869" cy="1286044"/>
              </a:xfrm>
              <a:custGeom>
                <a:avLst/>
                <a:gdLst>
                  <a:gd name="connsiteX0" fmla="*/ 6350 w 1978025"/>
                  <a:gd name="connsiteY0" fmla="*/ 1085850 h 1085850"/>
                  <a:gd name="connsiteX1" fmla="*/ 139700 w 1978025"/>
                  <a:gd name="connsiteY1" fmla="*/ 581025 h 1085850"/>
                  <a:gd name="connsiteX2" fmla="*/ 844550 w 1978025"/>
                  <a:gd name="connsiteY2" fmla="*/ 228600 h 1085850"/>
                  <a:gd name="connsiteX3" fmla="*/ 1978025 w 1978025"/>
                  <a:gd name="connsiteY3" fmla="*/ 0 h 108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8025" h="1085850">
                    <a:moveTo>
                      <a:pt x="6350" y="1085850"/>
                    </a:moveTo>
                    <a:cubicBezTo>
                      <a:pt x="3175" y="904875"/>
                      <a:pt x="0" y="723900"/>
                      <a:pt x="139700" y="581025"/>
                    </a:cubicBezTo>
                    <a:cubicBezTo>
                      <a:pt x="279400" y="438150"/>
                      <a:pt x="538163" y="325438"/>
                      <a:pt x="844550" y="228600"/>
                    </a:cubicBezTo>
                    <a:cubicBezTo>
                      <a:pt x="1150938" y="131763"/>
                      <a:pt x="1978025" y="0"/>
                      <a:pt x="1978025" y="0"/>
                    </a:cubicBez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45" name="Rectangle 57"/>
          <p:cNvSpPr>
            <a:spLocks noChangeArrowheads="1"/>
          </p:cNvSpPr>
          <p:nvPr/>
        </p:nvSpPr>
        <p:spPr bwMode="auto">
          <a:xfrm>
            <a:off x="4143375" y="1143000"/>
            <a:ext cx="4752975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E(f)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3. Четность.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4. Точки пересечения с осями.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5. Промежутки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6. Возрастание, убывание.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7. Разрывы/непрерывность.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3CCA4-C619-446E-BEDF-35E96DF81E41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00125" y="428625"/>
            <a:ext cx="7775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Свойства функции у = </a:t>
            </a:r>
            <a:r>
              <a:rPr lang="en-US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log</a:t>
            </a:r>
            <a:r>
              <a:rPr lang="en-US" sz="2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</a:t>
            </a:r>
            <a: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x, 0 &lt; a &lt; 1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5126" name="Rectangle 57"/>
          <p:cNvSpPr>
            <a:spLocks noChangeArrowheads="1"/>
          </p:cNvSpPr>
          <p:nvPr/>
        </p:nvSpPr>
        <p:spPr bwMode="auto">
          <a:xfrm>
            <a:off x="4067175" y="992188"/>
            <a:ext cx="4826000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D 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– множество всех положительных чисел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+.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E 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- множество всех действительных чисел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3. Функция является ни четной, ни нечетной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4. При всех значениях </a:t>
            </a:r>
            <a:r>
              <a:rPr lang="ru-RU" sz="2200" b="1" i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график функции пересекает ось абсцисс в точке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= 1.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5. Промежутки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у &gt; 0 при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€ (0; 1)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у &lt; 0 при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€ (1; +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</a:rPr>
              <a:t>∞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6. Функция убывает при </a:t>
            </a:r>
            <a:endParaRPr lang="en-US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€ (0; +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</a:rPr>
              <a:t>∞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7. Функция непрерывна.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50825" y="1268413"/>
            <a:ext cx="3803650" cy="3960812"/>
            <a:chOff x="295" y="709"/>
            <a:chExt cx="1702" cy="1373"/>
          </a:xfrm>
        </p:grpSpPr>
        <p:grpSp>
          <p:nvGrpSpPr>
            <p:cNvPr id="5128" name="Группа 34"/>
            <p:cNvGrpSpPr>
              <a:grpSpLocks/>
            </p:cNvGrpSpPr>
            <p:nvPr/>
          </p:nvGrpSpPr>
          <p:grpSpPr bwMode="auto">
            <a:xfrm>
              <a:off x="295" y="709"/>
              <a:ext cx="1702" cy="1373"/>
              <a:chOff x="5214938" y="2786063"/>
              <a:chExt cx="2702234" cy="2179637"/>
            </a:xfrm>
          </p:grpSpPr>
          <p:grpSp>
            <p:nvGrpSpPr>
              <p:cNvPr id="5132" name="Группа 148"/>
              <p:cNvGrpSpPr>
                <a:grpSpLocks/>
              </p:cNvGrpSpPr>
              <p:nvPr/>
            </p:nvGrpSpPr>
            <p:grpSpPr bwMode="auto">
              <a:xfrm>
                <a:off x="5214938" y="2857500"/>
                <a:ext cx="2702234" cy="2108200"/>
                <a:chOff x="571472" y="500042"/>
                <a:chExt cx="3724727" cy="2904689"/>
              </a:xfrm>
            </p:grpSpPr>
            <p:grpSp>
              <p:nvGrpSpPr>
                <p:cNvPr id="5135" name="Group 7"/>
                <p:cNvGrpSpPr>
                  <a:grpSpLocks/>
                </p:cNvGrpSpPr>
                <p:nvPr/>
              </p:nvGrpSpPr>
              <p:grpSpPr bwMode="auto">
                <a:xfrm>
                  <a:off x="571472" y="500042"/>
                  <a:ext cx="3724727" cy="2904689"/>
                  <a:chOff x="2409" y="164"/>
                  <a:chExt cx="3295" cy="3107"/>
                </a:xfrm>
              </p:grpSpPr>
              <p:grpSp>
                <p:nvGrpSpPr>
                  <p:cNvPr id="513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09" y="164"/>
                    <a:ext cx="3148" cy="3107"/>
                    <a:chOff x="2409" y="164"/>
                    <a:chExt cx="3148" cy="3107"/>
                  </a:xfrm>
                </p:grpSpPr>
                <p:sp>
                  <p:nvSpPr>
                    <p:cNvPr id="5141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2426" y="211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409" y="2945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677" y="211"/>
                      <a:ext cx="8" cy="2994"/>
                    </a:xfrm>
                    <a:custGeom>
                      <a:avLst/>
                      <a:gdLst>
                        <a:gd name="T0" fmla="*/ 0 w 8"/>
                        <a:gd name="T1" fmla="*/ 0 h 2994"/>
                        <a:gd name="T2" fmla="*/ 8 w 8"/>
                        <a:gd name="T3" fmla="*/ 2994 h 2994"/>
                        <a:gd name="T4" fmla="*/ 0 60000 65536"/>
                        <a:gd name="T5" fmla="*/ 0 60000 65536"/>
                        <a:gd name="T6" fmla="*/ 0 w 8"/>
                        <a:gd name="T7" fmla="*/ 0 h 2994"/>
                        <a:gd name="T8" fmla="*/ 8 w 8"/>
                        <a:gd name="T9" fmla="*/ 2994 h 299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2994">
                          <a:moveTo>
                            <a:pt x="0" y="0"/>
                          </a:moveTo>
                          <a:lnTo>
                            <a:pt x="8" y="2994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4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26" y="2704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5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2426" y="3203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6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418" y="2450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7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426" y="2205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8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2409" y="1955"/>
                      <a:ext cx="3132" cy="8"/>
                    </a:xfrm>
                    <a:custGeom>
                      <a:avLst/>
                      <a:gdLst>
                        <a:gd name="T0" fmla="*/ 0 w 3132"/>
                        <a:gd name="T1" fmla="*/ 0 h 8"/>
                        <a:gd name="T2" fmla="*/ 3132 w 3132"/>
                        <a:gd name="T3" fmla="*/ 8 h 8"/>
                        <a:gd name="T4" fmla="*/ 0 60000 65536"/>
                        <a:gd name="T5" fmla="*/ 0 60000 65536"/>
                        <a:gd name="T6" fmla="*/ 0 w 3132"/>
                        <a:gd name="T7" fmla="*/ 0 h 8"/>
                        <a:gd name="T8" fmla="*/ 3132 w 3132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2" h="8">
                          <a:moveTo>
                            <a:pt x="0" y="0"/>
                          </a:moveTo>
                          <a:lnTo>
                            <a:pt x="3132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2434" y="1444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0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2426" y="1207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1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2426" y="949"/>
                      <a:ext cx="3123" cy="8"/>
                    </a:xfrm>
                    <a:custGeom>
                      <a:avLst/>
                      <a:gdLst>
                        <a:gd name="T0" fmla="*/ 0 w 3123"/>
                        <a:gd name="T1" fmla="*/ 0 h 8"/>
                        <a:gd name="T2" fmla="*/ 3123 w 3123"/>
                        <a:gd name="T3" fmla="*/ 8 h 8"/>
                        <a:gd name="T4" fmla="*/ 0 60000 65536"/>
                        <a:gd name="T5" fmla="*/ 0 60000 65536"/>
                        <a:gd name="T6" fmla="*/ 0 w 3123"/>
                        <a:gd name="T7" fmla="*/ 0 h 8"/>
                        <a:gd name="T8" fmla="*/ 3123 w 3123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3" h="8">
                          <a:moveTo>
                            <a:pt x="0" y="0"/>
                          </a:moveTo>
                          <a:lnTo>
                            <a:pt x="3123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2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426" y="708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2434" y="446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4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426" y="210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5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2937" y="203"/>
                      <a:ext cx="8" cy="3026"/>
                    </a:xfrm>
                    <a:custGeom>
                      <a:avLst/>
                      <a:gdLst>
                        <a:gd name="T0" fmla="*/ 8 w 8"/>
                        <a:gd name="T1" fmla="*/ 0 h 3026"/>
                        <a:gd name="T2" fmla="*/ 0 w 8"/>
                        <a:gd name="T3" fmla="*/ 3026 h 3026"/>
                        <a:gd name="T4" fmla="*/ 0 60000 65536"/>
                        <a:gd name="T5" fmla="*/ 0 60000 65536"/>
                        <a:gd name="T6" fmla="*/ 0 w 8"/>
                        <a:gd name="T7" fmla="*/ 0 h 3026"/>
                        <a:gd name="T8" fmla="*/ 8 w 8"/>
                        <a:gd name="T9" fmla="*/ 3026 h 302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3026">
                          <a:moveTo>
                            <a:pt x="8" y="0"/>
                          </a:moveTo>
                          <a:lnTo>
                            <a:pt x="0" y="302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6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198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7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470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707" y="219"/>
                      <a:ext cx="9" cy="3010"/>
                    </a:xfrm>
                    <a:custGeom>
                      <a:avLst/>
                      <a:gdLst>
                        <a:gd name="T0" fmla="*/ 9 w 9"/>
                        <a:gd name="T1" fmla="*/ 0 h 3010"/>
                        <a:gd name="T2" fmla="*/ 0 w 9"/>
                        <a:gd name="T3" fmla="*/ 3010 h 3010"/>
                        <a:gd name="T4" fmla="*/ 0 60000 65536"/>
                        <a:gd name="T5" fmla="*/ 0 60000 65536"/>
                        <a:gd name="T6" fmla="*/ 0 w 9"/>
                        <a:gd name="T7" fmla="*/ 0 h 3010"/>
                        <a:gd name="T8" fmla="*/ 9 w 9"/>
                        <a:gd name="T9" fmla="*/ 3010 h 301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9" h="3010">
                          <a:moveTo>
                            <a:pt x="9" y="0"/>
                          </a:moveTo>
                          <a:lnTo>
                            <a:pt x="0" y="301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9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545" y="26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0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494" y="203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1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762" y="21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012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3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5284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4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9" y="3221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5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238" y="164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3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12" y="1661"/>
                    <a:ext cx="292" cy="3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>
                        <a:latin typeface="Verdana" pitchFamily="34" charset="0"/>
                      </a:rPr>
                      <a:t>х</a:t>
                    </a:r>
                  </a:p>
                </p:txBody>
              </p:sp>
              <p:sp>
                <p:nvSpPr>
                  <p:cNvPr id="5140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6" y="164"/>
                    <a:ext cx="291" cy="3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>
                        <a:latin typeface="Verdana" pitchFamily="34" charset="0"/>
                      </a:rPr>
                      <a:t>у</a:t>
                    </a:r>
                  </a:p>
                </p:txBody>
              </p:sp>
            </p:grpSp>
            <p:cxnSp>
              <p:nvCxnSpPr>
                <p:cNvPr id="40" name="Прямая со стрелкой 39"/>
                <p:cNvCxnSpPr/>
                <p:nvPr/>
              </p:nvCxnSpPr>
              <p:spPr>
                <a:xfrm>
                  <a:off x="571472" y="1927848"/>
                  <a:ext cx="3570826" cy="240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 стрелкой 40"/>
                <p:cNvCxnSpPr/>
                <p:nvPr/>
              </p:nvCxnSpPr>
              <p:spPr>
                <a:xfrm rot="5400000" flipH="1" flipV="1">
                  <a:off x="360310" y="1991642"/>
                  <a:ext cx="278525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5465551" y="3821154"/>
                <a:ext cx="2071310" cy="112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Полилиния 37"/>
              <p:cNvSpPr/>
              <p:nvPr/>
            </p:nvSpPr>
            <p:spPr>
              <a:xfrm flipV="1">
                <a:off x="6143126" y="3357399"/>
                <a:ext cx="1499988" cy="1071036"/>
              </a:xfrm>
              <a:custGeom>
                <a:avLst/>
                <a:gdLst>
                  <a:gd name="connsiteX0" fmla="*/ 6350 w 1978025"/>
                  <a:gd name="connsiteY0" fmla="*/ 1085850 h 1085850"/>
                  <a:gd name="connsiteX1" fmla="*/ 139700 w 1978025"/>
                  <a:gd name="connsiteY1" fmla="*/ 581025 h 1085850"/>
                  <a:gd name="connsiteX2" fmla="*/ 844550 w 1978025"/>
                  <a:gd name="connsiteY2" fmla="*/ 228600 h 1085850"/>
                  <a:gd name="connsiteX3" fmla="*/ 1978025 w 1978025"/>
                  <a:gd name="connsiteY3" fmla="*/ 0 h 108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8025" h="1085850">
                    <a:moveTo>
                      <a:pt x="6350" y="1085850"/>
                    </a:moveTo>
                    <a:cubicBezTo>
                      <a:pt x="3175" y="904875"/>
                      <a:pt x="0" y="723900"/>
                      <a:pt x="139700" y="581025"/>
                    </a:cubicBezTo>
                    <a:cubicBezTo>
                      <a:pt x="279400" y="438150"/>
                      <a:pt x="538163" y="325438"/>
                      <a:pt x="844550" y="228600"/>
                    </a:cubicBezTo>
                    <a:cubicBezTo>
                      <a:pt x="1150938" y="131763"/>
                      <a:pt x="1978025" y="0"/>
                      <a:pt x="1978025" y="0"/>
                    </a:cubicBez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5129" name="Группа 91"/>
            <p:cNvGrpSpPr>
              <a:grpSpLocks/>
            </p:cNvGrpSpPr>
            <p:nvPr/>
          </p:nvGrpSpPr>
          <p:grpSpPr bwMode="auto">
            <a:xfrm>
              <a:off x="839" y="1752"/>
              <a:ext cx="1089" cy="272"/>
              <a:chOff x="2143108" y="2428298"/>
              <a:chExt cx="1785950" cy="643508"/>
            </a:xfrm>
          </p:grpSpPr>
          <p:sp>
            <p:nvSpPr>
              <p:cNvPr id="72" name="Прямоугольник 71"/>
              <p:cNvSpPr/>
              <p:nvPr/>
            </p:nvSpPr>
            <p:spPr>
              <a:xfrm>
                <a:off x="2143319" y="2499478"/>
                <a:ext cx="1785897" cy="5728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5122" name="Object 2"/>
              <p:cNvGraphicFramePr>
                <a:graphicFrameLocks noChangeAspect="1"/>
              </p:cNvGraphicFramePr>
              <p:nvPr/>
            </p:nvGraphicFramePr>
            <p:xfrm>
              <a:off x="2215116" y="2428298"/>
              <a:ext cx="1676400" cy="608012"/>
            </p:xfrm>
            <a:graphic>
              <a:graphicData uri="http://schemas.openxmlformats.org/presentationml/2006/ole">
                <p:oleObj spid="_x0000_s5122" name="Формула" r:id="rId3" imgW="647640" imgH="228600" progId="Equation.3">
                  <p:embed/>
                </p:oleObj>
              </a:graphicData>
            </a:graphic>
          </p:graphicFrame>
        </p:grpSp>
        <p:sp>
          <p:nvSpPr>
            <p:cNvPr id="5130" name="Text Box 45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  <a:endParaRPr lang="ru-RU" sz="2400" b="1">
                <a:latin typeface="Times New Roman" pitchFamily="18" charset="0"/>
              </a:endParaRPr>
            </a:p>
          </p:txBody>
        </p:sp>
      </p:grpSp>
      <p:sp>
        <p:nvSpPr>
          <p:cNvPr id="45" name="Rectangle 57"/>
          <p:cNvSpPr>
            <a:spLocks noChangeArrowheads="1"/>
          </p:cNvSpPr>
          <p:nvPr/>
        </p:nvSpPr>
        <p:spPr bwMode="auto">
          <a:xfrm>
            <a:off x="3929063" y="1000125"/>
            <a:ext cx="4752975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E(f)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3. Четность.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4. Точки пересечения с осями.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5. Промежутки </a:t>
            </a:r>
            <a:r>
              <a:rPr lang="ru-RU" sz="2200" b="1" dirty="0" err="1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6. Возрастание, убывание.</a:t>
            </a:r>
          </a:p>
          <a:p>
            <a:pPr>
              <a:tabLst>
                <a:tab pos="457200" algn="l"/>
              </a:tabLst>
              <a:defRPr/>
            </a:pPr>
            <a:endParaRPr lang="ru-RU" sz="22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7. Разрывы/непрерывность.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2591</TotalTime>
  <Words>1068</Words>
  <Application>Microsoft Office PowerPoint</Application>
  <PresentationFormat>Экран (4:3)</PresentationFormat>
  <Paragraphs>253</Paragraphs>
  <Slides>26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Cambria</vt:lpstr>
      <vt:lpstr>Wingdings 2</vt:lpstr>
      <vt:lpstr>Calibri</vt:lpstr>
      <vt:lpstr>Rockwell</vt:lpstr>
      <vt:lpstr>Times New Roman</vt:lpstr>
      <vt:lpstr>Verdana</vt:lpstr>
      <vt:lpstr>Литейная</vt:lpstr>
      <vt:lpstr>Microsoft Equation 3.0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Из указанных функций назовите логарифмическую.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y = loga x,  x&gt;0,  a&gt;0,  a≠1 </vt:lpstr>
      <vt:lpstr>Слайд 20</vt:lpstr>
      <vt:lpstr>Слайд 21</vt:lpstr>
      <vt:lpstr>Слайд 22</vt:lpstr>
      <vt:lpstr>Слайд 23</vt:lpstr>
      <vt:lpstr>Слайд 24</vt:lpstr>
      <vt:lpstr>Рефлексия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Татьянка</cp:lastModifiedBy>
  <cp:revision>251</cp:revision>
  <dcterms:created xsi:type="dcterms:W3CDTF">2011-08-14T12:17:48Z</dcterms:created>
  <dcterms:modified xsi:type="dcterms:W3CDTF">2014-02-02T16:01:48Z</dcterms:modified>
</cp:coreProperties>
</file>