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8" r:id="rId2"/>
    <p:sldId id="289" r:id="rId3"/>
    <p:sldId id="269" r:id="rId4"/>
    <p:sldId id="295" r:id="rId5"/>
    <p:sldId id="298" r:id="rId6"/>
    <p:sldId id="264" r:id="rId7"/>
    <p:sldId id="260" r:id="rId8"/>
    <p:sldId id="263" r:id="rId9"/>
    <p:sldId id="261" r:id="rId10"/>
    <p:sldId id="267" r:id="rId11"/>
    <p:sldId id="275" r:id="rId12"/>
    <p:sldId id="283" r:id="rId13"/>
    <p:sldId id="273" r:id="rId14"/>
    <p:sldId id="284" r:id="rId15"/>
    <p:sldId id="276" r:id="rId16"/>
    <p:sldId id="277" r:id="rId17"/>
    <p:sldId id="293" r:id="rId18"/>
    <p:sldId id="286" r:id="rId19"/>
    <p:sldId id="278" r:id="rId20"/>
    <p:sldId id="291" r:id="rId21"/>
    <p:sldId id="292" r:id="rId22"/>
    <p:sldId id="28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5ADE"/>
    <a:srgbClr val="2A65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6A378-0234-4ECD-B2BD-65BDF63C28F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255BE-BB80-4B28-9F3A-5131A1180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255BE-BB80-4B28-9F3A-5131A11802EE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255BE-BB80-4B28-9F3A-5131A11802EE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44F-EAAA-4EAC-8866-B84716FE55A1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401C-12B0-4F24-9B8A-A0CB0B29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44F-EAAA-4EAC-8866-B84716FE55A1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401C-12B0-4F24-9B8A-A0CB0B29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44F-EAAA-4EAC-8866-B84716FE55A1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401C-12B0-4F24-9B8A-A0CB0B29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44F-EAAA-4EAC-8866-B84716FE55A1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401C-12B0-4F24-9B8A-A0CB0B29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44F-EAAA-4EAC-8866-B84716FE55A1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401C-12B0-4F24-9B8A-A0CB0B29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44F-EAAA-4EAC-8866-B84716FE55A1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401C-12B0-4F24-9B8A-A0CB0B29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44F-EAAA-4EAC-8866-B84716FE55A1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401C-12B0-4F24-9B8A-A0CB0B29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44F-EAAA-4EAC-8866-B84716FE55A1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401C-12B0-4F24-9B8A-A0CB0B29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44F-EAAA-4EAC-8866-B84716FE55A1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401C-12B0-4F24-9B8A-A0CB0B29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44F-EAAA-4EAC-8866-B84716FE55A1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401C-12B0-4F24-9B8A-A0CB0B29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44F-EAAA-4EAC-8866-B84716FE55A1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401C-12B0-4F24-9B8A-A0CB0B29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3044F-EAAA-4EAC-8866-B84716FE55A1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2401C-12B0-4F24-9B8A-A0CB0B291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oleObject" Target="../embeddings/oleObject5.bin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jpe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12.jpe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11.jpeg"/><Relationship Id="rId9" Type="http://schemas.openxmlformats.org/officeDocument/2006/relationships/oleObject" Target="../embeddings/oleObject1.bin"/><Relationship Id="rId1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oleObject" Target="../embeddings/oleObject11.bin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jpeg"/><Relationship Id="rId11" Type="http://schemas.openxmlformats.org/officeDocument/2006/relationships/oleObject" Target="../embeddings/oleObject9.bin"/><Relationship Id="rId5" Type="http://schemas.openxmlformats.org/officeDocument/2006/relationships/image" Target="../media/image12.jpeg"/><Relationship Id="rId10" Type="http://schemas.openxmlformats.org/officeDocument/2006/relationships/oleObject" Target="../embeddings/oleObject8.bin"/><Relationship Id="rId4" Type="http://schemas.openxmlformats.org/officeDocument/2006/relationships/image" Target="../media/image11.jpeg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ru.wikipedia.org/wiki/%D0%A4%D0%B0%D0%B9%D0%BB:Apollonios_of_Perga.jpe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Костя\Desktop\МОЯ РАБОТА\ФОНЫ\90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0"/>
            <a:ext cx="9501222" cy="6858000"/>
          </a:xfrm>
          <a:prstGeom prst="rect">
            <a:avLst/>
          </a:prstGeom>
          <a:noFill/>
        </p:spPr>
      </p:pic>
      <p:pic>
        <p:nvPicPr>
          <p:cNvPr id="20" name="Рисунок 1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571612"/>
            <a:ext cx="1873250" cy="295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1" name="Рисунок 2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571612"/>
            <a:ext cx="1909763" cy="295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" name="Рисунок 21" descr="Увеличенное изображение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1571612"/>
            <a:ext cx="2500330" cy="3065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остя\Desktop\МОЯ РАБОТА\ФОНЫ\90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57222" y="1"/>
            <a:ext cx="950122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86808" cy="178595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4C5ADE"/>
                </a:solidFill>
              </a:rPr>
              <a:t>Лабораторная работа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«Построение и исследование графиков функций  </a:t>
            </a:r>
            <a:r>
              <a:rPr lang="en-US" sz="3200" b="1" dirty="0" smtClean="0">
                <a:solidFill>
                  <a:srgbClr val="FF0000"/>
                </a:solidFill>
              </a:rPr>
              <a:t> y = k/x</a:t>
            </a:r>
            <a:r>
              <a:rPr lang="ru-RU" sz="3200" b="1" dirty="0" smtClean="0">
                <a:solidFill>
                  <a:srgbClr val="FF0000"/>
                </a:solidFill>
              </a:rPr>
              <a:t>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3214686"/>
            <a:ext cx="10711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C5ADE"/>
                </a:solidFill>
              </a:rPr>
              <a:t>y = </a:t>
            </a:r>
            <a:r>
              <a:rPr lang="en-US" sz="3200" b="1" u="sng" dirty="0" smtClean="0">
                <a:solidFill>
                  <a:srgbClr val="4C5ADE"/>
                </a:solidFill>
              </a:rPr>
              <a:t>1 </a:t>
            </a:r>
          </a:p>
          <a:p>
            <a:r>
              <a:rPr lang="en-US" sz="3200" b="1" dirty="0" smtClean="0">
                <a:solidFill>
                  <a:srgbClr val="4C5ADE"/>
                </a:solidFill>
              </a:rPr>
              <a:t>       x</a:t>
            </a:r>
            <a:endParaRPr lang="ru-RU" sz="3200" b="1" dirty="0">
              <a:solidFill>
                <a:srgbClr val="4C5AD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4714884"/>
            <a:ext cx="12144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4C5ADE"/>
                </a:solidFill>
              </a:rPr>
              <a:t>y = - </a:t>
            </a:r>
            <a:r>
              <a:rPr lang="en-US" sz="2800" b="1" u="sng" dirty="0" smtClean="0">
                <a:solidFill>
                  <a:srgbClr val="4C5ADE"/>
                </a:solidFill>
              </a:rPr>
              <a:t>1 </a:t>
            </a:r>
          </a:p>
          <a:p>
            <a:r>
              <a:rPr lang="en-US" sz="2800" b="1" dirty="0" smtClean="0">
                <a:solidFill>
                  <a:srgbClr val="4C5ADE"/>
                </a:solidFill>
              </a:rPr>
              <a:t>         x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3286124"/>
            <a:ext cx="13573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4C5ADE"/>
                </a:solidFill>
              </a:rPr>
              <a:t>y = </a:t>
            </a:r>
            <a:r>
              <a:rPr lang="en-US" sz="2800" b="1" u="sng" dirty="0" smtClean="0">
                <a:solidFill>
                  <a:srgbClr val="4C5ADE"/>
                </a:solidFill>
              </a:rPr>
              <a:t>2 </a:t>
            </a:r>
          </a:p>
          <a:p>
            <a:r>
              <a:rPr lang="en-US" sz="2800" b="1" dirty="0" smtClean="0">
                <a:solidFill>
                  <a:srgbClr val="4C5ADE"/>
                </a:solidFill>
              </a:rPr>
              <a:t>       x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4786322"/>
            <a:ext cx="1428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4C5ADE"/>
                </a:solidFill>
              </a:rPr>
              <a:t>y =  </a:t>
            </a:r>
            <a:r>
              <a:rPr lang="en-US" sz="2800" b="1" u="sng" dirty="0" smtClean="0">
                <a:solidFill>
                  <a:srgbClr val="4C5ADE"/>
                </a:solidFill>
              </a:rPr>
              <a:t>-3  </a:t>
            </a:r>
          </a:p>
          <a:p>
            <a:r>
              <a:rPr lang="en-US" sz="2800" b="1" dirty="0" smtClean="0">
                <a:solidFill>
                  <a:srgbClr val="4C5ADE"/>
                </a:solidFill>
              </a:rPr>
              <a:t>         x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4714884"/>
            <a:ext cx="11430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4C5ADE"/>
                </a:solidFill>
              </a:rPr>
              <a:t>y = </a:t>
            </a:r>
            <a:r>
              <a:rPr lang="ru-RU" sz="2800" b="1" dirty="0" smtClean="0">
                <a:solidFill>
                  <a:srgbClr val="4C5ADE"/>
                </a:solidFill>
              </a:rPr>
              <a:t>-</a:t>
            </a:r>
            <a:r>
              <a:rPr lang="en-US" sz="2800" b="1" u="sng" dirty="0" smtClean="0">
                <a:solidFill>
                  <a:srgbClr val="4C5ADE"/>
                </a:solidFill>
              </a:rPr>
              <a:t>2 </a:t>
            </a:r>
          </a:p>
          <a:p>
            <a:r>
              <a:rPr lang="en-US" sz="2800" b="1" dirty="0" smtClean="0">
                <a:solidFill>
                  <a:srgbClr val="4C5ADE"/>
                </a:solidFill>
              </a:rPr>
              <a:t>       x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3357562"/>
            <a:ext cx="9286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4C5ADE"/>
                </a:solidFill>
              </a:rPr>
              <a:t>y = </a:t>
            </a:r>
            <a:r>
              <a:rPr lang="ru-RU" sz="2800" b="1" u="sng" dirty="0" smtClean="0">
                <a:solidFill>
                  <a:srgbClr val="4C5ADE"/>
                </a:solidFill>
              </a:rPr>
              <a:t>3</a:t>
            </a:r>
            <a:r>
              <a:rPr lang="en-US" sz="2800" b="1" u="sng" dirty="0" smtClean="0">
                <a:solidFill>
                  <a:srgbClr val="4C5ADE"/>
                </a:solidFill>
              </a:rPr>
              <a:t> </a:t>
            </a:r>
          </a:p>
          <a:p>
            <a:r>
              <a:rPr lang="en-US" sz="2800" b="1" dirty="0" smtClean="0">
                <a:solidFill>
                  <a:srgbClr val="4C5ADE"/>
                </a:solidFill>
              </a:rPr>
              <a:t>       x</a:t>
            </a:r>
            <a:endParaRPr lang="ru-RU" sz="2800" b="1" dirty="0">
              <a:solidFill>
                <a:srgbClr val="4C5AD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 Box 27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IV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Костя\Desktop\МОЯ РАБОТА\ФОНЫ\90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429816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57290" y="2285992"/>
            <a:ext cx="71275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4C5ADE"/>
                </a:solidFill>
              </a:rPr>
              <a:t>физкультминутка</a:t>
            </a:r>
            <a:endParaRPr lang="ru-RU" sz="6600" b="1" dirty="0">
              <a:solidFill>
                <a:srgbClr val="4C5AD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88913"/>
            <a:ext cx="3333750" cy="1990725"/>
          </a:xfrm>
          <a:prstGeom prst="rect">
            <a:avLst/>
          </a:prstGeom>
          <a:noFill/>
        </p:spPr>
      </p:pic>
      <p:pic>
        <p:nvPicPr>
          <p:cNvPr id="4102" name="Picture 6" descr="k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2420938"/>
            <a:ext cx="3333750" cy="1971675"/>
          </a:xfrm>
          <a:prstGeom prst="rect">
            <a:avLst/>
          </a:prstGeom>
          <a:noFill/>
        </p:spPr>
      </p:pic>
      <p:pic>
        <p:nvPicPr>
          <p:cNvPr id="4103" name="Picture 7" descr="k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4724400"/>
            <a:ext cx="3333750" cy="1981200"/>
          </a:xfrm>
          <a:prstGeom prst="rect">
            <a:avLst/>
          </a:prstGeom>
          <a:noFill/>
        </p:spPr>
      </p:pic>
      <p:pic>
        <p:nvPicPr>
          <p:cNvPr id="4104" name="Picture 8" descr="k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3800" y="0"/>
            <a:ext cx="3333750" cy="2085975"/>
          </a:xfrm>
          <a:prstGeom prst="rect">
            <a:avLst/>
          </a:prstGeom>
          <a:noFill/>
        </p:spPr>
      </p:pic>
      <p:pic>
        <p:nvPicPr>
          <p:cNvPr id="4105" name="Picture 9" descr="k-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3800" y="2420938"/>
            <a:ext cx="3333750" cy="1895475"/>
          </a:xfrm>
          <a:prstGeom prst="rect">
            <a:avLst/>
          </a:prstGeom>
          <a:noFill/>
        </p:spPr>
      </p:pic>
      <p:pic>
        <p:nvPicPr>
          <p:cNvPr id="4106" name="Picture 10" descr="k-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76825" y="4652963"/>
            <a:ext cx="3333750" cy="1924050"/>
          </a:xfrm>
          <a:prstGeom prst="rect">
            <a:avLst/>
          </a:prstGeom>
          <a:noFill/>
        </p:spPr>
      </p:pic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23850" y="21336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 dirty="0"/>
              <a:t>График функции </a:t>
            </a:r>
            <a:r>
              <a:rPr lang="en-US" sz="1200" dirty="0"/>
              <a:t>y</a:t>
            </a:r>
            <a:r>
              <a:rPr lang="ru-RU" sz="1200" dirty="0"/>
              <a:t> </a:t>
            </a:r>
            <a:r>
              <a:rPr lang="en-US" sz="1200" dirty="0"/>
              <a:t>= </a:t>
            </a:r>
            <a:endParaRPr lang="ru-RU" dirty="0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1908175" y="2060575"/>
          <a:ext cx="152400" cy="390525"/>
        </p:xfrm>
        <a:graphic>
          <a:graphicData uri="http://schemas.openxmlformats.org/presentationml/2006/ole">
            <p:oleObj spid="_x0000_s52226" name="Формула" r:id="rId9" imgW="152334" imgH="393529" progId="Equation.3">
              <p:embed/>
            </p:oleObj>
          </a:graphicData>
        </a:graphic>
      </p:graphicFrame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23850" y="44370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График функции </a:t>
            </a:r>
            <a:r>
              <a:rPr lang="en-US" sz="1200"/>
              <a:t>y</a:t>
            </a:r>
            <a:r>
              <a:rPr lang="ru-RU" sz="1200"/>
              <a:t> </a:t>
            </a:r>
            <a:r>
              <a:rPr lang="en-US" sz="1200"/>
              <a:t>= </a:t>
            </a:r>
            <a:endParaRPr lang="ru-RU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68313" y="6629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График функции </a:t>
            </a:r>
            <a:r>
              <a:rPr lang="en-US" sz="1200"/>
              <a:t>y</a:t>
            </a:r>
            <a:r>
              <a:rPr lang="ru-RU" sz="1200"/>
              <a:t> </a:t>
            </a:r>
            <a:r>
              <a:rPr lang="en-US" sz="1200"/>
              <a:t>= </a:t>
            </a:r>
            <a:endParaRPr lang="ru-RU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292725" y="2060575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График функции </a:t>
            </a:r>
            <a:r>
              <a:rPr lang="en-US" sz="1200"/>
              <a:t>y</a:t>
            </a:r>
            <a:r>
              <a:rPr lang="ru-RU" sz="1200"/>
              <a:t> </a:t>
            </a:r>
            <a:r>
              <a:rPr lang="en-US" sz="1200"/>
              <a:t>=</a:t>
            </a:r>
            <a:r>
              <a:rPr lang="ru-RU" sz="1200"/>
              <a:t> -</a:t>
            </a:r>
            <a:r>
              <a:rPr lang="en-US" sz="1200"/>
              <a:t> </a:t>
            </a:r>
            <a:endParaRPr lang="ru-RU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364163" y="4365625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График функции </a:t>
            </a:r>
            <a:r>
              <a:rPr lang="en-US" sz="1200"/>
              <a:t>y</a:t>
            </a:r>
            <a:r>
              <a:rPr lang="ru-RU" sz="1200"/>
              <a:t> </a:t>
            </a:r>
            <a:r>
              <a:rPr lang="en-US" sz="1200"/>
              <a:t>= </a:t>
            </a:r>
            <a:r>
              <a:rPr lang="ru-RU" sz="1200"/>
              <a:t>-</a:t>
            </a:r>
            <a:endParaRPr lang="ru-RU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5292725" y="6543675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График функции </a:t>
            </a:r>
            <a:r>
              <a:rPr lang="en-US" sz="1200"/>
              <a:t>y</a:t>
            </a:r>
            <a:r>
              <a:rPr lang="ru-RU" sz="1200"/>
              <a:t> </a:t>
            </a:r>
            <a:r>
              <a:rPr lang="en-US" sz="1200"/>
              <a:t>=</a:t>
            </a:r>
            <a:r>
              <a:rPr lang="ru-RU" sz="1200"/>
              <a:t> -</a:t>
            </a:r>
            <a:r>
              <a:rPr lang="en-US" sz="1200"/>
              <a:t> </a:t>
            </a:r>
            <a:endParaRPr lang="ru-RU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16" name="Object 20"/>
          <p:cNvGraphicFramePr>
            <a:graphicFrameLocks noChangeAspect="1"/>
          </p:cNvGraphicFramePr>
          <p:nvPr/>
        </p:nvGraphicFramePr>
        <p:xfrm>
          <a:off x="1908175" y="4365625"/>
          <a:ext cx="152400" cy="390525"/>
        </p:xfrm>
        <a:graphic>
          <a:graphicData uri="http://schemas.openxmlformats.org/presentationml/2006/ole">
            <p:oleObj spid="_x0000_s52227" name="Формула" r:id="rId10" imgW="152334" imgH="393529" progId="Equation.3">
              <p:embed/>
            </p:oleObj>
          </a:graphicData>
        </a:graphic>
      </p:graphicFrame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2051050" y="6467475"/>
          <a:ext cx="152400" cy="390525"/>
        </p:xfrm>
        <a:graphic>
          <a:graphicData uri="http://schemas.openxmlformats.org/presentationml/2006/ole">
            <p:oleObj spid="_x0000_s52228" name="Формула" r:id="rId11" imgW="152334" imgH="393529" progId="Equation.3">
              <p:embed/>
            </p:oleObj>
          </a:graphicData>
        </a:graphic>
      </p:graphicFrame>
      <p:graphicFrame>
        <p:nvGraphicFramePr>
          <p:cNvPr id="4120" name="Object 24"/>
          <p:cNvGraphicFramePr>
            <a:graphicFrameLocks noChangeAspect="1"/>
          </p:cNvGraphicFramePr>
          <p:nvPr/>
        </p:nvGraphicFramePr>
        <p:xfrm>
          <a:off x="6948488" y="1989138"/>
          <a:ext cx="152400" cy="390525"/>
        </p:xfrm>
        <a:graphic>
          <a:graphicData uri="http://schemas.openxmlformats.org/presentationml/2006/ole">
            <p:oleObj spid="_x0000_s52229" name="Формула" r:id="rId12" imgW="152334" imgH="393529" progId="Equation.3">
              <p:embed/>
            </p:oleObj>
          </a:graphicData>
        </a:graphic>
      </p:graphicFrame>
      <p:graphicFrame>
        <p:nvGraphicFramePr>
          <p:cNvPr id="4122" name="Object 26"/>
          <p:cNvGraphicFramePr>
            <a:graphicFrameLocks noChangeAspect="1"/>
          </p:cNvGraphicFramePr>
          <p:nvPr/>
        </p:nvGraphicFramePr>
        <p:xfrm>
          <a:off x="7019925" y="4292600"/>
          <a:ext cx="152400" cy="390525"/>
        </p:xfrm>
        <a:graphic>
          <a:graphicData uri="http://schemas.openxmlformats.org/presentationml/2006/ole">
            <p:oleObj spid="_x0000_s52230" name="Формула" r:id="rId13" imgW="152334" imgH="393529" progId="Equation.3">
              <p:embed/>
            </p:oleObj>
          </a:graphicData>
        </a:graphic>
      </p:graphicFrame>
      <p:graphicFrame>
        <p:nvGraphicFramePr>
          <p:cNvPr id="4123" name="Object 27"/>
          <p:cNvGraphicFramePr>
            <a:graphicFrameLocks noChangeAspect="1"/>
          </p:cNvGraphicFramePr>
          <p:nvPr/>
        </p:nvGraphicFramePr>
        <p:xfrm>
          <a:off x="6948488" y="6467475"/>
          <a:ext cx="152400" cy="390525"/>
        </p:xfrm>
        <a:graphic>
          <a:graphicData uri="http://schemas.openxmlformats.org/presentationml/2006/ole">
            <p:oleObj spid="_x0000_s52231" name="Формула" r:id="rId14" imgW="152334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f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5050" y="1862138"/>
            <a:ext cx="45339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8"/>
          <p:cNvSpPr txBox="1">
            <a:spLocks noChangeArrowheads="1"/>
          </p:cNvSpPr>
          <p:nvPr/>
        </p:nvSpPr>
        <p:spPr bwMode="auto">
          <a:xfrm>
            <a:off x="1403350" y="260350"/>
            <a:ext cx="835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 smtClean="0">
                <a:solidFill>
                  <a:srgbClr val="008000"/>
                </a:solidFill>
              </a:rPr>
              <a:t>                              </a:t>
            </a:r>
            <a:r>
              <a:rPr lang="ru-RU" b="1" i="1" u="sng" dirty="0" smtClean="0">
                <a:solidFill>
                  <a:srgbClr val="008000"/>
                </a:solidFill>
              </a:rPr>
              <a:t>График </a:t>
            </a:r>
            <a:r>
              <a:rPr lang="ru-RU" b="1" i="1" u="sng" dirty="0">
                <a:solidFill>
                  <a:srgbClr val="008000"/>
                </a:solidFill>
              </a:rPr>
              <a:t>функции</a:t>
            </a:r>
            <a:r>
              <a:rPr lang="en-US" b="1" i="1" u="sng" dirty="0">
                <a:solidFill>
                  <a:srgbClr val="008000"/>
                </a:solidFill>
              </a:rPr>
              <a:t>  </a:t>
            </a:r>
            <a:r>
              <a:rPr lang="ru-RU" b="1" i="1" u="sng" dirty="0">
                <a:solidFill>
                  <a:srgbClr val="008000"/>
                </a:solidFill>
              </a:rPr>
              <a:t> </a:t>
            </a:r>
            <a:r>
              <a:rPr lang="en-US" b="1" i="1" u="sng" dirty="0">
                <a:solidFill>
                  <a:srgbClr val="008000"/>
                </a:solidFill>
              </a:rPr>
              <a:t>y = k</a:t>
            </a:r>
            <a:r>
              <a:rPr lang="ru-RU" b="1" i="1" u="sng" dirty="0">
                <a:solidFill>
                  <a:srgbClr val="008000"/>
                </a:solidFill>
              </a:rPr>
              <a:t> </a:t>
            </a:r>
            <a:r>
              <a:rPr lang="en-US" b="1" i="1" u="sng" dirty="0">
                <a:solidFill>
                  <a:srgbClr val="008000"/>
                </a:solidFill>
              </a:rPr>
              <a:t>/</a:t>
            </a:r>
            <a:r>
              <a:rPr lang="ru-RU" b="1" i="1" u="sng" dirty="0">
                <a:solidFill>
                  <a:srgbClr val="008000"/>
                </a:solidFill>
              </a:rPr>
              <a:t> </a:t>
            </a:r>
            <a:r>
              <a:rPr lang="en-US" b="1" i="1" u="sng" dirty="0">
                <a:solidFill>
                  <a:srgbClr val="008000"/>
                </a:solidFill>
              </a:rPr>
              <a:t>x</a:t>
            </a:r>
            <a:r>
              <a:rPr lang="ru-RU" b="1" i="1" u="sng" dirty="0">
                <a:solidFill>
                  <a:srgbClr val="008000"/>
                </a:solidFill>
              </a:rPr>
              <a:t>   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276600" y="836613"/>
            <a:ext cx="381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Г И П Е Р Б О Л А</a:t>
            </a:r>
          </a:p>
        </p:txBody>
      </p:sp>
      <p:sp>
        <p:nvSpPr>
          <p:cNvPr id="8197" name="Text Box 12"/>
          <p:cNvSpPr txBox="1">
            <a:spLocks noChangeArrowheads="1"/>
          </p:cNvSpPr>
          <p:nvPr/>
        </p:nvSpPr>
        <p:spPr bwMode="auto">
          <a:xfrm>
            <a:off x="5364163" y="227647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y= </a:t>
            </a:r>
            <a:endParaRPr lang="ru-RU"/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5795963" y="198913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</a:t>
            </a:r>
            <a:endParaRPr lang="ru-RU"/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5795963" y="23495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endParaRPr lang="ru-RU"/>
          </a:p>
        </p:txBody>
      </p:sp>
      <p:sp>
        <p:nvSpPr>
          <p:cNvPr id="8200" name="Line 15"/>
          <p:cNvSpPr>
            <a:spLocks noChangeShapeType="1"/>
          </p:cNvSpPr>
          <p:nvPr/>
        </p:nvSpPr>
        <p:spPr bwMode="auto">
          <a:xfrm>
            <a:off x="5867400" y="2349500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4427538" y="1196975"/>
            <a:ext cx="0" cy="446405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 flipV="1">
            <a:off x="1331913" y="3035300"/>
            <a:ext cx="6119812" cy="7938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4384675" y="2981325"/>
            <a:ext cx="71438" cy="730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H="1" flipV="1">
            <a:off x="4443413" y="3067050"/>
            <a:ext cx="704850" cy="2333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4787900" y="544512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центр симметрии</a:t>
            </a:r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V="1">
            <a:off x="2411413" y="1557338"/>
            <a:ext cx="3597275" cy="3228975"/>
          </a:xfrm>
          <a:prstGeom prst="line">
            <a:avLst/>
          </a:prstGeom>
          <a:noFill/>
          <a:ln w="952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2771775" y="1628775"/>
            <a:ext cx="3744913" cy="3240088"/>
          </a:xfrm>
          <a:prstGeom prst="line">
            <a:avLst/>
          </a:prstGeom>
          <a:noFill/>
          <a:ln w="952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971550" y="5013325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D60093"/>
                </a:solidFill>
              </a:rPr>
              <a:t>оси симметрии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1835150" y="1268413"/>
            <a:ext cx="792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</a:rPr>
              <a:t>y = - x</a:t>
            </a:r>
            <a:endParaRPr lang="ru-RU" sz="1400">
              <a:solidFill>
                <a:srgbClr val="D60093"/>
              </a:solidFill>
            </a:endParaRP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6156325" y="1268413"/>
            <a:ext cx="792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</a:rPr>
              <a:t>y = x</a:t>
            </a:r>
            <a:endParaRPr lang="ru-RU" sz="1400">
              <a:solidFill>
                <a:srgbClr val="D600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36" grpId="0" animBg="1"/>
      <p:bldP spid="5137" grpId="0" animBg="1"/>
      <p:bldP spid="5141" grpId="0" animBg="1"/>
      <p:bldP spid="5142" grpId="0" animBg="1"/>
      <p:bldP spid="5143" grpId="0"/>
      <p:bldP spid="5144" grpId="0" animBg="1"/>
      <p:bldP spid="5145" grpId="0" animBg="1"/>
      <p:bldP spid="5146" grpId="0"/>
      <p:bldP spid="5147" grpId="0"/>
      <p:bldP spid="51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88913"/>
            <a:ext cx="3333750" cy="1990725"/>
          </a:xfrm>
          <a:prstGeom prst="rect">
            <a:avLst/>
          </a:prstGeom>
          <a:noFill/>
        </p:spPr>
      </p:pic>
      <p:pic>
        <p:nvPicPr>
          <p:cNvPr id="8195" name="Picture 3" descr="k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2420938"/>
            <a:ext cx="3333750" cy="1971675"/>
          </a:xfrm>
          <a:prstGeom prst="rect">
            <a:avLst/>
          </a:prstGeom>
          <a:noFill/>
        </p:spPr>
      </p:pic>
      <p:pic>
        <p:nvPicPr>
          <p:cNvPr id="8196" name="Picture 4" descr="k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4724400"/>
            <a:ext cx="3333750" cy="1981200"/>
          </a:xfrm>
          <a:prstGeom prst="rect">
            <a:avLst/>
          </a:prstGeom>
          <a:noFill/>
        </p:spPr>
      </p:pic>
      <p:pic>
        <p:nvPicPr>
          <p:cNvPr id="8197" name="Picture 5" descr="k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3800" y="0"/>
            <a:ext cx="3333750" cy="2085975"/>
          </a:xfrm>
          <a:prstGeom prst="rect">
            <a:avLst/>
          </a:prstGeom>
          <a:noFill/>
        </p:spPr>
      </p:pic>
      <p:pic>
        <p:nvPicPr>
          <p:cNvPr id="8198" name="Picture 6" descr="k-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3800" y="2420938"/>
            <a:ext cx="3333750" cy="1895475"/>
          </a:xfrm>
          <a:prstGeom prst="rect">
            <a:avLst/>
          </a:prstGeom>
          <a:noFill/>
        </p:spPr>
      </p:pic>
      <p:pic>
        <p:nvPicPr>
          <p:cNvPr id="8199" name="Picture 7" descr="k-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76825" y="4652963"/>
            <a:ext cx="3333750" cy="1924050"/>
          </a:xfrm>
          <a:prstGeom prst="rect">
            <a:avLst/>
          </a:prstGeom>
          <a:noFill/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23850" y="21336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График функции </a:t>
            </a:r>
            <a:r>
              <a:rPr lang="en-US" sz="1200"/>
              <a:t>y</a:t>
            </a:r>
            <a:r>
              <a:rPr lang="ru-RU" sz="1200"/>
              <a:t> </a:t>
            </a:r>
            <a:r>
              <a:rPr lang="en-US" sz="1200"/>
              <a:t>= </a:t>
            </a:r>
            <a:endParaRPr lang="ru-RU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1908175" y="2060575"/>
          <a:ext cx="152400" cy="390525"/>
        </p:xfrm>
        <a:graphic>
          <a:graphicData uri="http://schemas.openxmlformats.org/presentationml/2006/ole">
            <p:oleObj spid="_x0000_s53250" name="Формула" r:id="rId9" imgW="152334" imgH="393529" progId="Equation.3">
              <p:embed/>
            </p:oleObj>
          </a:graphicData>
        </a:graphic>
      </p:graphicFrame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23850" y="44370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График функции </a:t>
            </a:r>
            <a:r>
              <a:rPr lang="en-US" sz="1200"/>
              <a:t>y</a:t>
            </a:r>
            <a:r>
              <a:rPr lang="ru-RU" sz="1200"/>
              <a:t> </a:t>
            </a:r>
            <a:r>
              <a:rPr lang="en-US" sz="1200"/>
              <a:t>= </a:t>
            </a:r>
            <a:endParaRPr lang="ru-RU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68313" y="6629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График функции </a:t>
            </a:r>
            <a:r>
              <a:rPr lang="en-US" sz="1200"/>
              <a:t>y</a:t>
            </a:r>
            <a:r>
              <a:rPr lang="ru-RU" sz="1200"/>
              <a:t> </a:t>
            </a:r>
            <a:r>
              <a:rPr lang="en-US" sz="1200"/>
              <a:t>= </a:t>
            </a:r>
            <a:endParaRPr lang="ru-RU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292725" y="2060575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График функции </a:t>
            </a:r>
            <a:r>
              <a:rPr lang="en-US" sz="1200"/>
              <a:t>y</a:t>
            </a:r>
            <a:r>
              <a:rPr lang="ru-RU" sz="1200"/>
              <a:t> </a:t>
            </a:r>
            <a:r>
              <a:rPr lang="en-US" sz="1200"/>
              <a:t>=</a:t>
            </a:r>
            <a:r>
              <a:rPr lang="ru-RU" sz="1200"/>
              <a:t> -</a:t>
            </a:r>
            <a:r>
              <a:rPr lang="en-US" sz="1200"/>
              <a:t> </a:t>
            </a:r>
            <a:endParaRPr lang="ru-RU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364163" y="4365625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График функции </a:t>
            </a:r>
            <a:r>
              <a:rPr lang="en-US" sz="1200"/>
              <a:t>y</a:t>
            </a:r>
            <a:r>
              <a:rPr lang="ru-RU" sz="1200"/>
              <a:t> </a:t>
            </a:r>
            <a:r>
              <a:rPr lang="en-US" sz="1200"/>
              <a:t>= </a:t>
            </a:r>
            <a:r>
              <a:rPr lang="ru-RU" sz="1200"/>
              <a:t>-</a:t>
            </a:r>
            <a:endParaRPr lang="ru-RU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292725" y="6543675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График функции </a:t>
            </a:r>
            <a:r>
              <a:rPr lang="en-US" sz="1200"/>
              <a:t>y</a:t>
            </a:r>
            <a:r>
              <a:rPr lang="ru-RU" sz="1200"/>
              <a:t> </a:t>
            </a:r>
            <a:r>
              <a:rPr lang="en-US" sz="1200"/>
              <a:t>=</a:t>
            </a:r>
            <a:r>
              <a:rPr lang="ru-RU" sz="1200"/>
              <a:t> -</a:t>
            </a:r>
            <a:r>
              <a:rPr lang="en-US" sz="1200"/>
              <a:t> </a:t>
            </a:r>
            <a:endParaRPr lang="ru-RU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9" name="Object 17"/>
          <p:cNvGraphicFramePr>
            <a:graphicFrameLocks noChangeAspect="1"/>
          </p:cNvGraphicFramePr>
          <p:nvPr/>
        </p:nvGraphicFramePr>
        <p:xfrm>
          <a:off x="1908175" y="4365625"/>
          <a:ext cx="152400" cy="390525"/>
        </p:xfrm>
        <a:graphic>
          <a:graphicData uri="http://schemas.openxmlformats.org/presentationml/2006/ole">
            <p:oleObj spid="_x0000_s53251" name="Формула" r:id="rId10" imgW="152334" imgH="393529" progId="Equation.3">
              <p:embed/>
            </p:oleObj>
          </a:graphicData>
        </a:graphic>
      </p:graphicFrame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2051050" y="6467475"/>
          <a:ext cx="152400" cy="390525"/>
        </p:xfrm>
        <a:graphic>
          <a:graphicData uri="http://schemas.openxmlformats.org/presentationml/2006/ole">
            <p:oleObj spid="_x0000_s53252" name="Формула" r:id="rId11" imgW="152334" imgH="393529" progId="Equation.3">
              <p:embed/>
            </p:oleObj>
          </a:graphicData>
        </a:graphic>
      </p:graphicFrame>
      <p:graphicFrame>
        <p:nvGraphicFramePr>
          <p:cNvPr id="8212" name="Object 20"/>
          <p:cNvGraphicFramePr>
            <a:graphicFrameLocks noChangeAspect="1"/>
          </p:cNvGraphicFramePr>
          <p:nvPr/>
        </p:nvGraphicFramePr>
        <p:xfrm>
          <a:off x="6948488" y="1989138"/>
          <a:ext cx="152400" cy="390525"/>
        </p:xfrm>
        <a:graphic>
          <a:graphicData uri="http://schemas.openxmlformats.org/presentationml/2006/ole">
            <p:oleObj spid="_x0000_s53253" name="Формула" r:id="rId12" imgW="152334" imgH="393529" progId="Equation.3">
              <p:embed/>
            </p:oleObj>
          </a:graphicData>
        </a:graphic>
      </p:graphicFrame>
      <p:graphicFrame>
        <p:nvGraphicFramePr>
          <p:cNvPr id="8213" name="Object 21"/>
          <p:cNvGraphicFramePr>
            <a:graphicFrameLocks noChangeAspect="1"/>
          </p:cNvGraphicFramePr>
          <p:nvPr/>
        </p:nvGraphicFramePr>
        <p:xfrm>
          <a:off x="7019925" y="4292600"/>
          <a:ext cx="152400" cy="390525"/>
        </p:xfrm>
        <a:graphic>
          <a:graphicData uri="http://schemas.openxmlformats.org/presentationml/2006/ole">
            <p:oleObj spid="_x0000_s53254" name="Формула" r:id="rId13" imgW="152334" imgH="393529" progId="Equation.3">
              <p:embed/>
            </p:oleObj>
          </a:graphicData>
        </a:graphic>
      </p:graphicFrame>
      <p:graphicFrame>
        <p:nvGraphicFramePr>
          <p:cNvPr id="8214" name="Object 22"/>
          <p:cNvGraphicFramePr>
            <a:graphicFrameLocks noChangeAspect="1"/>
          </p:cNvGraphicFramePr>
          <p:nvPr/>
        </p:nvGraphicFramePr>
        <p:xfrm>
          <a:off x="6948488" y="6467475"/>
          <a:ext cx="152400" cy="390525"/>
        </p:xfrm>
        <a:graphic>
          <a:graphicData uri="http://schemas.openxmlformats.org/presentationml/2006/ole">
            <p:oleObj spid="_x0000_s53255" name="Формула" r:id="rId14" imgW="152334" imgH="393529" progId="Equation.3">
              <p:embed/>
            </p:oleObj>
          </a:graphicData>
        </a:graphic>
      </p:graphicFrame>
      <p:sp>
        <p:nvSpPr>
          <p:cNvPr id="8215" name="Text Box 23"/>
          <p:cNvSpPr txBox="1">
            <a:spLocks noChangeArrowheads="1"/>
          </p:cNvSpPr>
          <p:nvPr/>
        </p:nvSpPr>
        <p:spPr bwMode="auto">
          <a:xfrm rot="16200000">
            <a:off x="2381" y="2309019"/>
            <a:ext cx="8353426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sng" dirty="0">
                <a:solidFill>
                  <a:srgbClr val="008000"/>
                </a:solidFill>
              </a:rPr>
              <a:t>Графики  функций</a:t>
            </a:r>
            <a:r>
              <a:rPr lang="en-US" u="sng" dirty="0">
                <a:solidFill>
                  <a:srgbClr val="008000"/>
                </a:solidFill>
              </a:rPr>
              <a:t>  </a:t>
            </a:r>
            <a:r>
              <a:rPr lang="ru-RU" u="sng" dirty="0">
                <a:solidFill>
                  <a:srgbClr val="008000"/>
                </a:solidFill>
              </a:rPr>
              <a:t> </a:t>
            </a:r>
            <a:r>
              <a:rPr lang="en-US" u="sng" dirty="0">
                <a:solidFill>
                  <a:srgbClr val="008000"/>
                </a:solidFill>
              </a:rPr>
              <a:t>y = k</a:t>
            </a:r>
            <a:r>
              <a:rPr lang="ru-RU" u="sng" dirty="0">
                <a:solidFill>
                  <a:srgbClr val="008000"/>
                </a:solidFill>
              </a:rPr>
              <a:t> </a:t>
            </a:r>
            <a:r>
              <a:rPr lang="en-US" u="sng" dirty="0">
                <a:solidFill>
                  <a:srgbClr val="008000"/>
                </a:solidFill>
              </a:rPr>
              <a:t>/</a:t>
            </a:r>
            <a:r>
              <a:rPr lang="ru-RU" u="sng" dirty="0">
                <a:solidFill>
                  <a:srgbClr val="008000"/>
                </a:solidFill>
              </a:rPr>
              <a:t> </a:t>
            </a:r>
            <a:r>
              <a:rPr lang="en-US" u="sng" dirty="0">
                <a:solidFill>
                  <a:srgbClr val="008000"/>
                </a:solidFill>
              </a:rPr>
              <a:t>x</a:t>
            </a:r>
            <a:r>
              <a:rPr lang="ru-RU" u="sng" dirty="0">
                <a:solidFill>
                  <a:srgbClr val="008000"/>
                </a:solidFill>
              </a:rPr>
              <a:t>    Обратная пропорциональность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2195513" y="26035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I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539750" y="141287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III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5435600" y="26035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II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6948488" y="126841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IV</a:t>
            </a:r>
            <a:endParaRPr lang="ru-RU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6" grpId="0"/>
      <p:bldP spid="8217" grpId="0"/>
      <p:bldP spid="8218" grpId="0"/>
      <p:bldP spid="82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k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476250"/>
            <a:ext cx="4103687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3419475" y="3068638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y = k</a:t>
            </a:r>
            <a:r>
              <a:rPr lang="ru-RU" b="1">
                <a:solidFill>
                  <a:schemeClr val="accent2"/>
                </a:solidFill>
              </a:rPr>
              <a:t> </a:t>
            </a:r>
            <a:r>
              <a:rPr lang="en-US" b="1">
                <a:solidFill>
                  <a:schemeClr val="accent2"/>
                </a:solidFill>
              </a:rPr>
              <a:t>/</a:t>
            </a:r>
            <a:r>
              <a:rPr lang="ru-RU" b="1">
                <a:solidFill>
                  <a:schemeClr val="accent2"/>
                </a:solidFill>
              </a:rPr>
              <a:t> </a:t>
            </a:r>
            <a:r>
              <a:rPr lang="en-US" b="1">
                <a:solidFill>
                  <a:schemeClr val="accent2"/>
                </a:solidFill>
              </a:rPr>
              <a:t>x</a:t>
            </a:r>
            <a:r>
              <a:rPr lang="ru-RU" b="1">
                <a:solidFill>
                  <a:schemeClr val="accent2"/>
                </a:solidFill>
              </a:rPr>
              <a:t>,</a:t>
            </a:r>
            <a:r>
              <a:rPr lang="en-US" b="1">
                <a:solidFill>
                  <a:schemeClr val="accent2"/>
                </a:solidFill>
              </a:rPr>
              <a:t>  </a:t>
            </a:r>
            <a:r>
              <a:rPr lang="ru-RU" b="1">
                <a:solidFill>
                  <a:schemeClr val="accent2"/>
                </a:solidFill>
              </a:rPr>
              <a:t> </a:t>
            </a:r>
            <a:r>
              <a:rPr lang="en-US" b="1">
                <a:solidFill>
                  <a:schemeClr val="accent2"/>
                </a:solidFill>
              </a:rPr>
              <a:t>k&gt;0</a:t>
            </a:r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1403350" y="3500438"/>
            <a:ext cx="6408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u="sng"/>
              <a:t>Свойства функции:</a:t>
            </a:r>
            <a:endParaRPr lang="ru-RU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124075" y="3860800"/>
            <a:ext cx="594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dirty="0"/>
              <a:t>1. Область определения функции </a:t>
            </a:r>
            <a:r>
              <a:rPr lang="ru-RU" dirty="0" err="1"/>
              <a:t>х</a:t>
            </a:r>
            <a:r>
              <a:rPr lang="ru-RU" dirty="0">
                <a:sym typeface="Symbol" pitchFamily="18" charset="2"/>
              </a:rPr>
              <a:t>(</a:t>
            </a:r>
            <a:r>
              <a:rPr lang="en-US" dirty="0">
                <a:sym typeface="Symbol" pitchFamily="18" charset="2"/>
              </a:rPr>
              <a:t>-</a:t>
            </a:r>
            <a:r>
              <a:rPr lang="ru-RU" dirty="0">
                <a:sym typeface="Symbol" pitchFamily="18" charset="2"/>
              </a:rPr>
              <a:t>∞</a:t>
            </a:r>
            <a:r>
              <a:rPr lang="en-US" dirty="0">
                <a:sym typeface="Symbol" pitchFamily="18" charset="2"/>
              </a:rPr>
              <a:t>;0) (0;+∞)</a:t>
            </a:r>
            <a:endParaRPr lang="ru-RU" dirty="0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2124075" y="4221163"/>
            <a:ext cx="320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>
                <a:sym typeface="Symbol" pitchFamily="18" charset="2"/>
              </a:rPr>
              <a:t>2. </a:t>
            </a:r>
            <a:r>
              <a:rPr lang="en-US">
                <a:sym typeface="Symbol" pitchFamily="18" charset="2"/>
              </a:rPr>
              <a:t>y &gt;0 </a:t>
            </a:r>
            <a:r>
              <a:rPr lang="ru-RU">
                <a:sym typeface="Symbol" pitchFamily="18" charset="2"/>
              </a:rPr>
              <a:t>при х</a:t>
            </a:r>
            <a:r>
              <a:rPr lang="en-US">
                <a:sym typeface="Symbol" pitchFamily="18" charset="2"/>
              </a:rPr>
              <a:t>&gt;0;  y&lt;0 </a:t>
            </a:r>
            <a:r>
              <a:rPr lang="ru-RU">
                <a:sym typeface="Symbol" pitchFamily="18" charset="2"/>
              </a:rPr>
              <a:t>при</a:t>
            </a:r>
            <a:r>
              <a:rPr lang="en-US">
                <a:sym typeface="Symbol" pitchFamily="18" charset="2"/>
              </a:rPr>
              <a:t> x&lt;0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2124075" y="4652963"/>
            <a:ext cx="424667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dirty="0">
                <a:sym typeface="Symbol" pitchFamily="18" charset="2"/>
              </a:rPr>
              <a:t>3. Убывающая </a:t>
            </a:r>
            <a:r>
              <a:rPr lang="ru-RU" dirty="0" smtClean="0">
                <a:sym typeface="Symbol" pitchFamily="18" charset="2"/>
              </a:rPr>
              <a:t>функция </a:t>
            </a:r>
            <a:r>
              <a:rPr lang="ru-RU" dirty="0" err="1" smtClean="0"/>
              <a:t>х</a:t>
            </a:r>
            <a:r>
              <a:rPr lang="ru-RU" dirty="0" smtClean="0">
                <a:sym typeface="Symbol" pitchFamily="18" charset="2"/>
              </a:rPr>
              <a:t>(</a:t>
            </a:r>
            <a:r>
              <a:rPr lang="en-US" dirty="0" smtClean="0">
                <a:sym typeface="Symbol" pitchFamily="18" charset="2"/>
              </a:rPr>
              <a:t>-</a:t>
            </a:r>
            <a:r>
              <a:rPr lang="ru-RU" dirty="0" smtClean="0">
                <a:sym typeface="Symbol" pitchFamily="18" charset="2"/>
              </a:rPr>
              <a:t>∞</a:t>
            </a:r>
            <a:r>
              <a:rPr lang="en-US" dirty="0" smtClean="0">
                <a:sym typeface="Symbol" pitchFamily="18" charset="2"/>
              </a:rPr>
              <a:t>;0) (0;+∞)</a:t>
            </a:r>
            <a:endParaRPr lang="ru-RU" dirty="0" smtClean="0"/>
          </a:p>
          <a:p>
            <a:pPr marL="342900" indent="-342900">
              <a:spcBef>
                <a:spcPct val="50000"/>
              </a:spcBef>
            </a:pPr>
            <a:r>
              <a:rPr lang="ru-RU" dirty="0" smtClean="0">
                <a:sym typeface="Symbol" pitchFamily="18" charset="2"/>
              </a:rPr>
              <a:t> </a:t>
            </a:r>
            <a:endParaRPr lang="ru-RU" dirty="0">
              <a:sym typeface="Symbol" pitchFamily="18" charset="2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2214546" y="5072074"/>
            <a:ext cx="22182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sym typeface="Symbol" pitchFamily="18" charset="2"/>
              </a:rPr>
              <a:t>4. Нечетная функция</a:t>
            </a:r>
            <a:endParaRPr lang="ru-RU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/>
      <p:bldP spid="9229" grpId="0"/>
      <p:bldP spid="9230" grpId="0"/>
      <p:bldP spid="92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k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333375"/>
            <a:ext cx="4176712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3708400" y="2997200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y = k</a:t>
            </a:r>
            <a:r>
              <a:rPr lang="ru-RU" b="1">
                <a:solidFill>
                  <a:schemeClr val="accent2"/>
                </a:solidFill>
              </a:rPr>
              <a:t> </a:t>
            </a:r>
            <a:r>
              <a:rPr lang="en-US" b="1">
                <a:solidFill>
                  <a:schemeClr val="accent2"/>
                </a:solidFill>
              </a:rPr>
              <a:t>/</a:t>
            </a:r>
            <a:r>
              <a:rPr lang="ru-RU" b="1">
                <a:solidFill>
                  <a:schemeClr val="accent2"/>
                </a:solidFill>
              </a:rPr>
              <a:t> </a:t>
            </a:r>
            <a:r>
              <a:rPr lang="en-US" b="1">
                <a:solidFill>
                  <a:schemeClr val="accent2"/>
                </a:solidFill>
              </a:rPr>
              <a:t>x</a:t>
            </a:r>
            <a:r>
              <a:rPr lang="ru-RU" b="1">
                <a:solidFill>
                  <a:schemeClr val="accent2"/>
                </a:solidFill>
              </a:rPr>
              <a:t>, </a:t>
            </a:r>
            <a:r>
              <a:rPr lang="en-US" b="1">
                <a:solidFill>
                  <a:schemeClr val="accent2"/>
                </a:solidFill>
              </a:rPr>
              <a:t>  k&lt;0</a:t>
            </a:r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11268" name="Text Box 14"/>
          <p:cNvSpPr txBox="1">
            <a:spLocks noChangeArrowheads="1"/>
          </p:cNvSpPr>
          <p:nvPr/>
        </p:nvSpPr>
        <p:spPr bwMode="auto">
          <a:xfrm>
            <a:off x="971550" y="3427413"/>
            <a:ext cx="6408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u="sng"/>
              <a:t>Свойства функции:</a:t>
            </a:r>
            <a:endParaRPr lang="ru-RU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763713" y="3787775"/>
            <a:ext cx="594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dirty="0"/>
              <a:t>1. Область определения функции </a:t>
            </a:r>
            <a:r>
              <a:rPr lang="ru-RU" dirty="0" err="1"/>
              <a:t>х</a:t>
            </a:r>
            <a:r>
              <a:rPr lang="ru-RU" dirty="0">
                <a:sym typeface="Symbol" pitchFamily="18" charset="2"/>
              </a:rPr>
              <a:t>(</a:t>
            </a:r>
            <a:r>
              <a:rPr lang="en-US" dirty="0">
                <a:sym typeface="Symbol" pitchFamily="18" charset="2"/>
              </a:rPr>
              <a:t>-</a:t>
            </a:r>
            <a:r>
              <a:rPr lang="ru-RU" dirty="0">
                <a:sym typeface="Symbol" pitchFamily="18" charset="2"/>
              </a:rPr>
              <a:t>∞</a:t>
            </a:r>
            <a:r>
              <a:rPr lang="en-US" dirty="0">
                <a:sym typeface="Symbol" pitchFamily="18" charset="2"/>
              </a:rPr>
              <a:t>;0) (0;+∞)</a:t>
            </a:r>
            <a:endParaRPr lang="ru-RU" dirty="0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1763713" y="4148138"/>
            <a:ext cx="320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>
                <a:sym typeface="Symbol" pitchFamily="18" charset="2"/>
              </a:rPr>
              <a:t>2. </a:t>
            </a:r>
            <a:r>
              <a:rPr lang="en-US">
                <a:sym typeface="Symbol" pitchFamily="18" charset="2"/>
              </a:rPr>
              <a:t>y &gt;0 </a:t>
            </a:r>
            <a:r>
              <a:rPr lang="ru-RU">
                <a:sym typeface="Symbol" pitchFamily="18" charset="2"/>
              </a:rPr>
              <a:t>при х</a:t>
            </a:r>
            <a:r>
              <a:rPr lang="en-US">
                <a:sym typeface="Symbol" pitchFamily="18" charset="2"/>
              </a:rPr>
              <a:t>&lt;0;  y&lt;0 </a:t>
            </a:r>
            <a:r>
              <a:rPr lang="ru-RU">
                <a:sym typeface="Symbol" pitchFamily="18" charset="2"/>
              </a:rPr>
              <a:t>при</a:t>
            </a:r>
            <a:r>
              <a:rPr lang="en-US">
                <a:sym typeface="Symbol" pitchFamily="18" charset="2"/>
              </a:rPr>
              <a:t> x&gt;0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1763713" y="4579938"/>
            <a:ext cx="455951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dirty="0">
                <a:sym typeface="Symbol" pitchFamily="18" charset="2"/>
              </a:rPr>
              <a:t>3. Возрастающая  </a:t>
            </a:r>
            <a:r>
              <a:rPr lang="ru-RU" dirty="0" smtClean="0">
                <a:sym typeface="Symbol" pitchFamily="18" charset="2"/>
              </a:rPr>
              <a:t>функция </a:t>
            </a:r>
            <a:r>
              <a:rPr lang="ru-RU" dirty="0" err="1" smtClean="0"/>
              <a:t>х</a:t>
            </a:r>
            <a:r>
              <a:rPr lang="ru-RU" dirty="0" smtClean="0">
                <a:sym typeface="Symbol" pitchFamily="18" charset="2"/>
              </a:rPr>
              <a:t>(</a:t>
            </a:r>
            <a:r>
              <a:rPr lang="en-US" dirty="0" smtClean="0">
                <a:sym typeface="Symbol" pitchFamily="18" charset="2"/>
              </a:rPr>
              <a:t>-</a:t>
            </a:r>
            <a:r>
              <a:rPr lang="ru-RU" dirty="0" smtClean="0">
                <a:sym typeface="Symbol" pitchFamily="18" charset="2"/>
              </a:rPr>
              <a:t>∞</a:t>
            </a:r>
            <a:r>
              <a:rPr lang="en-US" dirty="0" smtClean="0">
                <a:sym typeface="Symbol" pitchFamily="18" charset="2"/>
              </a:rPr>
              <a:t>;0) (0;+∞)</a:t>
            </a:r>
            <a:endParaRPr lang="ru-RU" dirty="0" smtClean="0"/>
          </a:p>
          <a:p>
            <a:pPr marL="342900" indent="-342900">
              <a:spcBef>
                <a:spcPct val="50000"/>
              </a:spcBef>
            </a:pPr>
            <a:endParaRPr lang="ru-RU" dirty="0">
              <a:sym typeface="Symbol" pitchFamily="18" charset="2"/>
            </a:endParaRPr>
          </a:p>
        </p:txBody>
      </p:sp>
      <p:sp>
        <p:nvSpPr>
          <p:cNvPr id="11275" name="Rectangle 21"/>
          <p:cNvSpPr>
            <a:spLocks noChangeArrowheads="1"/>
          </p:cNvSpPr>
          <p:nvPr/>
        </p:nvSpPr>
        <p:spPr bwMode="auto">
          <a:xfrm>
            <a:off x="1763713" y="5011738"/>
            <a:ext cx="22182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ym typeface="Symbol" pitchFamily="18" charset="2"/>
              </a:rPr>
              <a:t>4. </a:t>
            </a:r>
            <a:r>
              <a:rPr lang="ru-RU" dirty="0" smtClean="0">
                <a:sym typeface="Symbol" pitchFamily="18" charset="2"/>
              </a:rPr>
              <a:t>Нечетная функция</a:t>
            </a:r>
            <a:endParaRPr lang="ru-RU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/>
      <p:bldP spid="10256" grpId="0"/>
      <p:bldP spid="10257" grpId="0"/>
      <p:bldP spid="112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Костя\Desktop\МОЯ РАБОТА\ФОНЫ\90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1"/>
            <a:ext cx="950122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86050" y="2357430"/>
            <a:ext cx="40180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i="1" dirty="0" smtClean="0">
                <a:solidFill>
                  <a:srgbClr val="FF0000"/>
                </a:solidFill>
              </a:rPr>
              <a:t>Тест</a:t>
            </a:r>
            <a:endParaRPr lang="ru-RU" sz="9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Костя\Desktop\МОЯ РАБОТА\ФОНЫ\90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1"/>
            <a:ext cx="950122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1214422"/>
            <a:ext cx="6222794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Домашнее задание</a:t>
            </a:r>
            <a:r>
              <a:rPr lang="en-US" sz="4800" b="1" i="1" dirty="0" smtClean="0">
                <a:solidFill>
                  <a:srgbClr val="FF0000"/>
                </a:solidFill>
              </a:rPr>
              <a:t>:</a:t>
            </a:r>
            <a:endParaRPr lang="ru-RU" sz="4800" b="1" i="1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Пункт 15</a:t>
            </a:r>
          </a:p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№185</a:t>
            </a:r>
          </a:p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№187 (1,3)</a:t>
            </a:r>
          </a:p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Сетевой город – задание №12</a:t>
            </a:r>
          </a:p>
          <a:p>
            <a:r>
              <a:rPr lang="ru-RU" sz="36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(выполнить  до  03.12.12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остя\Desktop\МОЯ РАБОТА\ФОНЫ\90а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357222" y="1"/>
            <a:ext cx="950122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C5ADE"/>
                </a:solidFill>
              </a:rPr>
              <a:t>Гипербола (</a:t>
            </a:r>
            <a:r>
              <a:rPr lang="el-GR" b="1" dirty="0" smtClean="0">
                <a:solidFill>
                  <a:srgbClr val="4C5ADE"/>
                </a:solidFill>
              </a:rPr>
              <a:t>ὑπερβολή</a:t>
            </a:r>
            <a:r>
              <a:rPr lang="ru-RU" b="1" dirty="0" smtClean="0">
                <a:solidFill>
                  <a:srgbClr val="4C5ADE"/>
                </a:solidFill>
              </a:rPr>
              <a:t> – греч.) - бросать далее цели, избыток.</a:t>
            </a:r>
            <a:endParaRPr lang="ru-RU" dirty="0">
              <a:solidFill>
                <a:srgbClr val="4C5AD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0364" y="1571612"/>
            <a:ext cx="5643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4C5ADE"/>
                </a:solidFill>
              </a:rPr>
              <a:t>Открыта математиками древнегреческой школы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4C5ADE"/>
                </a:solidFill>
              </a:rPr>
              <a:t> примерно в  IV в. до нашей эры</a:t>
            </a:r>
            <a:endParaRPr lang="ru-RU" sz="2000" b="1" dirty="0">
              <a:solidFill>
                <a:srgbClr val="4C5ADE"/>
              </a:solidFill>
            </a:endParaRPr>
          </a:p>
        </p:txBody>
      </p:sp>
      <p:pic>
        <p:nvPicPr>
          <p:cNvPr id="5" name="Picture 2" descr="Портрет">
            <a:hlinkClick r:id="rId4" tooltip="Портрет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2786058"/>
            <a:ext cx="1905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357290" y="5357826"/>
            <a:ext cx="2300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Аполлоний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Пергский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14876" y="2928934"/>
            <a:ext cx="25003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Дата рождения:</a:t>
            </a:r>
          </a:p>
          <a:p>
            <a:pPr fontAlgn="ctr"/>
            <a:r>
              <a:rPr lang="ru-RU" b="1" dirty="0" smtClean="0">
                <a:solidFill>
                  <a:srgbClr val="FF0000"/>
                </a:solidFill>
              </a:rPr>
              <a:t>262 до н. э.</a:t>
            </a:r>
            <a:endParaRPr lang="ru-RU" dirty="0" smtClean="0">
              <a:solidFill>
                <a:srgbClr val="FF0000"/>
              </a:solidFill>
            </a:endParaRPr>
          </a:p>
          <a:p>
            <a:pPr fontAlgn="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Место рождения:</a:t>
            </a:r>
          </a:p>
          <a:p>
            <a:pPr fontAlgn="ctr"/>
            <a:r>
              <a:rPr lang="ru-RU" b="1" dirty="0" smtClean="0">
                <a:solidFill>
                  <a:srgbClr val="FF0000"/>
                </a:solidFill>
              </a:rPr>
              <a:t>Перга, </a:t>
            </a:r>
            <a:r>
              <a:rPr lang="ru-RU" b="1" dirty="0" err="1" smtClean="0">
                <a:solidFill>
                  <a:srgbClr val="FF0000"/>
                </a:solidFill>
              </a:rPr>
              <a:t>Памфилия</a:t>
            </a:r>
            <a:endParaRPr lang="ru-RU" b="1" dirty="0" smtClean="0">
              <a:solidFill>
                <a:srgbClr val="FF0000"/>
              </a:solidFill>
            </a:endParaRPr>
          </a:p>
          <a:p>
            <a:pPr fontAlgn="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Дата смерти:</a:t>
            </a:r>
          </a:p>
          <a:p>
            <a:pPr fontAlgn="ctr"/>
            <a:r>
              <a:rPr lang="ru-RU" b="1" dirty="0" smtClean="0">
                <a:solidFill>
                  <a:srgbClr val="FF0000"/>
                </a:solidFill>
              </a:rPr>
              <a:t>190 до н. э.</a:t>
            </a:r>
            <a:endParaRPr lang="ru-RU" dirty="0" smtClean="0">
              <a:solidFill>
                <a:srgbClr val="FF0000"/>
              </a:solidFill>
            </a:endParaRPr>
          </a:p>
          <a:p>
            <a:pPr fontAlgn="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Место смерти:</a:t>
            </a:r>
          </a:p>
          <a:p>
            <a:pPr fontAlgn="ctr"/>
            <a:r>
              <a:rPr lang="ru-RU" b="1" dirty="0" smtClean="0">
                <a:solidFill>
                  <a:srgbClr val="FF0000"/>
                </a:solidFill>
              </a:rPr>
              <a:t>Александрия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Костя\Desktop\МОЯ РАБОТА\ФОНЫ\90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68259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772400" cy="1470025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chemeClr val="accent1">
                    <a:lumMod val="75000"/>
                  </a:schemeClr>
                </a:solidFill>
              </a:rPr>
              <a:t>функция</a:t>
            </a:r>
            <a:endParaRPr lang="ru-RU" sz="8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143116"/>
            <a:ext cx="7215238" cy="785818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Зависимость одной переменной от другой 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1142976" y="2928934"/>
            <a:ext cx="1143008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822695" y="3535363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6893735" y="3178967"/>
            <a:ext cx="1000132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0034" y="4000504"/>
            <a:ext cx="18229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Линейная </a:t>
            </a:r>
          </a:p>
          <a:p>
            <a:r>
              <a:rPr lang="en-US" sz="2800" b="1" dirty="0">
                <a:solidFill>
                  <a:srgbClr val="4C5ADE"/>
                </a:solidFill>
              </a:rPr>
              <a:t>y</a:t>
            </a:r>
            <a:r>
              <a:rPr lang="en-US" sz="2800" b="1" dirty="0" smtClean="0">
                <a:solidFill>
                  <a:srgbClr val="4C5ADE"/>
                </a:solidFill>
              </a:rPr>
              <a:t> = </a:t>
            </a:r>
            <a:r>
              <a:rPr lang="en-US" sz="2800" b="1" dirty="0" err="1" smtClean="0">
                <a:solidFill>
                  <a:srgbClr val="4C5ADE"/>
                </a:solidFill>
              </a:rPr>
              <a:t>kx</a:t>
            </a:r>
            <a:r>
              <a:rPr lang="en-US" sz="2800" b="1" dirty="0" smtClean="0">
                <a:solidFill>
                  <a:srgbClr val="4C5ADE"/>
                </a:solidFill>
              </a:rPr>
              <a:t> + b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14810" y="4357694"/>
            <a:ext cx="399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4C5ADE"/>
                </a:solidFill>
              </a:rPr>
              <a:t>2</a:t>
            </a:r>
            <a:endParaRPr lang="ru-RU" b="1" dirty="0">
              <a:solidFill>
                <a:srgbClr val="4C5AD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3240" y="4000504"/>
            <a:ext cx="25304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Квадратичная</a:t>
            </a:r>
          </a:p>
          <a:p>
            <a:r>
              <a:rPr lang="en-US" sz="2800" b="1" dirty="0" smtClean="0">
                <a:solidFill>
                  <a:srgbClr val="4C5ADE"/>
                </a:solidFill>
              </a:rPr>
              <a:t>   y = ax + </a:t>
            </a:r>
            <a:r>
              <a:rPr lang="en-US" sz="2800" b="1" dirty="0" err="1" smtClean="0">
                <a:solidFill>
                  <a:srgbClr val="4C5ADE"/>
                </a:solidFill>
              </a:rPr>
              <a:t>bx</a:t>
            </a:r>
            <a:r>
              <a:rPr lang="en-US" sz="2800" b="1" dirty="0" smtClean="0">
                <a:solidFill>
                  <a:srgbClr val="4C5ADE"/>
                </a:solidFill>
              </a:rPr>
              <a:t> +c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43702" y="4214818"/>
            <a:ext cx="18975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Степенная </a:t>
            </a:r>
          </a:p>
          <a:p>
            <a:r>
              <a:rPr lang="en-US" sz="2800" b="1" dirty="0">
                <a:solidFill>
                  <a:srgbClr val="4C5ADE"/>
                </a:solidFill>
              </a:rPr>
              <a:t> </a:t>
            </a:r>
            <a:r>
              <a:rPr lang="en-US" sz="2800" b="1" dirty="0" smtClean="0">
                <a:solidFill>
                  <a:srgbClr val="4C5ADE"/>
                </a:solidFill>
              </a:rPr>
              <a:t>    y = x 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86710" y="4572008"/>
            <a:ext cx="336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4C5ADE"/>
                </a:solidFill>
              </a:rPr>
              <a:t>r</a:t>
            </a:r>
            <a:endParaRPr lang="ru-RU" sz="2400" b="1" dirty="0">
              <a:solidFill>
                <a:srgbClr val="4C5ADE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500694" y="428625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653094" y="443865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Костя\Desktop\МОЯ РАБОТА\ФОНЫ\90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1"/>
            <a:ext cx="950122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928926" y="2071678"/>
            <a:ext cx="30825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solidFill>
                  <a:srgbClr val="FF0000"/>
                </a:solidFill>
              </a:rPr>
              <a:t>Тест </a:t>
            </a:r>
            <a:endParaRPr lang="ru-RU" sz="9600" b="1" i="1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Костя\Desktop\МОЯ РАБОТА\ФОНЫ\90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0"/>
            <a:ext cx="9501222" cy="68580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8667" t="18748" r="69327" b="33086"/>
          <a:stretch>
            <a:fillRect/>
          </a:stretch>
        </p:blipFill>
        <p:spPr bwMode="auto">
          <a:xfrm>
            <a:off x="2643174" y="857232"/>
            <a:ext cx="371477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Костя\Desktop\МОЯ РАБОТА\ФОНЫ\90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1"/>
            <a:ext cx="950122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928926" y="2071678"/>
            <a:ext cx="30825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solidFill>
                  <a:srgbClr val="FF0000"/>
                </a:solidFill>
              </a:rPr>
              <a:t>Тест </a:t>
            </a:r>
            <a:endParaRPr lang="ru-RU" sz="9600" b="1" i="1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Костя\Desktop\МОЯ РАБОТА\ФОНЫ\90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0"/>
            <a:ext cx="9501222" cy="6858000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6575" y="862013"/>
            <a:ext cx="299085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остя\Desktop\МОЯ РАБОТА\ФОНЫ\90а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357222" y="1"/>
            <a:ext cx="9501222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500166" y="2000240"/>
            <a:ext cx="68996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урок!!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val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3500438"/>
            <a:ext cx="2078037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остя\Desktop\МОЯ РАБОТА\ФОНЫ\90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57222" y="0"/>
            <a:ext cx="950122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C5ADE"/>
                </a:solidFill>
              </a:rPr>
              <a:t>Найдите область определения </a:t>
            </a:r>
            <a:br>
              <a:rPr lang="ru-RU" b="1" dirty="0" smtClean="0">
                <a:solidFill>
                  <a:srgbClr val="4C5ADE"/>
                </a:solidFill>
              </a:rPr>
            </a:br>
            <a:r>
              <a:rPr lang="ru-RU" b="1" dirty="0" smtClean="0">
                <a:solidFill>
                  <a:srgbClr val="4C5ADE"/>
                </a:solidFill>
              </a:rPr>
              <a:t>функций</a:t>
            </a:r>
            <a:r>
              <a:rPr lang="en-US" b="1" dirty="0" smtClean="0">
                <a:solidFill>
                  <a:srgbClr val="4C5ADE"/>
                </a:solidFill>
              </a:rPr>
              <a:t>:</a:t>
            </a:r>
            <a:endParaRPr lang="ru-RU" b="1" dirty="0">
              <a:solidFill>
                <a:srgbClr val="4C5AD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2786058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y</a:t>
            </a:r>
            <a:r>
              <a:rPr lang="en-US" sz="2800" b="1" dirty="0" smtClean="0">
                <a:solidFill>
                  <a:srgbClr val="FF0000"/>
                </a:solidFill>
              </a:rPr>
              <a:t> = x - 4x +2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08" y="27146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285749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y= 5x-3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3857628"/>
            <a:ext cx="148951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y</a:t>
            </a:r>
            <a:r>
              <a:rPr lang="en-US" sz="2800" b="1" dirty="0" smtClean="0">
                <a:solidFill>
                  <a:srgbClr val="FF0000"/>
                </a:solidFill>
              </a:rPr>
              <a:t> = </a:t>
            </a:r>
            <a:r>
              <a:rPr lang="en-US" sz="2800" b="1" u="sng" dirty="0" smtClean="0">
                <a:solidFill>
                  <a:srgbClr val="FF0000"/>
                </a:solidFill>
              </a:rPr>
              <a:t>2x +5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        x - 3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43438" y="4071942"/>
            <a:ext cx="1633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y  =   x + 2</a:t>
            </a:r>
            <a:endParaRPr lang="ru-RU" sz="2800" b="1" dirty="0">
              <a:solidFill>
                <a:srgbClr val="FF0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5214942" y="4286256"/>
            <a:ext cx="214314" cy="714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5321305" y="4179099"/>
            <a:ext cx="286546" cy="21510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572132" y="4143380"/>
            <a:ext cx="642942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Костя\Desktop\МОЯ РАБОТА\ФОНЫ\90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3600" b="1" dirty="0" smtClean="0">
                <a:solidFill>
                  <a:srgbClr val="4C5ADE"/>
                </a:solidFill>
              </a:rPr>
              <a:t>По графику функции определите промежутки монотонности функций</a:t>
            </a:r>
            <a:endParaRPr lang="ru-RU" sz="3600" b="1" dirty="0">
              <a:solidFill>
                <a:srgbClr val="4C5ADE"/>
              </a:solidFill>
            </a:endParaRPr>
          </a:p>
        </p:txBody>
      </p:sp>
      <p:pic>
        <p:nvPicPr>
          <p:cNvPr id="7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3539" r="5769" b="60225"/>
          <a:stretch>
            <a:fillRect/>
          </a:stretch>
        </p:blipFill>
        <p:spPr bwMode="auto">
          <a:xfrm>
            <a:off x="0" y="1785926"/>
            <a:ext cx="2604189" cy="2504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 t="49831" b="10535"/>
          <a:stretch>
            <a:fillRect/>
          </a:stretch>
        </p:blipFill>
        <p:spPr>
          <a:xfrm>
            <a:off x="5857884" y="1857364"/>
            <a:ext cx="3171822" cy="2428892"/>
          </a:xfrm>
          <a:prstGeom prst="rect">
            <a:avLst/>
          </a:prstGeom>
          <a:noFill/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/>
          <a:srcRect b="15170"/>
          <a:stretch>
            <a:fillRect/>
          </a:stretch>
        </p:blipFill>
        <p:spPr>
          <a:xfrm>
            <a:off x="2786050" y="1785926"/>
            <a:ext cx="2956182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 descr="C:\Users\Костя\Desktop\МОЯ РАБОТА\ФОНЫ\90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i="1" dirty="0" smtClean="0">
                <a:solidFill>
                  <a:srgbClr val="4C5ADE"/>
                </a:solidFill>
              </a:rPr>
              <a:t>Определите четность, нечетность  функций</a:t>
            </a:r>
            <a:r>
              <a:rPr lang="en-US" sz="3600" b="1" i="1" dirty="0" smtClean="0">
                <a:solidFill>
                  <a:srgbClr val="4C5ADE"/>
                </a:solidFill>
              </a:rPr>
              <a:t>:</a:t>
            </a:r>
            <a:endParaRPr lang="ru-RU" sz="3600" b="1" i="1" dirty="0" smtClean="0">
              <a:solidFill>
                <a:srgbClr val="4C5ADE"/>
              </a:solidFill>
            </a:endParaRPr>
          </a:p>
        </p:txBody>
      </p:sp>
      <p:sp>
        <p:nvSpPr>
          <p:cNvPr id="3075" name="Line 7"/>
          <p:cNvSpPr>
            <a:spLocks noChangeShapeType="1"/>
          </p:cNvSpPr>
          <p:nvPr/>
        </p:nvSpPr>
        <p:spPr bwMode="auto">
          <a:xfrm>
            <a:off x="0" y="3286124"/>
            <a:ext cx="3162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8"/>
          <p:cNvSpPr>
            <a:spLocks noChangeShapeType="1"/>
          </p:cNvSpPr>
          <p:nvPr/>
        </p:nvSpPr>
        <p:spPr bwMode="auto">
          <a:xfrm>
            <a:off x="5749925" y="4772025"/>
            <a:ext cx="2759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7" name="Line 9"/>
          <p:cNvSpPr>
            <a:spLocks noChangeShapeType="1"/>
          </p:cNvSpPr>
          <p:nvPr/>
        </p:nvSpPr>
        <p:spPr bwMode="auto">
          <a:xfrm>
            <a:off x="679450" y="5484813"/>
            <a:ext cx="3162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10"/>
          <p:cNvSpPr>
            <a:spLocks noChangeShapeType="1"/>
          </p:cNvSpPr>
          <p:nvPr/>
        </p:nvSpPr>
        <p:spPr bwMode="auto">
          <a:xfrm>
            <a:off x="5405438" y="2538413"/>
            <a:ext cx="28686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 rot="-5400000">
            <a:off x="654031" y="2560623"/>
            <a:ext cx="2263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0" name="Line 12"/>
          <p:cNvSpPr>
            <a:spLocks noChangeShapeType="1"/>
          </p:cNvSpPr>
          <p:nvPr/>
        </p:nvSpPr>
        <p:spPr bwMode="auto">
          <a:xfrm rot="5400000" flipH="1">
            <a:off x="1183481" y="4842669"/>
            <a:ext cx="2185988" cy="31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1" name="Line 13"/>
          <p:cNvSpPr>
            <a:spLocks noChangeShapeType="1"/>
          </p:cNvSpPr>
          <p:nvPr/>
        </p:nvSpPr>
        <p:spPr bwMode="auto">
          <a:xfrm rot="-5400000">
            <a:off x="5778500" y="4772026"/>
            <a:ext cx="2511425" cy="31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2" name="Line 14"/>
          <p:cNvSpPr>
            <a:spLocks noChangeShapeType="1"/>
          </p:cNvSpPr>
          <p:nvPr/>
        </p:nvSpPr>
        <p:spPr bwMode="auto">
          <a:xfrm rot="-5400000">
            <a:off x="5599906" y="2485232"/>
            <a:ext cx="2557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3" name="Freeform 15"/>
          <p:cNvSpPr>
            <a:spLocks/>
          </p:cNvSpPr>
          <p:nvPr/>
        </p:nvSpPr>
        <p:spPr bwMode="auto">
          <a:xfrm>
            <a:off x="857224" y="1571612"/>
            <a:ext cx="1952625" cy="1843088"/>
          </a:xfrm>
          <a:custGeom>
            <a:avLst/>
            <a:gdLst>
              <a:gd name="T0" fmla="*/ 0 w 1191"/>
              <a:gd name="T1" fmla="*/ 0 h 1161"/>
              <a:gd name="T2" fmla="*/ 566 w 1191"/>
              <a:gd name="T3" fmla="*/ 1161 h 1161"/>
              <a:gd name="T4" fmla="*/ 1191 w 1191"/>
              <a:gd name="T5" fmla="*/ 0 h 1161"/>
              <a:gd name="T6" fmla="*/ 0 60000 65536"/>
              <a:gd name="T7" fmla="*/ 0 60000 65536"/>
              <a:gd name="T8" fmla="*/ 0 60000 65536"/>
              <a:gd name="T9" fmla="*/ 0 w 1191"/>
              <a:gd name="T10" fmla="*/ 0 h 1161"/>
              <a:gd name="T11" fmla="*/ 1191 w 1191"/>
              <a:gd name="T12" fmla="*/ 1161 h 11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1" h="1161">
                <a:moveTo>
                  <a:pt x="0" y="0"/>
                </a:moveTo>
                <a:cubicBezTo>
                  <a:pt x="184" y="580"/>
                  <a:pt x="368" y="1161"/>
                  <a:pt x="566" y="1161"/>
                </a:cubicBezTo>
                <a:cubicBezTo>
                  <a:pt x="764" y="1161"/>
                  <a:pt x="1090" y="185"/>
                  <a:pt x="1191" y="0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4" name="Line 16"/>
          <p:cNvSpPr>
            <a:spLocks noChangeShapeType="1"/>
          </p:cNvSpPr>
          <p:nvPr/>
        </p:nvSpPr>
        <p:spPr bwMode="auto">
          <a:xfrm>
            <a:off x="712788" y="3983038"/>
            <a:ext cx="1565275" cy="1519237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5" name="Line 17"/>
          <p:cNvSpPr>
            <a:spLocks noChangeShapeType="1"/>
          </p:cNvSpPr>
          <p:nvPr/>
        </p:nvSpPr>
        <p:spPr bwMode="auto">
          <a:xfrm flipH="1">
            <a:off x="2276475" y="3995738"/>
            <a:ext cx="1565275" cy="1519237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6" name="Freeform 18"/>
          <p:cNvSpPr>
            <a:spLocks/>
          </p:cNvSpPr>
          <p:nvPr/>
        </p:nvSpPr>
        <p:spPr bwMode="auto">
          <a:xfrm rot="465978">
            <a:off x="6978650" y="1106488"/>
            <a:ext cx="704850" cy="1476375"/>
          </a:xfrm>
          <a:custGeom>
            <a:avLst/>
            <a:gdLst>
              <a:gd name="T0" fmla="*/ 0 w 585"/>
              <a:gd name="T1" fmla="*/ 2020 h 2020"/>
              <a:gd name="T2" fmla="*/ 434 w 585"/>
              <a:gd name="T3" fmla="*/ 1506 h 2020"/>
              <a:gd name="T4" fmla="*/ 585 w 585"/>
              <a:gd name="T5" fmla="*/ 0 h 2020"/>
              <a:gd name="T6" fmla="*/ 0 60000 65536"/>
              <a:gd name="T7" fmla="*/ 0 60000 65536"/>
              <a:gd name="T8" fmla="*/ 0 60000 65536"/>
              <a:gd name="T9" fmla="*/ 0 w 585"/>
              <a:gd name="T10" fmla="*/ 0 h 2020"/>
              <a:gd name="T11" fmla="*/ 585 w 585"/>
              <a:gd name="T12" fmla="*/ 2020 h 20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5" h="2020">
                <a:moveTo>
                  <a:pt x="0" y="2020"/>
                </a:moveTo>
                <a:cubicBezTo>
                  <a:pt x="168" y="1931"/>
                  <a:pt x="337" y="1843"/>
                  <a:pt x="434" y="1506"/>
                </a:cubicBezTo>
                <a:cubicBezTo>
                  <a:pt x="531" y="1169"/>
                  <a:pt x="560" y="251"/>
                  <a:pt x="585" y="0"/>
                </a:cubicBezTo>
              </a:path>
            </a:pathLst>
          </a:custGeom>
          <a:noFill/>
          <a:ln w="76200" cmpd="sng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7" name="Freeform 20"/>
          <p:cNvSpPr>
            <a:spLocks/>
          </p:cNvSpPr>
          <p:nvPr/>
        </p:nvSpPr>
        <p:spPr bwMode="auto">
          <a:xfrm rot="465978" flipH="1" flipV="1">
            <a:off x="6046788" y="2470150"/>
            <a:ext cx="704850" cy="1476375"/>
          </a:xfrm>
          <a:custGeom>
            <a:avLst/>
            <a:gdLst>
              <a:gd name="T0" fmla="*/ 0 w 585"/>
              <a:gd name="T1" fmla="*/ 2020 h 2020"/>
              <a:gd name="T2" fmla="*/ 434 w 585"/>
              <a:gd name="T3" fmla="*/ 1506 h 2020"/>
              <a:gd name="T4" fmla="*/ 585 w 585"/>
              <a:gd name="T5" fmla="*/ 0 h 2020"/>
              <a:gd name="T6" fmla="*/ 0 60000 65536"/>
              <a:gd name="T7" fmla="*/ 0 60000 65536"/>
              <a:gd name="T8" fmla="*/ 0 60000 65536"/>
              <a:gd name="T9" fmla="*/ 0 w 585"/>
              <a:gd name="T10" fmla="*/ 0 h 2020"/>
              <a:gd name="T11" fmla="*/ 585 w 585"/>
              <a:gd name="T12" fmla="*/ 2020 h 20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5" h="2020">
                <a:moveTo>
                  <a:pt x="0" y="2020"/>
                </a:moveTo>
                <a:cubicBezTo>
                  <a:pt x="168" y="1931"/>
                  <a:pt x="337" y="1843"/>
                  <a:pt x="434" y="1506"/>
                </a:cubicBezTo>
                <a:cubicBezTo>
                  <a:pt x="531" y="1169"/>
                  <a:pt x="560" y="251"/>
                  <a:pt x="585" y="0"/>
                </a:cubicBezTo>
              </a:path>
            </a:pathLst>
          </a:custGeom>
          <a:noFill/>
          <a:ln w="76200" cmpd="sng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8" name="Arc 21"/>
          <p:cNvSpPr>
            <a:spLocks/>
          </p:cNvSpPr>
          <p:nvPr/>
        </p:nvSpPr>
        <p:spPr bwMode="auto">
          <a:xfrm rot="10800000">
            <a:off x="7207250" y="3690938"/>
            <a:ext cx="946150" cy="960437"/>
          </a:xfrm>
          <a:custGeom>
            <a:avLst/>
            <a:gdLst>
              <a:gd name="T0" fmla="*/ 0 w 21600"/>
              <a:gd name="T1" fmla="*/ 0 h 21600"/>
              <a:gd name="T2" fmla="*/ 946150 w 21600"/>
              <a:gd name="T3" fmla="*/ 960437 h 21600"/>
              <a:gd name="T4" fmla="*/ 0 w 21600"/>
              <a:gd name="T5" fmla="*/ 9604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66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9" name="Arc 22"/>
          <p:cNvSpPr>
            <a:spLocks/>
          </p:cNvSpPr>
          <p:nvPr/>
        </p:nvSpPr>
        <p:spPr bwMode="auto">
          <a:xfrm rot="10800000" flipH="1" flipV="1">
            <a:off x="5905500" y="4929188"/>
            <a:ext cx="946150" cy="960437"/>
          </a:xfrm>
          <a:custGeom>
            <a:avLst/>
            <a:gdLst>
              <a:gd name="T0" fmla="*/ 0 w 21600"/>
              <a:gd name="T1" fmla="*/ 0 h 21600"/>
              <a:gd name="T2" fmla="*/ 946150 w 21600"/>
              <a:gd name="T3" fmla="*/ 960437 h 21600"/>
              <a:gd name="T4" fmla="*/ 0 w 21600"/>
              <a:gd name="T5" fmla="*/ 9604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66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 flipH="1">
            <a:off x="3714744" y="1714488"/>
            <a:ext cx="1341438" cy="306387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rot="-5400000">
            <a:off x="3150393" y="3350409"/>
            <a:ext cx="2557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3071802" y="3643314"/>
            <a:ext cx="28686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7"/>
          <p:cNvGrpSpPr>
            <a:grpSpLocks/>
          </p:cNvGrpSpPr>
          <p:nvPr/>
        </p:nvGrpSpPr>
        <p:grpSpPr bwMode="auto">
          <a:xfrm>
            <a:off x="142875" y="1071563"/>
            <a:ext cx="8643938" cy="4573587"/>
            <a:chOff x="142844" y="1071546"/>
            <a:chExt cx="8643998" cy="457362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2786050" y="2643182"/>
              <a:ext cx="3500461" cy="1587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285720" y="5143512"/>
              <a:ext cx="4000528" cy="15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85786" y="1643050"/>
              <a:ext cx="5499138" cy="1587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784198" y="2143116"/>
              <a:ext cx="5502313" cy="15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786050" y="3143248"/>
              <a:ext cx="3000396" cy="15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284397" y="3643315"/>
              <a:ext cx="3502049" cy="1587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2285984" y="4143380"/>
              <a:ext cx="6500858" cy="15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85720" y="4643447"/>
              <a:ext cx="8501122" cy="1587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H="1">
              <a:off x="4536280" y="1393017"/>
              <a:ext cx="498479" cy="15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6200000" flipH="1">
              <a:off x="5535618" y="2392356"/>
              <a:ext cx="500067" cy="15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6036479" y="4391826"/>
              <a:ext cx="500067" cy="3175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6200000" flipH="1">
              <a:off x="5036347" y="1393017"/>
              <a:ext cx="498479" cy="1587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2034363" y="3393282"/>
              <a:ext cx="4500595" cy="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1034231" y="3393282"/>
              <a:ext cx="450059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534960" y="1892289"/>
              <a:ext cx="500066" cy="15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6035685" y="2392356"/>
              <a:ext cx="500067" cy="1587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1032644" y="1893083"/>
              <a:ext cx="501654" cy="15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6200000" flipH="1">
              <a:off x="1534298" y="1891495"/>
              <a:ext cx="501654" cy="15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16200000" flipH="1">
              <a:off x="1785124" y="1642256"/>
              <a:ext cx="1000132" cy="1587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6200000" flipH="1">
              <a:off x="2285190" y="1642256"/>
              <a:ext cx="1000132" cy="15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1534296" y="3393282"/>
              <a:ext cx="450059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4037008" y="3392488"/>
              <a:ext cx="2500331" cy="15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6536544" y="4391826"/>
              <a:ext cx="500067" cy="3175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5400000">
              <a:off x="7036611" y="4391826"/>
              <a:ext cx="500067" cy="3175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rot="5400000">
              <a:off x="7536676" y="4391826"/>
              <a:ext cx="500067" cy="3175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5400000">
              <a:off x="8036743" y="4391826"/>
              <a:ext cx="500067" cy="3175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5400000">
              <a:off x="5037935" y="3893347"/>
              <a:ext cx="1498611" cy="1587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5400000">
              <a:off x="1785124" y="4642653"/>
              <a:ext cx="2000264" cy="15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rot="5400000">
              <a:off x="2035952" y="3891759"/>
              <a:ext cx="500066" cy="3175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rot="5400000">
              <a:off x="2285190" y="3142455"/>
              <a:ext cx="1000132" cy="15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>
              <a:off x="2284397" y="1142984"/>
              <a:ext cx="4000528" cy="15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>
              <a:off x="1285852" y="5643579"/>
              <a:ext cx="3000396" cy="1587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Прямоугольник 124"/>
            <p:cNvSpPr/>
            <p:nvPr/>
          </p:nvSpPr>
          <p:spPr>
            <a:xfrm>
              <a:off x="2141521" y="1071546"/>
              <a:ext cx="500065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642910" y="1571612"/>
              <a:ext cx="500065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3143240" y="2071678"/>
              <a:ext cx="500066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2643174" y="2571744"/>
              <a:ext cx="500065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29" name="Прямоугольник 128"/>
            <p:cNvSpPr/>
            <p:nvPr/>
          </p:nvSpPr>
          <p:spPr>
            <a:xfrm>
              <a:off x="2643174" y="3071810"/>
              <a:ext cx="500065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30" name="Прямоугольник 129"/>
            <p:cNvSpPr/>
            <p:nvPr/>
          </p:nvSpPr>
          <p:spPr>
            <a:xfrm>
              <a:off x="2141521" y="3571876"/>
              <a:ext cx="500065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2643174" y="4071943"/>
              <a:ext cx="500065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142844" y="4572008"/>
              <a:ext cx="500066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1142976" y="5072075"/>
              <a:ext cx="500066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0000"/>
                  </a:solidFill>
                </a:rPr>
                <a:t>9</a:t>
              </a:r>
            </a:p>
          </p:txBody>
        </p:sp>
        <p:cxnSp>
          <p:nvCxnSpPr>
            <p:cNvPr id="45" name="Прямая соединительная линия 44"/>
            <p:cNvCxnSpPr/>
            <p:nvPr/>
          </p:nvCxnSpPr>
          <p:spPr>
            <a:xfrm>
              <a:off x="3284529" y="1142984"/>
              <a:ext cx="500065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3284529" y="5641991"/>
              <a:ext cx="500065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5400000">
              <a:off x="6034097" y="1392223"/>
              <a:ext cx="500067" cy="15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5535618" y="1392223"/>
              <a:ext cx="500067" cy="15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5400000">
              <a:off x="3536942" y="3392488"/>
              <a:ext cx="2500331" cy="1587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 rot="5400000">
              <a:off x="8536014" y="4392620"/>
              <a:ext cx="500067" cy="15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rot="16200000" flipH="1">
              <a:off x="1786711" y="5142719"/>
              <a:ext cx="1000132" cy="15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16200000" flipH="1">
              <a:off x="1286646" y="5142719"/>
              <a:ext cx="1000132" cy="1587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16200000" flipH="1">
              <a:off x="786579" y="5142719"/>
              <a:ext cx="1000132" cy="15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535754" y="4891892"/>
              <a:ext cx="500066" cy="3175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 rot="5400000">
              <a:off x="35688" y="4891892"/>
              <a:ext cx="500066" cy="3175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2285984" y="1142984"/>
            <a:ext cx="438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4C5ADE"/>
                </a:solidFill>
              </a:rPr>
              <a:t>а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786050" y="114298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4C5ADE"/>
                </a:solidFill>
              </a:rPr>
              <a:t>р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357554" y="1142984"/>
            <a:ext cx="311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г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57620" y="1142984"/>
            <a:ext cx="354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у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57686" y="1142984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м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786314" y="1142984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е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357818" y="1142984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4C5ADE"/>
                </a:solidFill>
              </a:rPr>
              <a:t>н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857884" y="1142984"/>
            <a:ext cx="30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4C5ADE"/>
                </a:solidFill>
              </a:rPr>
              <a:t>т</a:t>
            </a:r>
            <a:endParaRPr lang="ru-RU" sz="2400" b="1" dirty="0">
              <a:solidFill>
                <a:srgbClr val="4C5ADE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85786" y="164305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4C5ADE"/>
                </a:solidFill>
              </a:rPr>
              <a:t>ф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357290" y="1643050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у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785918" y="164305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4C5ADE"/>
                </a:solidFill>
              </a:rPr>
              <a:t>н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357422" y="164305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к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57488" y="164305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4C5ADE"/>
                </a:solidFill>
              </a:rPr>
              <a:t>ц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357554" y="164305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857620" y="164305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4C5ADE"/>
                </a:solidFill>
              </a:rPr>
              <a:t>я</a:t>
            </a:r>
            <a:endParaRPr lang="ru-RU" sz="2400" b="1" dirty="0">
              <a:solidFill>
                <a:srgbClr val="4C5ADE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357554" y="2143116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п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857620" y="2143116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4C5ADE"/>
                </a:solidFill>
              </a:rPr>
              <a:t>р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57686" y="214311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я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786314" y="2143116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м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357818" y="2143116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4C5ADE"/>
                </a:solidFill>
              </a:rPr>
              <a:t>а</a:t>
            </a:r>
            <a:endParaRPr lang="ru-RU" sz="2400" b="1" dirty="0">
              <a:solidFill>
                <a:srgbClr val="4C5ADE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857884" y="214311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я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857488" y="2643182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в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357554" y="2643182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857620" y="2643182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т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286248" y="2643182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в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857752" y="2643182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4C5ADE"/>
                </a:solidFill>
              </a:rPr>
              <a:t>ь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928926" y="3143248"/>
            <a:ext cx="311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г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357554" y="3143248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р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857620" y="3143248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а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357686" y="3143248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4C5ADE"/>
                </a:solidFill>
              </a:rPr>
              <a:t>ф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857752" y="314324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и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357818" y="3143248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4C5ADE"/>
                </a:solidFill>
              </a:rPr>
              <a:t>к</a:t>
            </a:r>
            <a:endParaRPr lang="ru-RU" sz="2400" b="1" dirty="0">
              <a:solidFill>
                <a:srgbClr val="4C5ADE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428860" y="3643314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т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857488" y="3643314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а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357554" y="364331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б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929058" y="364331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л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357686" y="364331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и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857752" y="3643314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>
                <a:solidFill>
                  <a:srgbClr val="4C5ADE"/>
                </a:solidFill>
              </a:rPr>
              <a:t>ц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357818" y="3643314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4C5ADE"/>
                </a:solidFill>
              </a:rPr>
              <a:t>а</a:t>
            </a:r>
            <a:endParaRPr lang="ru-RU" sz="2400" b="1" dirty="0">
              <a:solidFill>
                <a:srgbClr val="4C5ADE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857488" y="414338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в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357554" y="41433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857620" y="4143380"/>
            <a:ext cx="338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4C5ADE"/>
                </a:solidFill>
              </a:rPr>
              <a:t>з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357686" y="41433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4C5ADE"/>
                </a:solidFill>
              </a:rPr>
              <a:t>р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929190" y="414338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а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357818" y="414338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с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857884" y="414338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т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357950" y="414338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а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786578" y="4143380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4C5ADE"/>
                </a:solidFill>
              </a:rPr>
              <a:t>ю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286644" y="4143380"/>
            <a:ext cx="468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4C5ADE"/>
                </a:solidFill>
              </a:rPr>
              <a:t>щ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858148" y="414338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а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8358214" y="41433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я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57158" y="464344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4C5ADE"/>
                </a:solidFill>
              </a:rPr>
              <a:t>п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857224" y="4643446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а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357290" y="4643446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4C5ADE"/>
                </a:solidFill>
              </a:rPr>
              <a:t>р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857356" y="4643446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а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357422" y="4643446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б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2857488" y="464344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о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357554" y="464344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857620" y="4643446"/>
            <a:ext cx="434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а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357290" y="5143512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ч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857356" y="5143512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ё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357422" y="5143512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т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857488" y="5143512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4C5ADE"/>
                </a:solidFill>
              </a:rPr>
              <a:t>н</a:t>
            </a:r>
            <a:endParaRPr lang="ru-RU" sz="2800" b="1" dirty="0">
              <a:solidFill>
                <a:srgbClr val="4C5ADE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428992" y="5143512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857620" y="514351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я</a:t>
            </a:r>
            <a:endParaRPr lang="ru-RU" sz="2800" b="1" dirty="0">
              <a:solidFill>
                <a:srgbClr val="4C5AD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62" grpId="0"/>
      <p:bldP spid="63" grpId="0"/>
      <p:bldP spid="64" grpId="0"/>
      <p:bldP spid="66" grpId="0"/>
      <p:bldP spid="66" grpId="1"/>
      <p:bldP spid="67" grpId="0"/>
      <p:bldP spid="68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90" grpId="0"/>
      <p:bldP spid="91" grpId="0"/>
      <p:bldP spid="92" grpId="0"/>
      <p:bldP spid="95" grpId="0"/>
      <p:bldP spid="96" grpId="0"/>
      <p:bldP spid="98" grpId="0"/>
      <p:bldP spid="99" grpId="0"/>
      <p:bldP spid="100" grpId="0"/>
      <p:bldP spid="101" grpId="0"/>
      <p:bldP spid="102" grpId="0"/>
      <p:bldP spid="103" grpId="0"/>
      <p:bldP spid="105" grpId="0"/>
      <p:bldP spid="107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Костя\Desktop\МОЯ РАБОТА\ФОНЫ\90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59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4C5ADE"/>
                </a:solidFill>
              </a:rPr>
              <a:t>28 ноября</a:t>
            </a:r>
            <a:br>
              <a:rPr lang="ru-RU" b="1" dirty="0" smtClean="0">
                <a:solidFill>
                  <a:srgbClr val="4C5ADE"/>
                </a:solidFill>
              </a:rPr>
            </a:br>
            <a:r>
              <a:rPr lang="ru-RU" b="1" dirty="0" smtClean="0">
                <a:solidFill>
                  <a:srgbClr val="4C5ADE"/>
                </a:solidFill>
              </a:rPr>
              <a:t>Классная работа</a:t>
            </a:r>
            <a:endParaRPr lang="ru-RU" b="1" dirty="0">
              <a:solidFill>
                <a:srgbClr val="4C5AD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143248"/>
            <a:ext cx="6400800" cy="17526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Функция </a:t>
            </a:r>
            <a:r>
              <a:rPr lang="en-US" sz="4800" b="1" dirty="0" smtClean="0">
                <a:solidFill>
                  <a:srgbClr val="FF0000"/>
                </a:solidFill>
              </a:rPr>
              <a:t>y = k/x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Костя\Desktop\МОЯ РАБОТА\ФОНЫ\90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500098" y="0"/>
            <a:ext cx="9644098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714488"/>
            <a:ext cx="15585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Цель</a:t>
            </a:r>
            <a:r>
              <a:rPr lang="en-US" sz="4400" b="1" dirty="0" smtClean="0">
                <a:solidFill>
                  <a:srgbClr val="FF0000"/>
                </a:solidFill>
              </a:rPr>
              <a:t>: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1500174"/>
            <a:ext cx="68995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C5ADE"/>
                </a:solidFill>
              </a:rPr>
              <a:t>Познакомиться с функцией </a:t>
            </a:r>
            <a:r>
              <a:rPr lang="en-US" sz="2800" b="1" dirty="0" smtClean="0">
                <a:solidFill>
                  <a:srgbClr val="4C5ADE"/>
                </a:solidFill>
              </a:rPr>
              <a:t> y = k/x</a:t>
            </a:r>
            <a:r>
              <a:rPr lang="ru-RU" sz="2800" b="1" dirty="0" smtClean="0">
                <a:solidFill>
                  <a:srgbClr val="4C5ADE"/>
                </a:solidFill>
              </a:rPr>
              <a:t>, </a:t>
            </a:r>
          </a:p>
          <a:p>
            <a:r>
              <a:rPr lang="ru-RU" sz="2800" b="1" dirty="0" smtClean="0">
                <a:solidFill>
                  <a:srgbClr val="4C5ADE"/>
                </a:solidFill>
              </a:rPr>
              <a:t>с её графиком и свойствами. </a:t>
            </a:r>
          </a:p>
          <a:p>
            <a:r>
              <a:rPr lang="ru-RU" sz="2800" b="1" dirty="0" smtClean="0">
                <a:solidFill>
                  <a:srgbClr val="4C5ADE"/>
                </a:solidFill>
              </a:rPr>
              <a:t>Научиться строить график функции</a:t>
            </a:r>
            <a:r>
              <a:rPr lang="en-US" sz="2800" b="1" dirty="0" smtClean="0">
                <a:solidFill>
                  <a:srgbClr val="4C5ADE"/>
                </a:solidFill>
              </a:rPr>
              <a:t> y = k/x</a:t>
            </a:r>
            <a:r>
              <a:rPr lang="ru-RU" sz="2800" b="1" dirty="0" smtClean="0">
                <a:solidFill>
                  <a:srgbClr val="4C5ADE"/>
                </a:solidFill>
              </a:rPr>
              <a:t>.</a:t>
            </a:r>
            <a:endParaRPr lang="ru-RU" sz="2800" b="1" dirty="0">
              <a:solidFill>
                <a:srgbClr val="4C5AD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остя\Desktop\МОЯ РАБОТА\ФОНЫ\90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279717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4C5ADE"/>
                </a:solidFill>
              </a:rPr>
              <a:t>Лучший способ изучить что-либо - это открыть самому.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                     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Д. Пойа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535</Words>
  <Application>Microsoft Office PowerPoint</Application>
  <PresentationFormat>Экран (4:3)</PresentationFormat>
  <Paragraphs>178</Paragraphs>
  <Slides>22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Формула</vt:lpstr>
      <vt:lpstr>Слайд 1</vt:lpstr>
      <vt:lpstr>функция</vt:lpstr>
      <vt:lpstr>Найдите область определения  функций:</vt:lpstr>
      <vt:lpstr>По графику функции определите промежутки монотонности функций</vt:lpstr>
      <vt:lpstr>Определите четность, нечетность  функций:</vt:lpstr>
      <vt:lpstr>Слайд 6</vt:lpstr>
      <vt:lpstr>28 ноября Классная работа</vt:lpstr>
      <vt:lpstr>Слайд 8</vt:lpstr>
      <vt:lpstr>Лучший способ изучить что-либо - это открыть самому.                                             Д. Пойа</vt:lpstr>
      <vt:lpstr>Лабораторная работа «Построение и исследование графиков функций   y = k/x»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Гипербола (ὑπερβολή – греч.) - бросать далее цели, избыток.</vt:lpstr>
      <vt:lpstr>Слайд 20</vt:lpstr>
      <vt:lpstr>Слайд 21</vt:lpstr>
      <vt:lpstr>Слайд 22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Костя</dc:creator>
  <cp:lastModifiedBy>Костя</cp:lastModifiedBy>
  <cp:revision>39</cp:revision>
  <dcterms:created xsi:type="dcterms:W3CDTF">2012-11-25T11:52:18Z</dcterms:created>
  <dcterms:modified xsi:type="dcterms:W3CDTF">2014-01-08T13:54:55Z</dcterms:modified>
</cp:coreProperties>
</file>