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1" autoAdjust="0"/>
  </p:normalViewPr>
  <p:slideViewPr>
    <p:cSldViewPr>
      <p:cViewPr varScale="1">
        <p:scale>
          <a:sx n="96" d="100"/>
          <a:sy n="96" d="100"/>
        </p:scale>
        <p:origin x="-4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/>
              <a:t>Теорема Виета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645024"/>
            <a:ext cx="7854696" cy="194421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Автор-составитель 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математики</a:t>
            </a:r>
          </a:p>
          <a:p>
            <a:r>
              <a:rPr lang="ru-RU" dirty="0" smtClean="0"/>
              <a:t>Жуковской СОШ</a:t>
            </a:r>
          </a:p>
          <a:p>
            <a:r>
              <a:rPr lang="ru-RU" dirty="0" smtClean="0"/>
              <a:t>Ромашова Л.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3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264696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Рассмотрим примеры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13690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9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89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7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891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8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Задание </a:t>
            </a:r>
            <a:r>
              <a:rPr lang="ru-RU" dirty="0"/>
              <a:t>1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sz="2700" dirty="0" smtClean="0">
                <a:solidFill>
                  <a:srgbClr val="C00000"/>
                </a:solidFill>
                <a:latin typeface="+mn-lt"/>
              </a:rPr>
              <a:t>Выберите уравнение, </a:t>
            </a:r>
            <a:r>
              <a:rPr lang="ru-RU" sz="2700" dirty="0">
                <a:solidFill>
                  <a:srgbClr val="C00000"/>
                </a:solidFill>
                <a:latin typeface="+mn-lt"/>
              </a:rPr>
              <a:t>сумма корней которого равна -6, а произведение равно -11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х² - 6х + 11 = 0</a:t>
            </a:r>
          </a:p>
          <a:p>
            <a:r>
              <a:rPr lang="ru-RU" sz="4000" dirty="0" smtClean="0"/>
              <a:t> х² + 6х - 11 = 0</a:t>
            </a:r>
          </a:p>
          <a:p>
            <a:r>
              <a:rPr lang="ru-RU" sz="4000" dirty="0" smtClean="0"/>
              <a:t> х² + 6х + 11 = 0</a:t>
            </a:r>
          </a:p>
          <a:p>
            <a:r>
              <a:rPr lang="ru-RU" sz="4000" dirty="0" smtClean="0"/>
              <a:t> х² - 11х - 6 = 0</a:t>
            </a:r>
          </a:p>
          <a:p>
            <a:r>
              <a:rPr lang="ru-RU" sz="4000" dirty="0" smtClean="0"/>
              <a:t> х² + 11х - 6 = 0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</a:p>
          <a:p>
            <a:pPr marL="0" indent="0">
              <a:buNone/>
            </a:pPr>
            <a:r>
              <a:rPr lang="ru-RU" sz="4000" dirty="0" smtClean="0"/>
              <a:t>х² </a:t>
            </a:r>
            <a:r>
              <a:rPr lang="ru-RU" sz="4000" dirty="0"/>
              <a:t>+ 6х - 11 = 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8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Задание 2</a:t>
            </a:r>
            <a:br>
              <a:rPr lang="ru-RU" dirty="0" smtClean="0"/>
            </a:br>
            <a:r>
              <a:rPr lang="ru-RU" dirty="0"/>
              <a:t> </a:t>
            </a:r>
            <a:r>
              <a:rPr lang="ru-RU" sz="2700" dirty="0">
                <a:solidFill>
                  <a:srgbClr val="C00000"/>
                </a:solidFill>
              </a:rPr>
              <a:t>Если х₁ = -5 и х₂ = -1 - корни уравнения х² + </a:t>
            </a:r>
            <a:r>
              <a:rPr lang="ru-RU" sz="2700" dirty="0" err="1">
                <a:solidFill>
                  <a:srgbClr val="C00000"/>
                </a:solidFill>
              </a:rPr>
              <a:t>px</a:t>
            </a:r>
            <a:r>
              <a:rPr lang="ru-RU" sz="2700" dirty="0">
                <a:solidFill>
                  <a:srgbClr val="C00000"/>
                </a:solidFill>
              </a:rPr>
              <a:t> +q = 0, 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 1) p = -6, q = -</a:t>
            </a:r>
            <a:r>
              <a:rPr lang="en-US" sz="4000" dirty="0" smtClean="0"/>
              <a:t>5</a:t>
            </a:r>
            <a:endParaRPr lang="ru-RU" sz="4000" dirty="0" smtClean="0"/>
          </a:p>
          <a:p>
            <a:r>
              <a:rPr lang="en-US" sz="4000" dirty="0" smtClean="0"/>
              <a:t>2</a:t>
            </a:r>
            <a:r>
              <a:rPr lang="en-US" sz="4000" dirty="0"/>
              <a:t>) p = 5, q = </a:t>
            </a:r>
            <a:r>
              <a:rPr lang="en-US" sz="4000" dirty="0" smtClean="0"/>
              <a:t>6</a:t>
            </a:r>
            <a:endParaRPr lang="ru-RU" sz="4000" dirty="0" smtClean="0"/>
          </a:p>
          <a:p>
            <a:r>
              <a:rPr lang="en-US" sz="4000" dirty="0" smtClean="0"/>
              <a:t>3</a:t>
            </a:r>
            <a:r>
              <a:rPr lang="en-US" sz="4000" dirty="0"/>
              <a:t>) p = 6, q = </a:t>
            </a:r>
            <a:r>
              <a:rPr lang="en-US" sz="4000" dirty="0" smtClean="0"/>
              <a:t>5</a:t>
            </a:r>
            <a:endParaRPr lang="ru-RU" sz="4000" dirty="0" smtClean="0"/>
          </a:p>
          <a:p>
            <a:r>
              <a:rPr lang="en-US" sz="4000" dirty="0" smtClean="0"/>
              <a:t>4</a:t>
            </a:r>
            <a:r>
              <a:rPr lang="en-US" sz="4000" dirty="0"/>
              <a:t>) p = -5, q = -</a:t>
            </a:r>
            <a:r>
              <a:rPr lang="en-US" sz="4000" dirty="0" smtClean="0"/>
              <a:t>6</a:t>
            </a:r>
            <a:endParaRPr lang="ru-RU" sz="4000" dirty="0" smtClean="0"/>
          </a:p>
          <a:p>
            <a:r>
              <a:rPr lang="en-US" sz="4000" dirty="0" smtClean="0"/>
              <a:t>5</a:t>
            </a:r>
            <a:r>
              <a:rPr lang="en-US" sz="4000" dirty="0"/>
              <a:t>) p = 5, q = -</a:t>
            </a:r>
            <a:r>
              <a:rPr lang="en-US" sz="4000" dirty="0" smtClean="0"/>
              <a:t>6</a:t>
            </a:r>
            <a:endParaRPr lang="ru-RU" sz="4000" dirty="0" smtClean="0"/>
          </a:p>
          <a:p>
            <a:r>
              <a:rPr lang="en-US" sz="4000" dirty="0" smtClean="0"/>
              <a:t>6</a:t>
            </a:r>
            <a:r>
              <a:rPr lang="en-US" sz="4000" dirty="0"/>
              <a:t>) p = </a:t>
            </a:r>
            <a:r>
              <a:rPr lang="en-US" sz="4000" dirty="0" smtClean="0"/>
              <a:t>6</a:t>
            </a:r>
            <a:r>
              <a:rPr lang="en-US" sz="4000" dirty="0"/>
              <a:t>, q = -5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000" dirty="0" smtClean="0"/>
              <a:t>Ответ:</a:t>
            </a:r>
            <a:endParaRPr lang="ru-RU" sz="4000" dirty="0"/>
          </a:p>
          <a:p>
            <a:pPr marL="0" indent="0">
              <a:buNone/>
            </a:pPr>
            <a:r>
              <a:rPr lang="en-US" sz="4000" dirty="0" smtClean="0"/>
              <a:t>3</a:t>
            </a:r>
            <a:r>
              <a:rPr lang="en-US" sz="4000" dirty="0"/>
              <a:t>) p = 6, q = 5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30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704088"/>
            <a:ext cx="396044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Теорема Виета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 праву достойна в стихах быть </a:t>
            </a:r>
            <a:r>
              <a:rPr lang="ru-RU" dirty="0" smtClean="0"/>
              <a:t>воспета</a:t>
            </a:r>
          </a:p>
          <a:p>
            <a:pPr marL="0" indent="0">
              <a:buNone/>
            </a:pPr>
            <a:r>
              <a:rPr lang="ru-RU" dirty="0" smtClean="0"/>
              <a:t>О </a:t>
            </a:r>
            <a:r>
              <a:rPr lang="ru-RU" dirty="0"/>
              <a:t>свойствах корней теорема </a:t>
            </a:r>
            <a:r>
              <a:rPr lang="ru-RU" dirty="0" smtClean="0"/>
              <a:t>Виета.</a:t>
            </a:r>
          </a:p>
          <a:p>
            <a:pPr marL="0" indent="0">
              <a:buNone/>
            </a:pPr>
            <a:r>
              <a:rPr lang="ru-RU" dirty="0" smtClean="0"/>
              <a:t>Что </a:t>
            </a:r>
            <a:r>
              <a:rPr lang="ru-RU" dirty="0"/>
              <a:t>лучше, скажи, постоянства такого: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Умножишь </a:t>
            </a:r>
            <a:r>
              <a:rPr lang="ru-RU" dirty="0"/>
              <a:t>ты корни — и дробь уж готова: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числителе с, в знаменателе а,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сумма корней тоже дроби равна.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Хоть </a:t>
            </a:r>
            <a:r>
              <a:rPr lang="ru-RU" dirty="0"/>
              <a:t>с минусом дробь эта, что за беда </a:t>
            </a:r>
            <a:r>
              <a:rPr lang="ru-RU" dirty="0" smtClean="0"/>
              <a:t>—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числителе </a:t>
            </a:r>
            <a:r>
              <a:rPr lang="en-US" dirty="0"/>
              <a:t>b</a:t>
            </a:r>
            <a:r>
              <a:rPr lang="ru-RU" dirty="0" smtClean="0"/>
              <a:t>, </a:t>
            </a:r>
            <a:r>
              <a:rPr lang="ru-RU" dirty="0"/>
              <a:t>в знаменателе </a:t>
            </a:r>
            <a:r>
              <a:rPr lang="en-US" dirty="0" smtClean="0"/>
              <a:t>a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704088"/>
            <a:ext cx="5184576" cy="708688"/>
          </a:xfrm>
        </p:spPr>
        <p:txBody>
          <a:bodyPr>
            <a:normAutofit fontScale="90000"/>
          </a:bodyPr>
          <a:lstStyle/>
          <a:p>
            <a:r>
              <a:rPr lang="ru-RU" dirty="0"/>
              <a:t>Домашнее задание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ru-RU" sz="5400" dirty="0">
                <a:solidFill>
                  <a:srgbClr val="333333"/>
                </a:solidFill>
                <a:latin typeface="Helvetica Neue"/>
              </a:rPr>
              <a:t>§</a:t>
            </a:r>
            <a:r>
              <a:rPr lang="ru-RU" sz="5400" dirty="0" smtClean="0">
                <a:solidFill>
                  <a:srgbClr val="333333"/>
                </a:solidFill>
                <a:latin typeface="Helvetica Neue"/>
              </a:rPr>
              <a:t>24,</a:t>
            </a:r>
            <a:r>
              <a:rPr lang="ru-RU" sz="3600" dirty="0" smtClean="0">
                <a:solidFill>
                  <a:srgbClr val="333333"/>
                </a:solidFill>
                <a:latin typeface="Helvetica Neue"/>
              </a:rPr>
              <a:t>выучить теоремы</a:t>
            </a:r>
          </a:p>
          <a:p>
            <a:r>
              <a:rPr lang="ru-RU" sz="3600" dirty="0" smtClean="0">
                <a:solidFill>
                  <a:srgbClr val="333333"/>
                </a:solidFill>
                <a:latin typeface="Helvetica Neue"/>
              </a:rPr>
              <a:t>№ 582(в, е), 584.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186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алгебры в 8 классе.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i="1" dirty="0" smtClean="0"/>
              <a:t>Цель урока: </a:t>
            </a:r>
            <a:r>
              <a:rPr lang="ru-RU" i="1" dirty="0" smtClean="0"/>
              <a:t>доказать прямую и обратную теоремы Виета, учить применять их при решении задач.</a:t>
            </a:r>
            <a:endParaRPr lang="ru-RU" i="1" dirty="0"/>
          </a:p>
          <a:p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02514"/>
            <a:ext cx="42862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2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3744416" cy="864096"/>
          </a:xfrm>
        </p:spPr>
        <p:txBody>
          <a:bodyPr/>
          <a:lstStyle/>
          <a:p>
            <a:r>
              <a:rPr lang="ru-RU" dirty="0" smtClean="0"/>
              <a:t>Девиз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1340768"/>
            <a:ext cx="91440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4104456" cy="792088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Повторение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Дайте </a:t>
            </a:r>
            <a:r>
              <a:rPr lang="ru-RU" dirty="0">
                <a:solidFill>
                  <a:srgbClr val="C00000"/>
                </a:solidFill>
              </a:rPr>
              <a:t>определение квадратного </a:t>
            </a:r>
            <a:r>
              <a:rPr lang="ru-RU" dirty="0" smtClean="0">
                <a:solidFill>
                  <a:srgbClr val="C00000"/>
                </a:solidFill>
              </a:rPr>
              <a:t>уравнения</a:t>
            </a:r>
          </a:p>
          <a:p>
            <a:r>
              <a:rPr lang="ru-RU" dirty="0"/>
              <a:t>Квадратным уравнением называют уравнение вида </a:t>
            </a:r>
            <a:r>
              <a:rPr lang="ru-RU" dirty="0" smtClean="0"/>
              <a:t>а</a:t>
            </a:r>
            <a:r>
              <a:rPr lang="ru-RU" b="1" i="1" dirty="0" smtClean="0"/>
              <a:t>х</a:t>
            </a:r>
            <a:r>
              <a:rPr lang="ru-RU" b="1" i="1" baseline="30000" dirty="0" smtClean="0"/>
              <a:t>2</a:t>
            </a:r>
            <a:r>
              <a:rPr lang="ru-RU" dirty="0" smtClean="0"/>
              <a:t>+в</a:t>
            </a:r>
            <a:r>
              <a:rPr lang="ru-RU" b="1" i="1" dirty="0" smtClean="0"/>
              <a:t>х</a:t>
            </a:r>
            <a:r>
              <a:rPr lang="ru-RU" dirty="0" smtClean="0"/>
              <a:t>+с=0</a:t>
            </a:r>
            <a:r>
              <a:rPr lang="ru-RU" dirty="0"/>
              <a:t>, </a:t>
            </a:r>
            <a:r>
              <a:rPr lang="ru-RU" dirty="0" smtClean="0"/>
              <a:t>где </a:t>
            </a:r>
            <a:r>
              <a:rPr lang="ru-RU" b="1" i="1" dirty="0" smtClean="0"/>
              <a:t>х</a:t>
            </a:r>
            <a:r>
              <a:rPr lang="ru-RU" dirty="0" smtClean="0"/>
              <a:t> - </a:t>
            </a:r>
            <a:r>
              <a:rPr lang="ru-RU" dirty="0"/>
              <a:t>переменная, а, в и с – некоторые числа, а≠0 а – первый </a:t>
            </a:r>
            <a:r>
              <a:rPr lang="ru-RU" dirty="0" smtClean="0"/>
              <a:t>коэффициент, </a:t>
            </a:r>
            <a:r>
              <a:rPr lang="ru-RU" dirty="0"/>
              <a:t>в – второй </a:t>
            </a:r>
            <a:r>
              <a:rPr lang="ru-RU" dirty="0" smtClean="0"/>
              <a:t>коэффициент, </a:t>
            </a:r>
            <a:r>
              <a:rPr lang="ru-RU" dirty="0"/>
              <a:t>с – свободный </a:t>
            </a:r>
            <a:r>
              <a:rPr lang="ru-RU" dirty="0" smtClean="0"/>
              <a:t>член.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Назовите </a:t>
            </a:r>
            <a:r>
              <a:rPr lang="ru-RU" dirty="0">
                <a:solidFill>
                  <a:srgbClr val="C00000"/>
                </a:solidFill>
              </a:rPr>
              <a:t>в</a:t>
            </a:r>
            <a:r>
              <a:rPr lang="ru-RU" dirty="0" smtClean="0">
                <a:solidFill>
                  <a:srgbClr val="C00000"/>
                </a:solidFill>
              </a:rPr>
              <a:t>иды </a:t>
            </a:r>
            <a:r>
              <a:rPr lang="ru-RU" dirty="0">
                <a:solidFill>
                  <a:srgbClr val="C00000"/>
                </a:solidFill>
              </a:rPr>
              <a:t>квадратных уравнений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/>
              <a:t>Полные квадратные уравнения </a:t>
            </a:r>
            <a:endParaRPr lang="ru-RU" dirty="0" smtClean="0"/>
          </a:p>
          <a:p>
            <a:r>
              <a:rPr lang="ru-RU" dirty="0" smtClean="0"/>
              <a:t>Неполные </a:t>
            </a:r>
            <a:r>
              <a:rPr lang="ru-RU" dirty="0"/>
              <a:t>квадратные уравнения </a:t>
            </a:r>
            <a:endParaRPr lang="ru-RU" dirty="0" smtClean="0"/>
          </a:p>
          <a:p>
            <a:r>
              <a:rPr lang="ru-RU" dirty="0" smtClean="0"/>
              <a:t>Приведенные </a:t>
            </a:r>
            <a:r>
              <a:rPr lang="ru-RU" dirty="0"/>
              <a:t>квадратные уравнения </a:t>
            </a:r>
            <a:endParaRPr lang="ru-RU" dirty="0" smtClean="0"/>
          </a:p>
          <a:p>
            <a:r>
              <a:rPr lang="ru-RU" dirty="0" err="1" smtClean="0"/>
              <a:t>Неприведенные</a:t>
            </a:r>
            <a:r>
              <a:rPr lang="ru-RU" dirty="0" smtClean="0"/>
              <a:t> </a:t>
            </a:r>
            <a:r>
              <a:rPr lang="ru-RU" dirty="0"/>
              <a:t>квадратные уравнения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3960440" cy="936104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04617B"/>
                </a:solidFill>
              </a:rPr>
              <a:t>Повторение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>
                <a:solidFill>
                  <a:srgbClr val="C00000"/>
                </a:solidFill>
              </a:rPr>
              <a:t>Дайте определение приведенного квадратного уравнения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/>
              <a:t>Приведенным </a:t>
            </a:r>
            <a:r>
              <a:rPr lang="ru-RU" dirty="0"/>
              <a:t>квадратным уравнением </a:t>
            </a:r>
            <a:r>
              <a:rPr lang="ru-RU" dirty="0" smtClean="0"/>
              <a:t>называется квадратное уравнение, первый </a:t>
            </a:r>
            <a:r>
              <a:rPr lang="ru-RU" dirty="0"/>
              <a:t>коэффициент которого равен </a:t>
            </a:r>
            <a:r>
              <a:rPr lang="ru-RU" dirty="0" smtClean="0"/>
              <a:t>единице.</a:t>
            </a:r>
            <a:endParaRPr lang="ru-RU" dirty="0" smtClean="0"/>
          </a:p>
          <a:p>
            <a:r>
              <a:rPr lang="ru-RU" i="1" dirty="0"/>
              <a:t>х</a:t>
            </a:r>
            <a:r>
              <a:rPr lang="ru-RU" i="1" baseline="30000" dirty="0"/>
              <a:t>2 </a:t>
            </a:r>
            <a:r>
              <a:rPr lang="ru-RU" i="1" dirty="0"/>
              <a:t>+ </a:t>
            </a:r>
            <a:r>
              <a:rPr lang="ru-RU" i="1" dirty="0" err="1"/>
              <a:t>bх</a:t>
            </a:r>
            <a:r>
              <a:rPr lang="ru-RU" i="1" dirty="0"/>
              <a:t> + с = </a:t>
            </a:r>
            <a:r>
              <a:rPr lang="ru-RU" i="1" dirty="0" smtClean="0"/>
              <a:t>0</a:t>
            </a:r>
          </a:p>
          <a:p>
            <a:r>
              <a:rPr lang="ru-RU" dirty="0"/>
              <a:t> </a:t>
            </a:r>
            <a:r>
              <a:rPr lang="ru-RU" dirty="0">
                <a:solidFill>
                  <a:srgbClr val="C00000"/>
                </a:solidFill>
              </a:rPr>
              <a:t>Сколько корней может иметь квадратное уравнение? 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i="1" dirty="0"/>
              <a:t>D &gt; 0, </a:t>
            </a:r>
            <a:r>
              <a:rPr lang="ru-RU" dirty="0"/>
              <a:t>два разных корня</a:t>
            </a:r>
            <a:r>
              <a:rPr lang="ru-RU" dirty="0" smtClean="0"/>
              <a:t>;</a:t>
            </a:r>
            <a:r>
              <a:rPr lang="ru-RU" i="1" dirty="0"/>
              <a:t> D = 0, </a:t>
            </a:r>
            <a:r>
              <a:rPr lang="ru-RU" dirty="0"/>
              <a:t>один корень</a:t>
            </a:r>
            <a:r>
              <a:rPr lang="ru-RU" dirty="0" smtClean="0"/>
              <a:t>;</a:t>
            </a:r>
            <a:r>
              <a:rPr lang="ru-RU" i="1" dirty="0"/>
              <a:t> D &lt; </a:t>
            </a:r>
            <a:r>
              <a:rPr lang="ru-RU" i="1" dirty="0" smtClean="0"/>
              <a:t>0, </a:t>
            </a:r>
            <a:r>
              <a:rPr lang="ru-RU" dirty="0"/>
              <a:t>корней не имеет</a:t>
            </a:r>
            <a:r>
              <a:rPr lang="ru-RU" i="1" dirty="0" smtClean="0"/>
              <a:t>.</a:t>
            </a:r>
            <a:endParaRPr lang="ru-RU" i="1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Назовите </a:t>
            </a:r>
            <a:r>
              <a:rPr lang="ru-RU" dirty="0" smtClean="0">
                <a:solidFill>
                  <a:srgbClr val="C00000"/>
                </a:solidFill>
              </a:rPr>
              <a:t>формулы </a:t>
            </a:r>
            <a:r>
              <a:rPr lang="ru-RU" dirty="0" smtClean="0">
                <a:solidFill>
                  <a:srgbClr val="C00000"/>
                </a:solidFill>
              </a:rPr>
              <a:t>дискриминанта квадратных уравнений.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1)</a:t>
            </a:r>
            <a:r>
              <a:rPr lang="en-US" i="1" dirty="0" smtClean="0">
                <a:solidFill>
                  <a:srgbClr val="333333"/>
                </a:solidFill>
                <a:latin typeface="Helvetica Neue"/>
              </a:rPr>
              <a:t>D=b² </a:t>
            </a:r>
            <a:r>
              <a:rPr lang="en-US" i="1" dirty="0" smtClean="0">
                <a:solidFill>
                  <a:srgbClr val="333333"/>
                </a:solidFill>
                <a:latin typeface="Helvetica Neue"/>
              </a:rPr>
              <a:t>- </a:t>
            </a:r>
            <a:r>
              <a:rPr lang="en-US" i="1" dirty="0" smtClean="0">
                <a:solidFill>
                  <a:srgbClr val="333333"/>
                </a:solidFill>
                <a:latin typeface="Helvetica Neue"/>
              </a:rPr>
              <a:t>4ac</a:t>
            </a:r>
            <a:r>
              <a:rPr lang="ru-RU" i="1" dirty="0">
                <a:solidFill>
                  <a:srgbClr val="333333"/>
                </a:solidFill>
                <a:latin typeface="Helvetica Neue"/>
              </a:rPr>
              <a:t>;</a:t>
            </a:r>
            <a:r>
              <a:rPr lang="ru-RU" i="1" dirty="0" smtClean="0">
                <a:solidFill>
                  <a:srgbClr val="333333"/>
                </a:solidFill>
                <a:latin typeface="Helvetica Neue"/>
              </a:rPr>
              <a:t> 2)</a:t>
            </a:r>
            <a:r>
              <a:rPr lang="en-US" i="1" dirty="0" smtClean="0">
                <a:solidFill>
                  <a:srgbClr val="333333"/>
                </a:solidFill>
                <a:latin typeface="Helvetica Neue"/>
              </a:rPr>
              <a:t>D</a:t>
            </a:r>
            <a:r>
              <a:rPr lang="en-US" sz="1300" i="1" dirty="0" smtClean="0">
                <a:solidFill>
                  <a:srgbClr val="333333"/>
                </a:solidFill>
                <a:latin typeface="Helvetica Neue"/>
              </a:rPr>
              <a:t>1</a:t>
            </a:r>
            <a:r>
              <a:rPr lang="en-US" i="1" dirty="0" smtClean="0">
                <a:solidFill>
                  <a:srgbClr val="333333"/>
                </a:solidFill>
                <a:latin typeface="Helvetica Neue"/>
              </a:rPr>
              <a:t>=k² </a:t>
            </a:r>
            <a:r>
              <a:rPr lang="en-US" i="1" dirty="0" smtClean="0">
                <a:solidFill>
                  <a:srgbClr val="333333"/>
                </a:solidFill>
                <a:latin typeface="Helvetica Neue"/>
              </a:rPr>
              <a:t>- </a:t>
            </a:r>
            <a:r>
              <a:rPr lang="en-US" i="1" dirty="0" smtClean="0">
                <a:solidFill>
                  <a:srgbClr val="333333"/>
                </a:solidFill>
                <a:latin typeface="Helvetica Neue"/>
              </a:rPr>
              <a:t>ac</a:t>
            </a:r>
            <a:r>
              <a:rPr lang="ru-RU" i="1" dirty="0" smtClean="0">
                <a:solidFill>
                  <a:srgbClr val="333333"/>
                </a:solidFill>
                <a:latin typeface="Helvetica Neue"/>
              </a:rPr>
              <a:t>, где </a:t>
            </a:r>
            <a:r>
              <a:rPr lang="en-US" i="1" dirty="0" smtClean="0">
                <a:solidFill>
                  <a:srgbClr val="333333"/>
                </a:solidFill>
                <a:latin typeface="Helvetica Neue"/>
              </a:rPr>
              <a:t>k</a:t>
            </a:r>
            <a:r>
              <a:rPr lang="ru-RU" i="1" dirty="0" smtClean="0">
                <a:solidFill>
                  <a:srgbClr val="333333"/>
                </a:solidFill>
                <a:latin typeface="Helvetica Neue"/>
              </a:rPr>
              <a:t>=</a:t>
            </a:r>
            <a:r>
              <a:rPr lang="en-US" i="1" dirty="0" smtClean="0">
                <a:solidFill>
                  <a:srgbClr val="333333"/>
                </a:solidFill>
                <a:latin typeface="Helvetica Neue"/>
              </a:rPr>
              <a:t>b</a:t>
            </a:r>
            <a:r>
              <a:rPr lang="ru-RU" i="1" dirty="0" smtClean="0">
                <a:solidFill>
                  <a:srgbClr val="333333"/>
                </a:solidFill>
                <a:latin typeface="Helvetica Neue"/>
              </a:rPr>
              <a:t>:2.</a:t>
            </a:r>
            <a:endParaRPr lang="ru-RU" i="1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Назовите формул</a:t>
            </a:r>
            <a:r>
              <a:rPr lang="ru-RU" dirty="0">
                <a:solidFill>
                  <a:srgbClr val="C00000"/>
                </a:solidFill>
              </a:rPr>
              <a:t>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корней квадратных уравнений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ru-RU" dirty="0"/>
              <a:t> </a:t>
            </a:r>
            <a:r>
              <a:rPr lang="en-US" b="1" dirty="0"/>
              <a:t>        -</a:t>
            </a:r>
            <a:r>
              <a:rPr lang="en-US" b="1" i="1" dirty="0"/>
              <a:t>b</a:t>
            </a:r>
            <a:r>
              <a:rPr lang="en-US" b="1" dirty="0"/>
              <a:t> ± √</a:t>
            </a:r>
            <a:r>
              <a:rPr lang="en-US" b="1" i="1" dirty="0"/>
              <a:t>D</a:t>
            </a:r>
            <a:br>
              <a:rPr lang="en-US" b="1" i="1" dirty="0"/>
            </a:br>
            <a:r>
              <a:rPr lang="en-US" b="1" i="1" dirty="0" smtClean="0"/>
              <a:t>x</a:t>
            </a:r>
            <a:r>
              <a:rPr lang="ru-RU" sz="1300" b="1" i="1" dirty="0" smtClean="0"/>
              <a:t>1,2</a:t>
            </a:r>
            <a:r>
              <a:rPr lang="en-US" b="1" dirty="0"/>
              <a:t> =  ————,  </a:t>
            </a:r>
            <a:r>
              <a:rPr lang="en-US" b="1" dirty="0" err="1"/>
              <a:t>где</a:t>
            </a:r>
            <a:r>
              <a:rPr lang="en-US" b="1" dirty="0"/>
              <a:t> </a:t>
            </a:r>
            <a:r>
              <a:rPr lang="en-US" b="1" i="1" dirty="0"/>
              <a:t>D</a:t>
            </a:r>
            <a:r>
              <a:rPr lang="en-US" b="1" dirty="0"/>
              <a:t> = </a:t>
            </a:r>
            <a:r>
              <a:rPr lang="en-US" b="1" i="1" dirty="0"/>
              <a:t>b</a:t>
            </a:r>
            <a:r>
              <a:rPr lang="en-US" b="1" baseline="30000" dirty="0"/>
              <a:t>2</a:t>
            </a:r>
            <a:r>
              <a:rPr lang="en-US" b="1" dirty="0"/>
              <a:t> – 4</a:t>
            </a:r>
            <a:r>
              <a:rPr lang="en-US" b="1" i="1" dirty="0"/>
              <a:t>ac</a:t>
            </a:r>
            <a:r>
              <a:rPr lang="en-US" b="1" dirty="0" smtClean="0"/>
              <a:t>.   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             2</a:t>
            </a:r>
            <a:r>
              <a:rPr lang="en-US" b="1" i="1" dirty="0"/>
              <a:t>a</a:t>
            </a:r>
            <a:endParaRPr lang="ru-RU" i="1" dirty="0" smtClean="0"/>
          </a:p>
          <a:p>
            <a:r>
              <a:rPr lang="en-US" b="1" dirty="0"/>
              <a:t>      -</a:t>
            </a:r>
            <a:r>
              <a:rPr lang="en-US" b="1" i="1" dirty="0"/>
              <a:t>k</a:t>
            </a:r>
            <a:r>
              <a:rPr lang="en-US" b="1" dirty="0"/>
              <a:t> ± √</a:t>
            </a:r>
            <a:r>
              <a:rPr lang="en-US" b="1" i="1" dirty="0"/>
              <a:t>D</a:t>
            </a:r>
            <a:r>
              <a:rPr lang="en-US" b="1" i="1" baseline="-25000" dirty="0"/>
              <a:t>1</a:t>
            </a:r>
            <a:br>
              <a:rPr lang="en-US" b="1" i="1" baseline="-25000" dirty="0"/>
            </a:br>
            <a:r>
              <a:rPr lang="en-US" b="1" dirty="0" smtClean="0"/>
              <a:t>x</a:t>
            </a:r>
            <a:r>
              <a:rPr lang="ru-RU" sz="1300" b="1" i="1" dirty="0">
                <a:solidFill>
                  <a:prstClr val="black"/>
                </a:solidFill>
              </a:rPr>
              <a:t> 1,2</a:t>
            </a:r>
            <a:r>
              <a:rPr lang="en-US" b="1" dirty="0" smtClean="0"/>
              <a:t> </a:t>
            </a:r>
            <a:r>
              <a:rPr lang="en-US" b="1" dirty="0"/>
              <a:t>= ————,   </a:t>
            </a:r>
            <a:r>
              <a:rPr lang="en-US" b="1" dirty="0" err="1"/>
              <a:t>где</a:t>
            </a:r>
            <a:r>
              <a:rPr lang="en-US" b="1" dirty="0"/>
              <a:t> </a:t>
            </a:r>
            <a:r>
              <a:rPr lang="en-US" b="1" i="1" dirty="0"/>
              <a:t>D</a:t>
            </a:r>
            <a:r>
              <a:rPr lang="en-US" b="1" baseline="-25000" dirty="0"/>
              <a:t>1</a:t>
            </a:r>
            <a:r>
              <a:rPr lang="en-US" b="1" dirty="0"/>
              <a:t> = </a:t>
            </a:r>
            <a:r>
              <a:rPr lang="en-US" b="1" i="1" dirty="0"/>
              <a:t>k</a:t>
            </a:r>
            <a:r>
              <a:rPr lang="en-US" b="1" baseline="30000" dirty="0"/>
              <a:t>2</a:t>
            </a:r>
            <a:r>
              <a:rPr lang="en-US" b="1" dirty="0"/>
              <a:t> – </a:t>
            </a:r>
            <a:r>
              <a:rPr lang="en-US" b="1" i="1" dirty="0"/>
              <a:t>ac</a:t>
            </a:r>
            <a:br>
              <a:rPr lang="en-US" b="1" i="1" dirty="0"/>
            </a:br>
            <a:r>
              <a:rPr lang="en-US" b="1" dirty="0"/>
              <a:t>             </a:t>
            </a:r>
            <a:r>
              <a:rPr lang="en-US" b="1" i="1" dirty="0"/>
              <a:t>a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9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/>
              <a:t>Изучение нового материала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0891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336704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Прямая теорема Виета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r>
              <a:rPr lang="ru-RU" dirty="0" smtClean="0"/>
              <a:t>Сумма </a:t>
            </a:r>
            <a:r>
              <a:rPr lang="ru-RU" dirty="0"/>
              <a:t>корней приведённого квадратного уравнения </a:t>
            </a:r>
            <a:r>
              <a:rPr lang="ru-RU" i="1" dirty="0"/>
              <a:t>x</a:t>
            </a:r>
            <a:r>
              <a:rPr lang="ru-RU" baseline="30000" dirty="0"/>
              <a:t>2</a:t>
            </a:r>
            <a:r>
              <a:rPr lang="ru-RU" dirty="0"/>
              <a:t> + </a:t>
            </a:r>
            <a:r>
              <a:rPr lang="ru-RU" i="1" dirty="0" err="1"/>
              <a:t>px</a:t>
            </a:r>
            <a:r>
              <a:rPr lang="ru-RU" dirty="0"/>
              <a:t> + </a:t>
            </a:r>
            <a:r>
              <a:rPr lang="ru-RU" i="1" dirty="0"/>
              <a:t>q</a:t>
            </a:r>
            <a:r>
              <a:rPr lang="ru-RU" dirty="0"/>
              <a:t> = 0 равна </a:t>
            </a:r>
            <a:r>
              <a:rPr lang="ru-RU" dirty="0" smtClean="0"/>
              <a:t>второму коэффициенту</a:t>
            </a:r>
            <a:r>
              <a:rPr lang="ru-RU" dirty="0"/>
              <a:t> </a:t>
            </a:r>
            <a:r>
              <a:rPr lang="ru-RU" i="1" dirty="0"/>
              <a:t>p</a:t>
            </a:r>
            <a:r>
              <a:rPr lang="ru-RU" dirty="0"/>
              <a:t>, взятому с </a:t>
            </a:r>
            <a:r>
              <a:rPr lang="ru-RU" dirty="0" smtClean="0"/>
              <a:t>противоположным </a:t>
            </a:r>
            <a:r>
              <a:rPr lang="ru-RU" dirty="0"/>
              <a:t>знаком, а произведение корней равно свободному члену </a:t>
            </a:r>
            <a:r>
              <a:rPr lang="ru-RU" i="1" dirty="0"/>
              <a:t>q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общем случае (для </a:t>
            </a:r>
            <a:r>
              <a:rPr lang="ru-RU" dirty="0" err="1"/>
              <a:t>неприведённого</a:t>
            </a:r>
            <a:r>
              <a:rPr lang="ru-RU" dirty="0"/>
              <a:t> квадратного уравнения </a:t>
            </a:r>
            <a:r>
              <a:rPr lang="ru-RU" i="1" dirty="0"/>
              <a:t>ax</a:t>
            </a:r>
            <a:r>
              <a:rPr lang="ru-RU" baseline="30000" dirty="0"/>
              <a:t>2</a:t>
            </a:r>
            <a:r>
              <a:rPr lang="ru-RU" dirty="0"/>
              <a:t> + </a:t>
            </a:r>
            <a:r>
              <a:rPr lang="ru-RU" i="1" dirty="0" err="1"/>
              <a:t>bx</a:t>
            </a:r>
            <a:r>
              <a:rPr lang="ru-RU" dirty="0"/>
              <a:t> + </a:t>
            </a:r>
            <a:r>
              <a:rPr lang="ru-RU" i="1" dirty="0"/>
              <a:t>c</a:t>
            </a:r>
            <a:r>
              <a:rPr lang="ru-RU" dirty="0"/>
              <a:t> = 0</a:t>
            </a:r>
            <a:r>
              <a:rPr lang="ru-RU" dirty="0" smtClean="0"/>
              <a:t>):</a:t>
            </a:r>
          </a:p>
          <a:p>
            <a:endParaRPr lang="ru-RU" dirty="0" smtClean="0"/>
          </a:p>
          <a:p>
            <a:r>
              <a:rPr lang="ru-RU" dirty="0" smtClean="0"/>
              <a:t>Примеры: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x²+3x-40=0, 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x</a:t>
            </a:r>
            <a:r>
              <a:rPr lang="ru-RU" sz="1000" dirty="0" smtClean="0">
                <a:solidFill>
                  <a:srgbClr val="333333"/>
                </a:solidFill>
                <a:latin typeface="Helvetica Neue"/>
              </a:rPr>
              <a:t>1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=-8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,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 x</a:t>
            </a:r>
            <a:r>
              <a:rPr lang="ru-RU" sz="1000" dirty="0" smtClean="0">
                <a:solidFill>
                  <a:srgbClr val="333333"/>
                </a:solidFill>
                <a:latin typeface="Helvetica Neue"/>
              </a:rPr>
              <a:t>2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=5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.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x</a:t>
            </a:r>
            <a:r>
              <a:rPr lang="ru-RU" sz="1000" dirty="0" smtClean="0">
                <a:solidFill>
                  <a:srgbClr val="333333"/>
                </a:solidFill>
                <a:latin typeface="Helvetica Neue"/>
              </a:rPr>
              <a:t>1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+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x</a:t>
            </a:r>
            <a:r>
              <a:rPr lang="ru-RU" sz="1000" dirty="0" smtClean="0">
                <a:solidFill>
                  <a:srgbClr val="333333"/>
                </a:solidFill>
                <a:latin typeface="Helvetica Neue"/>
              </a:rPr>
              <a:t>2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=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-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3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;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x</a:t>
            </a:r>
            <a:r>
              <a:rPr lang="ru-RU" sz="1000" dirty="0" smtClean="0">
                <a:solidFill>
                  <a:srgbClr val="333333"/>
                </a:solidFill>
                <a:latin typeface="Helvetica Neue"/>
              </a:rPr>
              <a:t>1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x</a:t>
            </a:r>
            <a:r>
              <a:rPr lang="ru-RU" sz="1000" dirty="0" smtClean="0">
                <a:solidFill>
                  <a:srgbClr val="333333"/>
                </a:solidFill>
                <a:latin typeface="Helvetica Neue"/>
              </a:rPr>
              <a:t>2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=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-40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2х</a:t>
            </a:r>
            <a:r>
              <a:rPr lang="ru-RU" baseline="30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- 7х + 5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0,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x</a:t>
            </a:r>
            <a:r>
              <a:rPr lang="ru-RU" sz="1000" dirty="0">
                <a:solidFill>
                  <a:srgbClr val="333333"/>
                </a:solidFill>
                <a:latin typeface="Helvetica Neue"/>
              </a:rPr>
              <a:t>1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=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2,5,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x</a:t>
            </a:r>
            <a:r>
              <a:rPr lang="ru-RU" sz="1000" dirty="0">
                <a:solidFill>
                  <a:srgbClr val="333333"/>
                </a:solidFill>
                <a:latin typeface="Helvetica Neue"/>
              </a:rPr>
              <a:t>2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=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1.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x</a:t>
            </a:r>
            <a:r>
              <a:rPr lang="ru-RU" sz="1000" dirty="0">
                <a:solidFill>
                  <a:srgbClr val="333333"/>
                </a:solidFill>
                <a:latin typeface="Helvetica Neue"/>
              </a:rPr>
              <a:t>1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+ x</a:t>
            </a:r>
            <a:r>
              <a:rPr lang="ru-RU" sz="1000" dirty="0">
                <a:solidFill>
                  <a:srgbClr val="333333"/>
                </a:solidFill>
                <a:latin typeface="Helvetica Neue"/>
              </a:rPr>
              <a:t>2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=3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,5;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x</a:t>
            </a:r>
            <a:r>
              <a:rPr lang="ru-RU" sz="1000" dirty="0">
                <a:solidFill>
                  <a:srgbClr val="333333"/>
                </a:solidFill>
                <a:latin typeface="Helvetica Neue"/>
              </a:rPr>
              <a:t>1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x</a:t>
            </a:r>
            <a:r>
              <a:rPr lang="ru-RU" sz="1000" dirty="0">
                <a:solidFill>
                  <a:srgbClr val="333333"/>
                </a:solidFill>
                <a:latin typeface="Helvetica Neue"/>
              </a:rPr>
              <a:t>2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=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2,5</a:t>
            </a:r>
            <a:endParaRPr lang="ru-RU" dirty="0">
              <a:solidFill>
                <a:srgbClr val="333333"/>
              </a:solidFill>
              <a:latin typeface="Helvetica Neue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68350" y="3356992"/>
            <a:ext cx="4608512" cy="36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32" y="4596410"/>
            <a:ext cx="4568755" cy="40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2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Обратная теорема Виета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r>
              <a:rPr lang="ru-RU" dirty="0"/>
              <a:t>Справедливо и обратное утверждение: Если числа m и n таковы, что их сумма равна </a:t>
            </a:r>
            <a:r>
              <a:rPr lang="ru-RU" i="1" dirty="0"/>
              <a:t>–p</a:t>
            </a:r>
            <a:r>
              <a:rPr lang="ru-RU" dirty="0"/>
              <a:t>, а произведение равно </a:t>
            </a:r>
            <a:r>
              <a:rPr lang="ru-RU" i="1" dirty="0"/>
              <a:t>q</a:t>
            </a:r>
            <a:r>
              <a:rPr lang="ru-RU" dirty="0"/>
              <a:t>, то эти числа являются корнями </a:t>
            </a:r>
            <a:r>
              <a:rPr lang="ru-RU" dirty="0" smtClean="0"/>
              <a:t>уравнения.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26003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2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048672" cy="78296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Применение теоремы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11256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Проверяем, правильно ли найдены корни </a:t>
            </a:r>
            <a:r>
              <a:rPr lang="ru-RU" dirty="0" smtClean="0">
                <a:solidFill>
                  <a:srgbClr val="C00000"/>
                </a:solidFill>
              </a:rPr>
              <a:t>уравнения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Определяем </a:t>
            </a:r>
            <a:r>
              <a:rPr lang="ru-RU" dirty="0">
                <a:solidFill>
                  <a:srgbClr val="7030A0"/>
                </a:solidFill>
              </a:rPr>
              <a:t>знаки корней уравнения не решая </a:t>
            </a:r>
            <a:r>
              <a:rPr lang="ru-RU" dirty="0" smtClean="0">
                <a:solidFill>
                  <a:srgbClr val="7030A0"/>
                </a:solidFill>
              </a:rPr>
              <a:t>его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Устно </a:t>
            </a:r>
            <a:r>
              <a:rPr lang="ru-RU" dirty="0">
                <a:solidFill>
                  <a:srgbClr val="C00000"/>
                </a:solidFill>
              </a:rPr>
              <a:t>находим корни приведенного квадратного </a:t>
            </a:r>
            <a:r>
              <a:rPr lang="ru-RU" dirty="0" smtClean="0">
                <a:solidFill>
                  <a:srgbClr val="C00000"/>
                </a:solidFill>
              </a:rPr>
              <a:t>уравнения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Составляем </a:t>
            </a:r>
            <a:r>
              <a:rPr lang="ru-RU" dirty="0">
                <a:solidFill>
                  <a:srgbClr val="7030A0"/>
                </a:solidFill>
              </a:rPr>
              <a:t>квадратное уравнение с заданными </a:t>
            </a:r>
            <a:r>
              <a:rPr lang="ru-RU" dirty="0" smtClean="0">
                <a:solidFill>
                  <a:srgbClr val="7030A0"/>
                </a:solidFill>
              </a:rPr>
              <a:t>корнями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91" y="4149080"/>
            <a:ext cx="3045718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368</TotalTime>
  <Words>328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Теорема Виета</vt:lpstr>
      <vt:lpstr>Урок алгебры в 8 классе.</vt:lpstr>
      <vt:lpstr>Девиз урока</vt:lpstr>
      <vt:lpstr>Повторение</vt:lpstr>
      <vt:lpstr>Повторение</vt:lpstr>
      <vt:lpstr>Изучение нового материала</vt:lpstr>
      <vt:lpstr>Прямая теорема Виета</vt:lpstr>
      <vt:lpstr>Обратная теорема Виета</vt:lpstr>
      <vt:lpstr>Применение теоремы</vt:lpstr>
      <vt:lpstr>Рассмотрим примеры</vt:lpstr>
      <vt:lpstr>Презентация PowerPoint</vt:lpstr>
      <vt:lpstr>Презентация PowerPoint</vt:lpstr>
      <vt:lpstr>                   Задание 1.  Выберите уравнение, сумма корней которого равна -6, а произведение равно -11</vt:lpstr>
      <vt:lpstr>                    Задание 2  Если х₁ = -5 и х₂ = -1 - корни уравнения х² + px +q = 0, то</vt:lpstr>
      <vt:lpstr>Теорема Виета</vt:lpstr>
      <vt:lpstr>Домашнее задание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Теорема Виета</dc:title>
  <cp:lastModifiedBy>User</cp:lastModifiedBy>
  <cp:revision>28</cp:revision>
  <dcterms:modified xsi:type="dcterms:W3CDTF">2014-02-02T09:34:51Z</dcterms:modified>
</cp:coreProperties>
</file>