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72" r:id="rId2"/>
    <p:sldId id="271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091" autoAdjust="0"/>
    <p:restoredTop sz="94717" autoAdjust="0"/>
  </p:normalViewPr>
  <p:slideViewPr>
    <p:cSldViewPr>
      <p:cViewPr>
        <p:scale>
          <a:sx n="63" d="100"/>
          <a:sy n="63" d="100"/>
        </p:scale>
        <p:origin x="-2304" y="-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2DF81-9051-431F-A93A-DF3E0F871AB7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C8B63-6D16-4A07-971C-82823D7A6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D1C66-92E9-419D-B3DA-200BD746908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E31D4-4E59-455C-A76C-ECD02E77B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4672" y="264318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643050"/>
            <a:ext cx="82153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Желаю успехов на уроке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6776" y="1428736"/>
            <a:ext cx="48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sz="7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F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0"/>
            <a:ext cx="9144000" cy="6896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642918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 верной пропорции поменять местами крайние или средние члены, то получившиеся новые пропорции тоже верны.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2214554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5:15 = 4:12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1500166" y="2786058"/>
            <a:ext cx="928694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378619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12:15 = 4:5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Арка 10"/>
          <p:cNvSpPr/>
          <p:nvPr/>
        </p:nvSpPr>
        <p:spPr>
          <a:xfrm rot="10800000">
            <a:off x="1785918" y="3286124"/>
            <a:ext cx="357190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435769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5:4 = 15:12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50006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12:4 = 15:5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934" y="214311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составьте три новые пропорции из исходной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43372" y="300037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2:4 = 5:10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43372" y="378619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10:4 = 5:2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435769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2:5 = 4:10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43372" y="500063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10:5 = 4:2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38100"/>
            <a:ext cx="9324528" cy="6896100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71472" y="0"/>
            <a:ext cx="79295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Физкультминутка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57158" y="1571612"/>
            <a:ext cx="478634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встал 6”А”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класс-просто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класс!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все вместе повторяем за мной: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Приподняться, подтянуться!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Согнуться, разогнуться!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 ладоши три хлопка!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Головою три кивка!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четыре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Руки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шире-е-е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Пять, шесть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тихо сесть.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Семь, восемь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лень отбросим!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7" name="Picture 7" descr="E:\ПРЕЗЕНТАЦИЯ\физультминут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643050"/>
            <a:ext cx="3429024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"/>
            <a:ext cx="9144000" cy="68961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9552" y="188640"/>
            <a:ext cx="806489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математические объекты перед вами?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(уравнения или пропорция с неизвестными членами)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Решим уравнения, используя основное свойство пропорции.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3284984"/>
            <a:ext cx="1317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= 1,6•3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547664" y="3429000"/>
            <a:ext cx="6480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5536" y="6926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259632" y="4149080"/>
            <a:ext cx="8995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-1368425" y="907048"/>
            <a:ext cx="21595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547664" y="4869160"/>
            <a:ext cx="1080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2,4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293096"/>
            <a:ext cx="400050" cy="571500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643314"/>
            <a:ext cx="828675" cy="571500"/>
          </a:xfrm>
          <a:prstGeom prst="rect">
            <a:avLst/>
          </a:prstGeom>
          <a:noFill/>
        </p:spPr>
      </p:pic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564904"/>
            <a:ext cx="1028700" cy="628650"/>
          </a:xfrm>
          <a:prstGeom prst="rect">
            <a:avLst/>
          </a:prstGeom>
          <a:noFill/>
        </p:spPr>
      </p:pic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851920" y="2492896"/>
            <a:ext cx="58681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5:a = 0,3:6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0,3a = 5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4499992" y="3429000"/>
            <a:ext cx="755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-1368425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284984"/>
            <a:ext cx="647700" cy="676275"/>
          </a:xfrm>
          <a:prstGeom prst="rect">
            <a:avLst/>
          </a:prstGeom>
          <a:noFill/>
        </p:spPr>
      </p:pic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077072"/>
            <a:ext cx="438150" cy="666750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4716016" y="4221088"/>
            <a:ext cx="587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=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4499992" y="4869160"/>
            <a:ext cx="1259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979712" y="2780928"/>
            <a:ext cx="504056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1979712" y="2780928"/>
            <a:ext cx="504056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Арка 37"/>
          <p:cNvSpPr/>
          <p:nvPr/>
        </p:nvSpPr>
        <p:spPr>
          <a:xfrm>
            <a:off x="4860032" y="2276872"/>
            <a:ext cx="936104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>
            <a:off x="5072066" y="2500306"/>
            <a:ext cx="432048" cy="7200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7" name="Содержимое 36"/>
          <p:cNvGraphicFramePr>
            <a:graphicFrameLocks noGrp="1"/>
          </p:cNvGraphicFramePr>
          <p:nvPr>
            <p:ph idx="1"/>
          </p:nvPr>
        </p:nvGraphicFramePr>
        <p:xfrm>
          <a:off x="1835696" y="4293096"/>
          <a:ext cx="4965065" cy="568325"/>
        </p:xfrm>
        <a:graphic>
          <a:graphicData uri="http://schemas.openxmlformats.org/drawingml/2006/table">
            <a:tbl>
              <a:tblPr/>
              <a:tblGrid>
                <a:gridCol w="1010285"/>
                <a:gridCol w="790575"/>
                <a:gridCol w="790575"/>
                <a:gridCol w="791210"/>
                <a:gridCol w="791210"/>
                <a:gridCol w="791210"/>
              </a:tblGrid>
              <a:tr h="0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85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1/2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27584" y="446475"/>
            <a:ext cx="69482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Решите уравнения, используя основное свойство пропорции, и расшифруйте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имя великого ученого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332190" y="28545"/>
            <a:ext cx="479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259632" y="2274639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619672" y="2850703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916832"/>
            <a:ext cx="409575" cy="561975"/>
          </a:xfrm>
          <a:prstGeom prst="rect">
            <a:avLst/>
          </a:prstGeom>
          <a:noFill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916832"/>
            <a:ext cx="942975" cy="571500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068960"/>
            <a:ext cx="971550" cy="571500"/>
          </a:xfrm>
          <a:prstGeom prst="rect">
            <a:avLst/>
          </a:prstGeom>
          <a:noFill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1916832"/>
            <a:ext cx="971550" cy="571500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39552" y="1988840"/>
            <a:ext cx="1584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785918" y="2000240"/>
            <a:ext cx="6119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899592" y="2492896"/>
            <a:ext cx="23042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15: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0,1:2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644008" y="2348880"/>
            <a:ext cx="262818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:8 = 2:0,8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9,6:у = 1:2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28545"/>
            <a:ext cx="5004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-1152525" y="1047720"/>
            <a:ext cx="479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-1152525" y="1937921"/>
            <a:ext cx="80021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-1152525" y="2966621"/>
            <a:ext cx="126989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6588224" y="2318103"/>
            <a:ext cx="68030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9872" y="198884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19872" y="2492896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9872" y="306896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(Е)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88224" y="3212976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(Л)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88224" y="198884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763688" y="4000504"/>
          <a:ext cx="4965065" cy="1643074"/>
        </p:xfrm>
        <a:graphic>
          <a:graphicData uri="http://schemas.openxmlformats.org/drawingml/2006/table">
            <a:tbl>
              <a:tblPr/>
              <a:tblGrid>
                <a:gridCol w="1010285"/>
                <a:gridCol w="790575"/>
                <a:gridCol w="790575"/>
                <a:gridCol w="936957"/>
                <a:gridCol w="645463"/>
                <a:gridCol w="791210"/>
              </a:tblGrid>
              <a:tr h="596135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39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20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  <a:endParaRPr lang="ru-RU" sz="20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200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725144"/>
            <a:ext cx="133350" cy="51435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2071670" y="4071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0364" y="4071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86182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29256" y="4071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72198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961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980728"/>
            <a:ext cx="2952328" cy="29523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57554" y="64291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Franklin Gothic Heavy" pitchFamily="34" charset="0"/>
              </a:rPr>
              <a:t>ИСТОРИЧЕСКАЯ СПРАВКА</a:t>
            </a:r>
            <a:endParaRPr lang="ru-RU" sz="2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86116" y="1428736"/>
            <a:ext cx="521497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Евкли́д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Эвкли́д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др.-греч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Εὐκλείδης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. 300 г. до н. э.) — древнегреческий математик. Мировую известность приобрёл благодаря сочинению по основам математики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«Начала»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Στοιχεῖα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букв.элементы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). Считается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“отцом геометрии’’.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Heavy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его книге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ачала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подробно изложена теория отношений и пропорций. Там же доказано основное свойство пропорции.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Heavy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56634" y="2967335"/>
            <a:ext cx="1847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"/>
            <a:ext cx="9144000" cy="68961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85786" y="857232"/>
            <a:ext cx="81439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776, № 777(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Дополнительное задание: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Золотое сечение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(понятие)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0"/>
            <a:ext cx="9753600" cy="68961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75928" y="2967335"/>
            <a:ext cx="7592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УРОК!!!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3" name="Picture 5" descr="E:\ПРЕЗЕНТАЦИЯ\цветы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428736"/>
            <a:ext cx="4762500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38100"/>
            <a:ext cx="9753600" cy="68961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42976" y="5143512"/>
          <a:ext cx="6357983" cy="964171"/>
        </p:xfrm>
        <a:graphic>
          <a:graphicData uri="http://schemas.openxmlformats.org/drawingml/2006/table">
            <a:tbl>
              <a:tblPr/>
              <a:tblGrid>
                <a:gridCol w="706147"/>
                <a:gridCol w="706147"/>
                <a:gridCol w="706147"/>
                <a:gridCol w="706147"/>
                <a:gridCol w="706147"/>
                <a:gridCol w="706812"/>
                <a:gridCol w="706812"/>
                <a:gridCol w="706812"/>
                <a:gridCol w="706812"/>
              </a:tblGrid>
              <a:tr h="500954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17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5" name="Прямая соединительная линия 26"/>
          <p:cNvSpPr>
            <a:spLocks noChangeShapeType="1"/>
          </p:cNvSpPr>
          <p:nvPr/>
        </p:nvSpPr>
        <p:spPr bwMode="auto">
          <a:xfrm>
            <a:off x="-203200" y="1046163"/>
            <a:ext cx="0" cy="4219575"/>
          </a:xfrm>
          <a:prstGeom prst="line">
            <a:avLst/>
          </a:prstGeom>
          <a:noFill/>
          <a:ln w="9525">
            <a:solidFill>
              <a:srgbClr val="4579B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00034" y="857232"/>
            <a:ext cx="8215369" cy="99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Вычислите отношения и расшифруйте тему урока: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643174" y="1571612"/>
          <a:ext cx="3216910" cy="3396639"/>
        </p:xfrm>
        <a:graphic>
          <a:graphicData uri="http://schemas.openxmlformats.org/drawingml/2006/table">
            <a:tbl>
              <a:tblPr/>
              <a:tblGrid>
                <a:gridCol w="1778635"/>
                <a:gridCol w="1438275"/>
              </a:tblGrid>
              <a:tr h="333375">
                <a:tc>
                  <a:txBody>
                    <a:bodyPr/>
                    <a:lstStyle/>
                    <a:p>
                      <a:pPr marL="518160" indent="228600"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19">
                <a:tc>
                  <a:txBody>
                    <a:bodyPr/>
                    <a:lstStyle/>
                    <a:p>
                      <a:pPr marL="518160" indent="228600"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518160" indent="228600"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1,8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: 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518160" indent="228600"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 : 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70">
                <a:tc>
                  <a:txBody>
                    <a:bodyPr/>
                    <a:lstStyle/>
                    <a:p>
                      <a:pPr marL="518160" indent="228600"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10">
                <a:tc>
                  <a:txBody>
                    <a:bodyPr/>
                    <a:lstStyle/>
                    <a:p>
                      <a:pPr marL="518160" indent="228600"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143116"/>
            <a:ext cx="247650" cy="457200"/>
          </a:xfrm>
          <a:prstGeom prst="rect">
            <a:avLst/>
          </a:prstGeom>
          <a:noFill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714752"/>
            <a:ext cx="247650" cy="457200"/>
          </a:xfrm>
          <a:prstGeom prst="rect">
            <a:avLst/>
          </a:prstGeom>
          <a:noFill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429132"/>
            <a:ext cx="314325" cy="457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286512" y="514351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43174" y="51435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51435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8794" y="51435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51435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876" y="514351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29256" y="51435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85852" y="514351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554" y="51435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188640"/>
            <a:ext cx="9459850" cy="6688410"/>
          </a:xfrm>
          <a:prstGeom prst="rect">
            <a:avLst/>
          </a:prstGeom>
          <a:noFill/>
        </p:spPr>
      </p:pic>
      <p:pic>
        <p:nvPicPr>
          <p:cNvPr id="5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5" y="0"/>
            <a:ext cx="9538874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00042"/>
            <a:ext cx="9306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Специальная коррекционная (общеобразовательная школа-интернат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вида       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857232"/>
            <a:ext cx="1604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 Владимира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000240"/>
            <a:ext cx="5153660" cy="195263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643174" y="5572140"/>
            <a:ext cx="3355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Учитель: Боброва Е.В.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9255643" cy="6858000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123218"/>
            <a:ext cx="9144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solidFill>
                <a:srgbClr val="C00000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“Математика владеет не только истиной,                но и высшей красотой “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071934" y="4071942"/>
            <a:ext cx="285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Бертран Рассел.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980728"/>
            <a:ext cx="5359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ДЕВИЗ УРОКА: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695700" y="2615406"/>
          <a:ext cx="1752600" cy="2495550"/>
        </p:xfrm>
        <a:graphic>
          <a:graphicData uri="http://schemas.openxmlformats.org/drawingml/2006/table">
            <a:tbl>
              <a:tblPr/>
              <a:tblGrid>
                <a:gridCol w="1123950"/>
                <a:gridCol w="628650"/>
              </a:tblGrid>
              <a:tr h="34290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6: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3,2:4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24: 1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5,5: 5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5,6: 7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358346" cy="7030969"/>
          </a:xfrm>
          <a:prstGeom prst="rect">
            <a:avLst/>
          </a:prstGeom>
          <a:noFill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352425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57158" y="785794"/>
            <a:ext cx="24288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Вычислите отношения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4291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857224" y="1500174"/>
          <a:ext cx="2357455" cy="4786347"/>
        </p:xfrm>
        <a:graphic>
          <a:graphicData uri="http://schemas.openxmlformats.org/drawingml/2006/table">
            <a:tbl>
              <a:tblPr/>
              <a:tblGrid>
                <a:gridCol w="1500198"/>
                <a:gridCol w="857257"/>
              </a:tblGrid>
              <a:tr h="663747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48:2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996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1F497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94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3,2:4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95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24: 1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993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632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45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5,5: 5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45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5,6: 7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0"/>
            <a:ext cx="85725" cy="352425"/>
          </a:xfrm>
          <a:prstGeom prst="rect">
            <a:avLst/>
          </a:prstGeom>
          <a:noFill/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643446"/>
            <a:ext cx="285752" cy="457200"/>
          </a:xfrm>
          <a:prstGeom prst="rect">
            <a:avLst/>
          </a:prstGeom>
          <a:noFill/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357430"/>
            <a:ext cx="317394" cy="490518"/>
          </a:xfrm>
          <a:prstGeom prst="rect">
            <a:avLst/>
          </a:prstGeom>
          <a:noFill/>
        </p:spPr>
      </p:pic>
      <p:pic>
        <p:nvPicPr>
          <p:cNvPr id="14364" name="Picture 2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71450" cy="352425"/>
          </a:xfrm>
          <a:prstGeom prst="rect">
            <a:avLst/>
          </a:prstGeom>
          <a:noFill/>
        </p:spPr>
      </p:pic>
      <p:pic>
        <p:nvPicPr>
          <p:cNvPr id="14363" name="Picture 2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66825"/>
            <a:ext cx="200025" cy="371475"/>
          </a:xfrm>
          <a:prstGeom prst="rect">
            <a:avLst/>
          </a:prstGeom>
          <a:noFill/>
        </p:spPr>
      </p:pic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3143240" y="1413347"/>
            <a:ext cx="26432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48:2  =   24 :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2500298" y="2255214"/>
            <a:ext cx="29289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3,2:4 = 5,6:7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110: 100 = 5,5: 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71450" cy="352425"/>
          </a:xfrm>
          <a:prstGeom prst="rect">
            <a:avLst/>
          </a:prstGeom>
          <a:noFill/>
        </p:spPr>
      </p:pic>
      <p:pic>
        <p:nvPicPr>
          <p:cNvPr id="14368" name="Picture 3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66825"/>
            <a:ext cx="200025" cy="371475"/>
          </a:xfrm>
          <a:prstGeom prst="rect">
            <a:avLst/>
          </a:prstGeom>
          <a:noFill/>
        </p:spPr>
      </p:pic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772816"/>
            <a:ext cx="285752" cy="490518"/>
          </a:xfrm>
          <a:prstGeom prst="rect">
            <a:avLst/>
          </a:prstGeom>
          <a:noFill/>
        </p:spPr>
      </p:pic>
      <p:pic>
        <p:nvPicPr>
          <p:cNvPr id="49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785926"/>
            <a:ext cx="247650" cy="4572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3786182" y="178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3000364" y="1000108"/>
            <a:ext cx="3500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 равные отношения: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3571868" y="3286124"/>
            <a:ext cx="5214974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•Равенство двух отношений называют пропорцией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Пропорция (от латинского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proportio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– определенное соотношение частей между собой, соразмерность.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71736" y="16430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00298" y="235743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00298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0,8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00298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28860" y="40719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1,1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00298" y="464344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28860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1,1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8860" y="58578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0,8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14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14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14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38100"/>
            <a:ext cx="9358346" cy="689610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85310" y="620688"/>
            <a:ext cx="806315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пропорциями связаны представления о красоте, порядке и гармонии в природе, искусстве, архитектуре, скульптуре и музыке. Соблюдение определенных соотношений между размерами отдельных частей тела, предмета непременное условие красоты.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349" y="2500306"/>
            <a:ext cx="3143271" cy="2071701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57752" y="2428868"/>
            <a:ext cx="2428892" cy="2065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38100"/>
            <a:ext cx="9324528" cy="68961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728" y="642918"/>
            <a:ext cx="7000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пропорций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19075" cy="523875"/>
          </a:xfrm>
          <a:prstGeom prst="rect">
            <a:avLst/>
          </a:prstGeom>
          <a:noFill/>
        </p:spPr>
      </p:pic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-2195513" y="24193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96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19075" cy="523875"/>
          </a:xfrm>
          <a:prstGeom prst="rect">
            <a:avLst/>
          </a:prstGeom>
          <a:noFill/>
        </p:spPr>
      </p:pic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2786050" y="3571876"/>
            <a:ext cx="49885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-1785982" y="2214554"/>
            <a:ext cx="9144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-2195513" y="24193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303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19075" cy="523875"/>
          </a:xfrm>
          <a:prstGeom prst="rect">
            <a:avLst/>
          </a:prstGeom>
          <a:noFill/>
        </p:spPr>
      </p:pic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357290" y="1643050"/>
            <a:ext cx="49885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-2000296" y="1928802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-2195513" y="24193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0" y="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142844" y="1142984"/>
            <a:ext cx="46973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1075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10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4214810" y="2714620"/>
            <a:ext cx="357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322" name="Picture 5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14400"/>
            <a:ext cx="219075" cy="523875"/>
          </a:xfrm>
          <a:prstGeom prst="rect">
            <a:avLst/>
          </a:prstGeom>
          <a:noFill/>
        </p:spPr>
      </p:pic>
      <p:pic>
        <p:nvPicPr>
          <p:cNvPr id="11321" name="Picture 5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95475"/>
            <a:ext cx="142875" cy="523875"/>
          </a:xfrm>
          <a:prstGeom prst="rect">
            <a:avLst/>
          </a:prstGeom>
          <a:noFill/>
        </p:spPr>
      </p:pic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1857356" y="1928802"/>
            <a:ext cx="2000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Средние члены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-2268538" y="457200"/>
            <a:ext cx="117532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1075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1075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10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333" name="Picture 6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786058"/>
            <a:ext cx="219075" cy="523875"/>
          </a:xfrm>
          <a:prstGeom prst="rect">
            <a:avLst/>
          </a:prstGeom>
          <a:noFill/>
        </p:spPr>
      </p:pic>
      <p:pic>
        <p:nvPicPr>
          <p:cNvPr id="11332" name="Picture 6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38275"/>
            <a:ext cx="142875" cy="523875"/>
          </a:xfrm>
          <a:prstGeom prst="rect">
            <a:avLst/>
          </a:prstGeom>
          <a:noFill/>
        </p:spPr>
      </p:pic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36" name="Rectangle 72"/>
          <p:cNvSpPr>
            <a:spLocks noChangeArrowheads="1"/>
          </p:cNvSpPr>
          <p:nvPr/>
        </p:nvSpPr>
        <p:spPr bwMode="auto">
          <a:xfrm>
            <a:off x="-1928858" y="1928802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7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971536"/>
            <a:ext cx="571504" cy="523875"/>
          </a:xfrm>
          <a:prstGeom prst="rect">
            <a:avLst/>
          </a:prstGeom>
          <a:noFill/>
        </p:spPr>
      </p:pic>
      <p:pic>
        <p:nvPicPr>
          <p:cNvPr id="78" name="Picture 3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971536"/>
            <a:ext cx="571504" cy="523875"/>
          </a:xfrm>
          <a:prstGeom prst="rect">
            <a:avLst/>
          </a:prstGeom>
          <a:noFill/>
        </p:spPr>
      </p:pic>
      <p:pic>
        <p:nvPicPr>
          <p:cNvPr id="79" name="Picture 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971536"/>
            <a:ext cx="571504" cy="523875"/>
          </a:xfrm>
          <a:prstGeom prst="rect">
            <a:avLst/>
          </a:prstGeom>
          <a:noFill/>
        </p:spPr>
      </p:pic>
      <p:pic>
        <p:nvPicPr>
          <p:cNvPr id="80" name="Picture 4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47661"/>
            <a:ext cx="876306" cy="523875"/>
          </a:xfrm>
          <a:prstGeom prst="rect">
            <a:avLst/>
          </a:prstGeom>
          <a:noFill/>
        </p:spPr>
      </p:pic>
      <p:pic>
        <p:nvPicPr>
          <p:cNvPr id="81" name="Picture 4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428736"/>
            <a:ext cx="571504" cy="523875"/>
          </a:xfrm>
          <a:prstGeom prst="rect">
            <a:avLst/>
          </a:prstGeom>
          <a:noFill/>
        </p:spPr>
      </p:pic>
      <p:pic>
        <p:nvPicPr>
          <p:cNvPr id="82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971536"/>
            <a:ext cx="357190" cy="523875"/>
          </a:xfrm>
          <a:prstGeom prst="rect">
            <a:avLst/>
          </a:prstGeom>
          <a:noFill/>
        </p:spPr>
      </p:pic>
      <p:pic>
        <p:nvPicPr>
          <p:cNvPr id="83" name="Picture 3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971536"/>
            <a:ext cx="357190" cy="523875"/>
          </a:xfrm>
          <a:prstGeom prst="rect">
            <a:avLst/>
          </a:prstGeom>
          <a:noFill/>
        </p:spPr>
      </p:pic>
      <p:pic>
        <p:nvPicPr>
          <p:cNvPr id="84" name="Picture 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971536"/>
            <a:ext cx="357190" cy="523875"/>
          </a:xfrm>
          <a:prstGeom prst="rect">
            <a:avLst/>
          </a:prstGeom>
          <a:noFill/>
        </p:spPr>
      </p:pic>
      <p:pic>
        <p:nvPicPr>
          <p:cNvPr id="85" name="Picture 4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714356"/>
            <a:ext cx="547691" cy="523875"/>
          </a:xfrm>
          <a:prstGeom prst="rect">
            <a:avLst/>
          </a:prstGeom>
          <a:noFill/>
        </p:spPr>
      </p:pic>
      <p:pic>
        <p:nvPicPr>
          <p:cNvPr id="86" name="Picture 4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428736"/>
            <a:ext cx="357190" cy="523875"/>
          </a:xfrm>
          <a:prstGeom prst="rect">
            <a:avLst/>
          </a:prstGeom>
          <a:noFill/>
        </p:spPr>
      </p:pic>
      <p:pic>
        <p:nvPicPr>
          <p:cNvPr id="87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7078" y="1123936"/>
            <a:ext cx="357190" cy="523875"/>
          </a:xfrm>
          <a:prstGeom prst="rect">
            <a:avLst/>
          </a:prstGeom>
          <a:noFill/>
        </p:spPr>
      </p:pic>
      <p:pic>
        <p:nvPicPr>
          <p:cNvPr id="88" name="Picture 3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7078" y="1123936"/>
            <a:ext cx="357190" cy="523875"/>
          </a:xfrm>
          <a:prstGeom prst="rect">
            <a:avLst/>
          </a:prstGeom>
          <a:noFill/>
        </p:spPr>
      </p:pic>
      <p:pic>
        <p:nvPicPr>
          <p:cNvPr id="91" name="Picture 4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7078" y="1581136"/>
            <a:ext cx="357190" cy="523875"/>
          </a:xfrm>
          <a:prstGeom prst="rect">
            <a:avLst/>
          </a:prstGeom>
          <a:noFill/>
        </p:spPr>
      </p:pic>
      <p:pic>
        <p:nvPicPr>
          <p:cNvPr id="11339" name="Picture 7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42875" cy="523875"/>
          </a:xfrm>
          <a:prstGeom prst="rect">
            <a:avLst/>
          </a:prstGeom>
          <a:noFill/>
        </p:spPr>
      </p:pic>
      <p:pic>
        <p:nvPicPr>
          <p:cNvPr id="11338" name="Picture 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38275"/>
            <a:ext cx="200025" cy="523875"/>
          </a:xfrm>
          <a:prstGeom prst="rect">
            <a:avLst/>
          </a:prstGeom>
          <a:noFill/>
        </p:spPr>
      </p:pic>
      <p:sp>
        <p:nvSpPr>
          <p:cNvPr id="1134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41" name="Rectangle 77"/>
          <p:cNvSpPr>
            <a:spLocks noChangeArrowheads="1"/>
          </p:cNvSpPr>
          <p:nvPr/>
        </p:nvSpPr>
        <p:spPr bwMode="auto">
          <a:xfrm>
            <a:off x="785787" y="2143116"/>
            <a:ext cx="85725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42" name="Rectangle 78"/>
          <p:cNvSpPr>
            <a:spLocks noChangeArrowheads="1"/>
          </p:cNvSpPr>
          <p:nvPr/>
        </p:nvSpPr>
        <p:spPr bwMode="auto">
          <a:xfrm>
            <a:off x="500035" y="2643182"/>
            <a:ext cx="142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44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1691680" y="2714620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356" name="Picture 9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0"/>
            <a:ext cx="142875" cy="523875"/>
          </a:xfrm>
          <a:prstGeom prst="rect">
            <a:avLst/>
          </a:prstGeom>
          <a:noFill/>
        </p:spPr>
      </p:pic>
      <p:pic>
        <p:nvPicPr>
          <p:cNvPr id="11355" name="Picture 9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81075"/>
            <a:ext cx="200025" cy="523875"/>
          </a:xfrm>
          <a:prstGeom prst="rect">
            <a:avLst/>
          </a:prstGeom>
          <a:noFill/>
        </p:spPr>
      </p:pic>
      <p:sp>
        <p:nvSpPr>
          <p:cNvPr id="11357" name="Rectangle 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60" name="Picture 9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785794"/>
            <a:ext cx="142875" cy="523875"/>
          </a:xfrm>
          <a:prstGeom prst="rect">
            <a:avLst/>
          </a:prstGeom>
          <a:noFill/>
        </p:spPr>
      </p:pic>
      <p:pic>
        <p:nvPicPr>
          <p:cNvPr id="11359" name="Picture 9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81075"/>
            <a:ext cx="200025" cy="523875"/>
          </a:xfrm>
          <a:prstGeom prst="rect">
            <a:avLst/>
          </a:prstGeom>
          <a:noFill/>
        </p:spPr>
      </p:pic>
      <p:sp>
        <p:nvSpPr>
          <p:cNvPr id="11361" name="Rectangle 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62" name="Rectangle 98"/>
          <p:cNvSpPr>
            <a:spLocks noChangeArrowheads="1"/>
          </p:cNvSpPr>
          <p:nvPr/>
        </p:nvSpPr>
        <p:spPr bwMode="auto">
          <a:xfrm>
            <a:off x="0" y="523875"/>
            <a:ext cx="2776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395509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365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67" name="Picture 10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42875" cy="523875"/>
          </a:xfrm>
          <a:prstGeom prst="rect">
            <a:avLst/>
          </a:prstGeom>
          <a:noFill/>
        </p:spPr>
      </p:pic>
      <p:pic>
        <p:nvPicPr>
          <p:cNvPr id="11366" name="Picture 10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38275"/>
            <a:ext cx="200025" cy="523875"/>
          </a:xfrm>
          <a:prstGeom prst="rect">
            <a:avLst/>
          </a:prstGeom>
          <a:noFill/>
        </p:spPr>
      </p:pic>
      <p:sp>
        <p:nvSpPr>
          <p:cNvPr id="11368" name="Rectangle 10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69" name="Rectangle 105"/>
          <p:cNvSpPr>
            <a:spLocks noChangeArrowheads="1"/>
          </p:cNvSpPr>
          <p:nvPr/>
        </p:nvSpPr>
        <p:spPr bwMode="auto">
          <a:xfrm>
            <a:off x="785786" y="1000108"/>
            <a:ext cx="49885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74" name="Rectangle 1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75" name="Rectangle 111"/>
          <p:cNvSpPr>
            <a:spLocks noChangeArrowheads="1"/>
          </p:cNvSpPr>
          <p:nvPr/>
        </p:nvSpPr>
        <p:spPr bwMode="auto">
          <a:xfrm>
            <a:off x="-1979613" y="1228725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76" name="Rectangle 112"/>
          <p:cNvSpPr>
            <a:spLocks noChangeArrowheads="1"/>
          </p:cNvSpPr>
          <p:nvPr/>
        </p:nvSpPr>
        <p:spPr bwMode="auto">
          <a:xfrm>
            <a:off x="-2195513" y="16859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714876" y="285749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072066" y="257174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3857620" y="2714620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или</a:t>
            </a:r>
            <a:endParaRPr lang="ru-RU" dirty="0"/>
          </a:p>
        </p:txBody>
      </p:sp>
      <p:sp>
        <p:nvSpPr>
          <p:cNvPr id="11379" name="Rectangle 115"/>
          <p:cNvSpPr>
            <a:spLocks noChangeArrowheads="1"/>
          </p:cNvSpPr>
          <p:nvPr/>
        </p:nvSpPr>
        <p:spPr bwMode="auto">
          <a:xfrm>
            <a:off x="0" y="0"/>
            <a:ext cx="415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80" name="Rectangle 116"/>
          <p:cNvSpPr>
            <a:spLocks noChangeArrowheads="1"/>
          </p:cNvSpPr>
          <p:nvPr/>
        </p:nvSpPr>
        <p:spPr bwMode="auto">
          <a:xfrm>
            <a:off x="2071670" y="2214554"/>
            <a:ext cx="1714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пропорции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82" name="Rectangle 118"/>
          <p:cNvSpPr>
            <a:spLocks noChangeArrowheads="1"/>
          </p:cNvSpPr>
          <p:nvPr/>
        </p:nvSpPr>
        <p:spPr bwMode="auto">
          <a:xfrm>
            <a:off x="1785918" y="3357562"/>
            <a:ext cx="23574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Крайние члены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Пропорции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8" name="Прямая со стрелкой 117"/>
          <p:cNvCxnSpPr/>
          <p:nvPr/>
        </p:nvCxnSpPr>
        <p:spPr>
          <a:xfrm>
            <a:off x="1979712" y="314096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rot="10800000" flipV="1">
            <a:off x="3143240" y="314324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rot="5400000" flipH="1" flipV="1">
            <a:off x="2304033" y="2528615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rot="16200000" flipV="1">
            <a:off x="2700362" y="2564334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83" name="Rectangle 119"/>
          <p:cNvSpPr>
            <a:spLocks noChangeArrowheads="1"/>
          </p:cNvSpPr>
          <p:nvPr/>
        </p:nvSpPr>
        <p:spPr bwMode="auto">
          <a:xfrm>
            <a:off x="571472" y="4555491"/>
            <a:ext cx="75289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 пропорции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относится к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относится к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отношение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равно отношению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571744"/>
            <a:ext cx="97155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20"/>
                            </p:stCondLst>
                            <p:childTnLst>
                              <p:par>
                                <p:cTn id="8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1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80"/>
                            </p:stCondLst>
                            <p:childTnLst>
                              <p:par>
                                <p:cTn id="8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1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071538" y="213161"/>
            <a:ext cx="57436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Прочитай пропорции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85720" y="1004485"/>
            <a:ext cx="68580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:5 = 12: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:4 = 1,5: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:4 = 15: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42844" y="3500438"/>
            <a:ext cx="778674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пропорции верные? Какие неверные?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верных пропорциях найди произведение крайних и средних членов.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5714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85720" y="500042"/>
            <a:ext cx="69516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-1692696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-1620688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428860" y="2214554"/>
            <a:ext cx="414340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12•0,5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30•0,2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18•5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30•3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8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214554"/>
            <a:ext cx="942975" cy="485775"/>
          </a:xfrm>
          <a:prstGeom prst="rect">
            <a:avLst/>
          </a:prstGeom>
          <a:noFill/>
        </p:spPr>
      </p:pic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1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786058"/>
            <a:ext cx="800100" cy="4572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357554" y="128586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15∙4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5∙12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6∙1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4∙1,5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7620" y="1285860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929058" y="157161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786182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85762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:\ПРЕЗЕНТАЦИЯ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500042"/>
            <a:ext cx="72152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1F497D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1F497D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Основное свойство  пропорции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верной пропорции произведение крайних членов равно произведению средних членов.</a:t>
            </a:r>
            <a:endParaRPr lang="ru-RU" sz="600" dirty="0" smtClean="0">
              <a:latin typeface="Arial" pitchFamily="34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наоборот: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произведение крайних членов пропорции равно              произведению средних членов, то пропорция верна.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19450" algn="l"/>
              </a:tabLst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194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259632" y="3041032"/>
            <a:ext cx="216936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357562"/>
            <a:ext cx="704850" cy="523875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 rot="16200000" flipH="1">
            <a:off x="5822165" y="3464719"/>
            <a:ext cx="357190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857884" y="3429000"/>
            <a:ext cx="357190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71934" y="35004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143372" y="3571876"/>
            <a:ext cx="657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00496" y="4572008"/>
            <a:ext cx="1789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a•d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b•c</a:t>
            </a:r>
            <a:endParaRPr lang="ru-RU" sz="2800" dirty="0" smtClean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1691680" y="3284984"/>
            <a:ext cx="1368152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низ стрелка 23"/>
          <p:cNvSpPr/>
          <p:nvPr/>
        </p:nvSpPr>
        <p:spPr>
          <a:xfrm>
            <a:off x="2051720" y="3861048"/>
            <a:ext cx="648072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706</Words>
  <Application>Microsoft Office PowerPoint</Application>
  <PresentationFormat>Экран (4:3)</PresentationFormat>
  <Paragraphs>236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Школа</cp:lastModifiedBy>
  <cp:revision>86</cp:revision>
  <dcterms:created xsi:type="dcterms:W3CDTF">2012-01-19T06:47:05Z</dcterms:created>
  <dcterms:modified xsi:type="dcterms:W3CDTF">2013-01-11T08:36:57Z</dcterms:modified>
</cp:coreProperties>
</file>