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7" r:id="rId2"/>
    <p:sldId id="270" r:id="rId3"/>
    <p:sldId id="267" r:id="rId4"/>
    <p:sldId id="268" r:id="rId5"/>
    <p:sldId id="259" r:id="rId6"/>
    <p:sldId id="258" r:id="rId7"/>
    <p:sldId id="261" r:id="rId8"/>
    <p:sldId id="263" r:id="rId9"/>
    <p:sldId id="272" r:id="rId10"/>
    <p:sldId id="269" r:id="rId11"/>
    <p:sldId id="264" r:id="rId12"/>
    <p:sldId id="274" r:id="rId13"/>
    <p:sldId id="273" r:id="rId14"/>
    <p:sldId id="276" r:id="rId15"/>
    <p:sldId id="277" r:id="rId16"/>
    <p:sldId id="280" r:id="rId17"/>
    <p:sldId id="260" r:id="rId18"/>
    <p:sldId id="278" r:id="rId19"/>
    <p:sldId id="266" r:id="rId20"/>
    <p:sldId id="281" r:id="rId21"/>
    <p:sldId id="262" r:id="rId22"/>
    <p:sldId id="275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73AA4-8E6A-4E30-B787-5FD96A556D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A4C09-8D11-4EA1-A9B1-B2EA699E6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255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A4C09-8D11-4EA1-A9B1-B2EA699E65A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771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A4C09-8D11-4EA1-A9B1-B2EA699E65A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283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A4C09-8D11-4EA1-A9B1-B2EA699E65A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2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9099E95-F387-46A3-B6E6-AC7DC4A0CB61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A58D1B-E66D-440A-90F6-DE0C8CCD3F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80;&#1085;&#1090;&#1077;&#1075;&#1088;&#1080;&#1088;&#1086;&#1074;&#1072;&#1085;&#1099;&#1081;%20&#1091;&#1088;&#1086;&#1082;%20&#1089;&#1088;&#1072;&#1074;&#1085;&#1077;&#1085;&#1080;&#1077;%20&#1076;&#1088;&#1086;&#1073;&#1077;&#1081;\&#1057;&#1091;&#1087;&#1077;&#1088;%20&#1092;&#1080;&#1079;&#1082;&#1091;&#1083;&#1100;&#1090;&#1084;&#1080;&#1085;&#1091;&#1090;&#1082;&#1072;.exe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19" Type="http://schemas.openxmlformats.org/officeDocument/2006/relationships/image" Target="../media/image14.jpeg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84976" cy="900336"/>
          </a:xfrm>
        </p:spPr>
        <p:txBody>
          <a:bodyPr>
            <a:normAutofit/>
          </a:bodyPr>
          <a:lstStyle/>
          <a:p>
            <a:pPr marL="273050" lvl="0" indent="-273050" fontAlgn="base">
              <a:spcBef>
                <a:spcPts val="600"/>
              </a:spcBef>
              <a:spcAft>
                <a:spcPct val="0"/>
              </a:spcAft>
            </a:pPr>
            <a:r>
              <a:rPr lang="ru-RU" altLang="ru-RU" sz="4800" b="1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54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5661248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Бабенко Н.Е. учитель математики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 СОШ № 13» г Воркута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еспублика Коми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0" y="1070853"/>
            <a:ext cx="8128000" cy="5372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32777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 сытости помни голод».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5643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\Рабочий стол\блокада ленинграда\0058-058-Gibli-na-Ladoge-otvazhnye-vojny-voditeli-mashin-spasaja-leningradtse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8" y="53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63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1" y="476672"/>
            <a:ext cx="8208913" cy="1252728"/>
          </a:xfrm>
          <a:noFill/>
        </p:spPr>
        <p:txBody>
          <a:bodyPr>
            <a:noAutofit/>
          </a:bodyPr>
          <a:lstStyle/>
          <a:p>
            <a:r>
              <a:rPr lang="ru-RU" alt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alt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акрасьте </a:t>
            </a:r>
            <a:r>
              <a:rPr lang="ru-RU" altLang="ru-RU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2/8 </a:t>
            </a:r>
            <a:r>
              <a:rPr lang="ru-RU" alt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прямоугольника. </a:t>
            </a:r>
            <a:r>
              <a:rPr 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 </a:t>
            </a:r>
            <a:r>
              <a:rPr lang="ru-RU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выдачи хлеба с 24 января 1942 </a:t>
            </a:r>
            <a:r>
              <a:rPr 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года,  иждивенцам </a:t>
            </a:r>
            <a:r>
              <a:rPr lang="ru-RU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детям. </a:t>
            </a:r>
            <a:endParaRPr lang="ru-RU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232659"/>
              </p:ext>
            </p:extLst>
          </p:nvPr>
        </p:nvGraphicFramePr>
        <p:xfrm>
          <a:off x="2113857" y="2924946"/>
          <a:ext cx="4536502" cy="2590800"/>
        </p:xfrm>
        <a:graphic>
          <a:graphicData uri="http://schemas.openxmlformats.org/drawingml/2006/table">
            <a:tbl>
              <a:tblPr/>
              <a:tblGrid>
                <a:gridCol w="566881"/>
                <a:gridCol w="566882"/>
                <a:gridCol w="566881"/>
                <a:gridCol w="603610"/>
                <a:gridCol w="531604"/>
                <a:gridCol w="566881"/>
                <a:gridCol w="557699"/>
                <a:gridCol w="576064"/>
              </a:tblGrid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8" name="Группа 37"/>
          <p:cNvGrpSpPr/>
          <p:nvPr/>
        </p:nvGrpSpPr>
        <p:grpSpPr>
          <a:xfrm>
            <a:off x="2699792" y="2924944"/>
            <a:ext cx="3383481" cy="2590802"/>
            <a:chOff x="2699792" y="2924944"/>
            <a:chExt cx="3383481" cy="259080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2699792" y="2924944"/>
              <a:ext cx="0" cy="25669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824210" y="2924944"/>
              <a:ext cx="0" cy="25908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419691" y="2924946"/>
              <a:ext cx="0" cy="2590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959750" y="2924944"/>
              <a:ext cx="0" cy="25669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515953" y="2924944"/>
              <a:ext cx="0" cy="25669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083273" y="2924944"/>
              <a:ext cx="0" cy="25669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3245413" y="2924946"/>
              <a:ext cx="0" cy="25669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Прямоугольник 38"/>
          <p:cNvSpPr/>
          <p:nvPr/>
        </p:nvSpPr>
        <p:spPr>
          <a:xfrm>
            <a:off x="2123728" y="2924944"/>
            <a:ext cx="1121685" cy="256695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29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Сравните с помощью прямоугольников которые вы закрасили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187624" y="2932343"/>
                <a:ext cx="6400800" cy="14732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5400" dirty="0" smtClean="0">
                    <a:solidFill>
                      <a:srgbClr val="0000FF"/>
                    </a:solidFill>
                  </a:rPr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5400" dirty="0" smtClean="0">
                    <a:solidFill>
                      <a:srgbClr val="0000FF"/>
                    </a:solidFill>
                  </a:rPr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5400" dirty="0" smtClean="0">
                    <a:solidFill>
                      <a:srgbClr val="0000FF"/>
                    </a:solidFill>
                  </a:rPr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5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sz="5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187624" y="2932343"/>
                <a:ext cx="6400800" cy="14732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063908" y="3175126"/>
            <a:ext cx="648072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</a:rPr>
              <a:t>и</a:t>
            </a:r>
            <a:endParaRPr lang="ru-RU" sz="6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593" y="2895066"/>
            <a:ext cx="13223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63494" y="3175126"/>
            <a:ext cx="648072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=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6117343" y="3175126"/>
            <a:ext cx="576064" cy="769441"/>
            <a:chOff x="6444207" y="4880483"/>
            <a:chExt cx="576064" cy="769441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444207" y="4941168"/>
              <a:ext cx="576064" cy="64807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460795" y="4880483"/>
                  <a:ext cx="43204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44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&lt;</m:t>
                        </m:r>
                      </m:oMath>
                    </m:oMathPara>
                  </a14:m>
                  <a:endParaRPr lang="ru-RU" sz="44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0795" y="4880483"/>
                  <a:ext cx="432047" cy="76944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985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TextBox 8"/>
          <p:cNvSpPr txBox="1"/>
          <p:nvPr/>
        </p:nvSpPr>
        <p:spPr>
          <a:xfrm>
            <a:off x="655288" y="5013176"/>
            <a:ext cx="810228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altLang="ru-RU" sz="4400" b="1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  <a:r>
              <a:rPr lang="ru-RU" altLang="ru-RU" sz="4400" b="1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дробей. </a:t>
            </a:r>
            <a:br>
              <a:rPr lang="ru-RU" altLang="ru-RU" sz="4400" b="1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12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827585" y="2060575"/>
            <a:ext cx="8064896" cy="4572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Устно; №940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Письменно; №  943, 946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28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564391"/>
            <a:ext cx="2376264" cy="32258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в начало 5">
            <a:hlinkClick r:id="rId3" action="ppaction://hlinkfile" highlightClick="1"/>
          </p:cNvPr>
          <p:cNvSpPr/>
          <p:nvPr/>
        </p:nvSpPr>
        <p:spPr>
          <a:xfrm rot="10800000">
            <a:off x="1547664" y="3429000"/>
            <a:ext cx="2160240" cy="1080120"/>
          </a:xfrm>
          <a:prstGeom prst="actionButtonBeginning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50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3822192" cy="639762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№1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755576" y="2636912"/>
                <a:ext cx="3741811" cy="3384376"/>
              </a:xfrm>
            </p:spPr>
            <p:txBody>
              <a:bodyPr>
                <a:noAutofit/>
              </a:bodyPr>
              <a:lstStyle/>
              <a:p>
                <a:r>
                  <a:rPr lang="ru-RU" sz="32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 *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r>
                  <a:rPr lang="ru-RU" sz="32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  *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sz="3200" dirty="0" smtClean="0">
                  <a:solidFill>
                    <a:srgbClr val="0000FF"/>
                  </a:solidFill>
                </a:endParaRPr>
              </a:p>
              <a:p>
                <a:r>
                  <a:rPr lang="ru-RU" sz="32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 *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endParaRPr lang="ru-RU" sz="3200" dirty="0" smtClean="0">
                  <a:solidFill>
                    <a:srgbClr val="0000FF"/>
                  </a:solidFill>
                </a:endParaRPr>
              </a:p>
              <a:p>
                <a:r>
                  <a:rPr lang="ru-RU" sz="32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  *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55576" y="2636912"/>
                <a:ext cx="3741811" cy="3384376"/>
              </a:xfrm>
              <a:blipFill rotWithShape="1">
                <a:blip r:embed="rId2"/>
                <a:stretch>
                  <a:fillRect l="-4397" b="-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3822192" cy="639762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№2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5214304" y="2636912"/>
                <a:ext cx="3822192" cy="3456384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  *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endParaRPr lang="ru-RU" sz="3200" dirty="0" smtClean="0">
                  <a:solidFill>
                    <a:srgbClr val="0000FF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 9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  *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endParaRPr lang="ru-RU" sz="3200" dirty="0" smtClean="0">
                  <a:solidFill>
                    <a:srgbClr val="0000FF"/>
                  </a:solidFill>
                </a:endParaRPr>
              </a:p>
              <a:p>
                <a:r>
                  <a:rPr lang="ru-RU" sz="32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 *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3200" dirty="0" smtClean="0">
                  <a:solidFill>
                    <a:srgbClr val="0000FF"/>
                  </a:solidFill>
                </a:endParaRPr>
              </a:p>
              <a:p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 *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ru-RU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5214304" y="2636912"/>
                <a:ext cx="3822192" cy="3456384"/>
              </a:xfrm>
              <a:blipFill rotWithShape="1">
                <a:blip r:embed="rId3"/>
                <a:stretch>
                  <a:fillRect l="-41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30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 ответов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3822192" cy="639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1560" y="2492896"/>
                <a:ext cx="3820055" cy="345638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800" dirty="0">
                    <a:solidFill>
                      <a:srgbClr val="0000FF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ru-RU" sz="38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ru-RU" sz="3800" dirty="0" smtClean="0">
                    <a:solidFill>
                      <a:srgbClr val="0000FF"/>
                    </a:solidFill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800" dirty="0">
                    <a:solidFill>
                      <a:srgbClr val="0000FF"/>
                    </a:solidFill>
                  </a:rPr>
                  <a:t>  </a:t>
                </a:r>
              </a:p>
              <a:p>
                <a:r>
                  <a:rPr lang="ru-RU" sz="3800" dirty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800" dirty="0">
                    <a:solidFill>
                      <a:srgbClr val="0000FF"/>
                    </a:solidFill>
                  </a:rPr>
                  <a:t>    </a:t>
                </a:r>
                <a:r>
                  <a:rPr lang="ru-RU" sz="3800" dirty="0" smtClean="0">
                    <a:solidFill>
                      <a:srgbClr val="0000FF"/>
                    </a:solidFill>
                  </a:rPr>
                  <a:t>=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sz="3800" dirty="0">
                  <a:solidFill>
                    <a:srgbClr val="0000FF"/>
                  </a:solidFill>
                </a:endParaRPr>
              </a:p>
              <a:p>
                <a:r>
                  <a:rPr lang="ru-RU" sz="3800" dirty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ru-RU" sz="3800" dirty="0">
                    <a:solidFill>
                      <a:srgbClr val="0000FF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ru-RU" sz="38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ru-RU" sz="3800" dirty="0" smtClean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endParaRPr lang="ru-RU" sz="3800" dirty="0">
                  <a:solidFill>
                    <a:srgbClr val="0000FF"/>
                  </a:solidFill>
                </a:endParaRPr>
              </a:p>
              <a:p>
                <a:r>
                  <a:rPr lang="ru-RU" sz="3800" dirty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800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ru-RU" sz="38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ru-RU" sz="3800" dirty="0" smtClean="0">
                    <a:solidFill>
                      <a:srgbClr val="0000FF"/>
                    </a:solidFill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8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dirty="0">
                  <a:solidFill>
                    <a:srgbClr val="0000FF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1560" y="2492896"/>
                <a:ext cx="3820055" cy="3456384"/>
              </a:xfrm>
              <a:blipFill rotWithShape="1">
                <a:blip r:embed="rId2"/>
                <a:stretch>
                  <a:fillRect l="-4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628800"/>
            <a:ext cx="3822192" cy="63976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716016" y="2492896"/>
                <a:ext cx="3822192" cy="338437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ru-RU" sz="32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 9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ru-RU" sz="32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</a:p>
              <a:p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  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=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3200" dirty="0">
                  <a:solidFill>
                    <a:srgbClr val="0000FF"/>
                  </a:solidFill>
                </a:endParaRPr>
              </a:p>
              <a:p>
                <a:r>
                  <a:rPr lang="ru-RU" sz="32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rgbClr val="0000FF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ru-RU" sz="3200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ru-RU" sz="3200" dirty="0" smtClean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3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ru-RU" dirty="0">
                  <a:solidFill>
                    <a:srgbClr val="0000FF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716016" y="2492896"/>
                <a:ext cx="3822192" cy="3384376"/>
              </a:xfrm>
              <a:blipFill rotWithShape="1">
                <a:blip r:embed="rId3"/>
                <a:stretch>
                  <a:fillRect l="-4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174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4000" dirty="0">
                <a:solidFill>
                  <a:srgbClr val="800000"/>
                </a:solidFill>
              </a:rPr>
              <a:t>Ю. Воронов.</a:t>
            </a:r>
            <a:br>
              <a:rPr lang="ru-RU" altLang="ru-RU" sz="4000" dirty="0">
                <a:solidFill>
                  <a:srgbClr val="800000"/>
                </a:solidFill>
              </a:rPr>
            </a:b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152400"/>
            <a:ext cx="8219256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altLang="ru-RU" dirty="0">
              <a:solidFill>
                <a:srgbClr val="8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060848"/>
            <a:ext cx="3878265" cy="345069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Девчонка руку протянула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И головой –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На край стола.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Сначала думали –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Уснула,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А оказалось –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Умерла.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Никто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Не обронил ни слова.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Лишь хрипло,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Сквозь метельный стон,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ru-RU" altLang="ru-RU" sz="2600" dirty="0" smtClean="0">
                <a:solidFill>
                  <a:srgbClr val="0000FF"/>
                </a:solidFill>
              </a:rPr>
              <a:t>Учитель выдавил, что снова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ru-RU" altLang="ru-RU" sz="2600" dirty="0" smtClean="0">
                <a:solidFill>
                  <a:srgbClr val="0000FF"/>
                </a:solidFill>
              </a:rPr>
              <a:t>Занятья – после похорон.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060848"/>
            <a:ext cx="505348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48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7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4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104456" cy="3209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/>
              <a:t>641 803 ленинградца</a:t>
            </a:r>
            <a:r>
              <a:rPr lang="ru-RU" altLang="ru-RU" sz="4000" dirty="0"/>
              <a:t> умерли во время блокады от голода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4584700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34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Рождественский</a:t>
            </a: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552" y="1941619"/>
            <a:ext cx="3959295" cy="392161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осквернил? Кто позабыл?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Блокады страшные года...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Кто, бросив на дорогу хлеб,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Забыл, как умирал сосед?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голодные глаза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застывшим ужасом, в слезах.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4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Пискаревку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кто забыл?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4499992" y="1894588"/>
            <a:ext cx="3967352" cy="406563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персональных нет могил...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вечный молчаливый стон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Терзает память тех времен.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не достался тот кусок,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Кусок, не подаривший жизнь...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Лежащий здесь - у ваших ног.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бросил хлеб </a:t>
            </a:r>
            <a:r>
              <a:rPr lang="ru-RU" alt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отнял жизнь.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предал хлеб?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6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Пискаревское кладбище</a:t>
            </a:r>
          </a:p>
        </p:txBody>
      </p:sp>
      <p:pic>
        <p:nvPicPr>
          <p:cNvPr id="4" name="Picture 9" descr="rodina-mat_18-04-2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399732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img-fotki.yandex.ru/get/4425/54537257.1/0_8958f_27ae10e4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36838"/>
            <a:ext cx="4787900" cy="320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0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хлеб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2924944"/>
            <a:ext cx="35242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12527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 dirty="0">
                <a:solidFill>
                  <a:srgbClr val="CC0000"/>
                </a:solidFill>
              </a:rPr>
              <a:t>30 лет хранился кусок блокадного хлеба в семье </a:t>
            </a:r>
            <a:r>
              <a:rPr lang="ru-RU" altLang="ru-RU" sz="3600" dirty="0" err="1">
                <a:solidFill>
                  <a:srgbClr val="CC0000"/>
                </a:solidFill>
              </a:rPr>
              <a:t>Карпушиных</a:t>
            </a:r>
            <a:r>
              <a:rPr lang="ru-RU" altLang="ru-RU" sz="3600" dirty="0">
                <a:solidFill>
                  <a:srgbClr val="CC0000"/>
                </a:solidFill>
              </a:rPr>
              <a:t>.</a:t>
            </a:r>
            <a:r>
              <a:rPr lang="ru-RU" altLang="ru-RU" sz="40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62068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600"/>
              </a:spcBef>
              <a:spcAft>
                <a:spcPct val="0"/>
              </a:spcAft>
              <a:buClr>
                <a:srgbClr val="FEB80A"/>
              </a:buClr>
              <a:buSzPct val="85000"/>
            </a:pPr>
            <a:r>
              <a:rPr lang="ru-RU" altLang="ru-RU" sz="4000" b="1" dirty="0">
                <a:solidFill>
                  <a:srgbClr val="CC0000"/>
                </a:solidFill>
                <a:latin typeface="Constantia"/>
              </a:rPr>
              <a:t>« Хлеб </a:t>
            </a:r>
            <a:r>
              <a:rPr lang="ru-RU" altLang="ru-RU" sz="4000" b="1" i="1" dirty="0">
                <a:solidFill>
                  <a:srgbClr val="CC0000"/>
                </a:solidFill>
                <a:latin typeface="Constantia"/>
              </a:rPr>
              <a:t>- </a:t>
            </a:r>
            <a:r>
              <a:rPr lang="ru-RU" altLang="ru-RU" sz="4000" b="1" dirty="0">
                <a:solidFill>
                  <a:srgbClr val="CC0000"/>
                </a:solidFill>
                <a:latin typeface="Constantia"/>
              </a:rPr>
              <a:t>всей жизни голова» </a:t>
            </a:r>
          </a:p>
        </p:txBody>
      </p:sp>
    </p:spTree>
    <p:extLst>
      <p:ext uri="{BB962C8B-B14F-4D97-AF65-F5344CB8AC3E}">
        <p14:creationId xmlns:p14="http://schemas.microsoft.com/office/powerpoint/2010/main" val="102389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Читать п.24 стр.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146 </a:t>
            </a:r>
            <a:r>
              <a:rPr lang="ru-RU" altLang="ru-RU" dirty="0">
                <a:solidFill>
                  <a:srgbClr val="002060"/>
                </a:solidFill>
              </a:rPr>
              <a:t>(выучить правила),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№ 965, 966,957.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Дополнительно № 968.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2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устно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81021" y="2852936"/>
                <a:ext cx="4676775" cy="1265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5400" dirty="0" smtClean="0">
                    <a:latin typeface="Times New Roman" pitchFamily="18" charset="0"/>
                    <a:cs typeface="Times New Roman" pitchFamily="18" charset="0"/>
                  </a:rPr>
                  <a:t>  от   280 лет</a:t>
                </a:r>
                <a:endParaRPr lang="ru-RU" sz="5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021" y="2852936"/>
                <a:ext cx="4676775" cy="1265731"/>
              </a:xfrm>
              <a:prstGeom prst="rect">
                <a:avLst/>
              </a:prstGeom>
              <a:blipFill rotWithShape="1">
                <a:blip r:embed="rId2"/>
                <a:stretch>
                  <a:fillRect t="-1442" b="-13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31640" y="1412776"/>
                <a:ext cx="4510132" cy="1269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5400" i="1" smtClean="0">
                        <a:latin typeface="Cambria Math"/>
                      </a:rPr>
                      <m:t> </m:t>
                    </m:r>
                    <m:r>
                      <a:rPr lang="ru-RU" sz="5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5400" dirty="0" smtClean="0">
                    <a:latin typeface="Times New Roman" pitchFamily="18" charset="0"/>
                    <a:cs typeface="Times New Roman" pitchFamily="18" charset="0"/>
                  </a:rPr>
                  <a:t>от  54 дней</a:t>
                </a:r>
                <a:endParaRPr lang="ru-RU" sz="5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412776"/>
                <a:ext cx="4510132" cy="1269963"/>
              </a:xfrm>
              <a:prstGeom prst="rect">
                <a:avLst/>
              </a:prstGeom>
              <a:blipFill rotWithShape="1">
                <a:blip r:embed="rId3"/>
                <a:stretch>
                  <a:fillRect t="-1442" b="-13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81021" y="4293096"/>
                <a:ext cx="7367443" cy="1265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5400" dirty="0" smtClean="0">
                    <a:latin typeface="Times New Roman" pitchFamily="18" charset="0"/>
                    <a:cs typeface="Times New Roman" pitchFamily="18" charset="0"/>
                  </a:rPr>
                  <a:t>  от 1800 дней и ночей</a:t>
                </a:r>
                <a:endParaRPr lang="ru-RU" sz="5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021" y="4293096"/>
                <a:ext cx="7367443" cy="1265731"/>
              </a:xfrm>
              <a:prstGeom prst="rect">
                <a:avLst/>
              </a:prstGeom>
              <a:blipFill rotWithShape="1">
                <a:blip r:embed="rId4"/>
                <a:stretch>
                  <a:fillRect t="-1442" b="-13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87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00FF"/>
                </a:solidFill>
              </a:rPr>
              <a:t>Задача: Вычислите сколько лет прошло после освобождения города от фашистской блокады?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448027"/>
          </a:xfrm>
        </p:spPr>
      </p:pic>
    </p:spTree>
    <p:extLst>
      <p:ext uri="{BB962C8B-B14F-4D97-AF65-F5344CB8AC3E}">
        <p14:creationId xmlns:p14="http://schemas.microsoft.com/office/powerpoint/2010/main" val="8873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история воркуты\шшг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7560840" cy="415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80920" cy="2304256"/>
          </a:xfrm>
        </p:spPr>
        <p:txBody>
          <a:bodyPr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lang="ru-RU" alt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годы войны жители Воркуты отправили на фронт 5168 продовольственных посылок, 40 эшелонов сверхпланового Печорского угля. На фронте действовала танковая колонна «Воркутинский шатер». В фонд обороны с июня 1941 года по 1944 год был внесен 2030591 рубль</a:t>
            </a:r>
            <a:r>
              <a:rPr lang="ru-RU" altLang="ru-RU" sz="2700" dirty="0">
                <a:solidFill>
                  <a:srgbClr val="FF0000"/>
                </a:solidFill>
                <a:latin typeface="Constantia" pitchFamily="18" charset="0"/>
              </a:rPr>
              <a:t>.</a:t>
            </a:r>
            <a:r>
              <a:rPr lang="ru-RU" altLang="ru-RU" sz="1600" dirty="0">
                <a:latin typeface="Constantia" pitchFamily="18" charset="0"/>
              </a:rPr>
              <a:t/>
            </a:r>
            <a:br>
              <a:rPr lang="ru-RU" altLang="ru-RU" sz="1600" dirty="0">
                <a:latin typeface="Constantia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39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5333846" cy="6192688"/>
          </a:xfr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652120" y="260648"/>
            <a:ext cx="3240360" cy="324036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C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900 дней…</a:t>
            </a:r>
            <a:b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C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это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</a:t>
            </a:r>
            <a:r>
              <a:rPr kumimoji="0" lang="ru-RU" altLang="ru-RU" sz="4000" b="0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4000" b="1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лет</a:t>
            </a:r>
            <a:r>
              <a:rPr kumimoji="0" lang="ru-RU" altLang="ru-RU" sz="4000" b="1" i="0" u="none" strike="noStrike" kern="1200" cap="none" spc="-100" normalizeH="0" baseline="0" noProof="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kumimoji="0" lang="ru-RU" altLang="ru-RU" sz="4000" b="1" i="0" u="none" strike="noStrike" kern="1200" cap="none" spc="-100" normalizeH="0" baseline="0" noProof="0" dirty="0">
              <a:ln w="3200">
                <a:solidFill>
                  <a:srgbClr val="4F271C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0000FF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2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Пайки блокадного Ленинграда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24075" y="2133600"/>
          <a:ext cx="26257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7" name="Формула" r:id="rId3" imgW="469696" imgH="177723" progId="Equation.3">
                  <p:embed/>
                </p:oleObj>
              </mc:Choice>
              <mc:Fallback>
                <p:oleObj name="Формула" r:id="rId3" imgW="469696" imgH="177723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133600"/>
                        <a:ext cx="2625725" cy="8477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Grp="1" noChangeAspect="1"/>
          </p:cNvGraphicFramePr>
          <p:nvPr/>
        </p:nvGraphicFramePr>
        <p:xfrm>
          <a:off x="684213" y="1773238"/>
          <a:ext cx="13938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8" name="Формула" r:id="rId5" imgW="304536" imgH="393359" progId="Equation.3">
                  <p:embed/>
                </p:oleObj>
              </mc:Choice>
              <mc:Fallback>
                <p:oleObj name="Формула" r:id="rId5" imgW="304536" imgH="393359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773238"/>
                        <a:ext cx="1393825" cy="1800225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20121152"/>
              </p:ext>
            </p:extLst>
          </p:nvPr>
        </p:nvGraphicFramePr>
        <p:xfrm>
          <a:off x="611560" y="4077072"/>
          <a:ext cx="1628775" cy="219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9" name="Формула" r:id="rId7" imgW="291973" imgH="393529" progId="Equation.3">
                  <p:embed/>
                </p:oleObj>
              </mc:Choice>
              <mc:Fallback>
                <p:oleObj name="Формула" r:id="rId7" imgW="291973" imgH="393529" progId="Equation.3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077072"/>
                        <a:ext cx="1628775" cy="21955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060877"/>
              </p:ext>
            </p:extLst>
          </p:nvPr>
        </p:nvGraphicFramePr>
        <p:xfrm>
          <a:off x="2195736" y="4653136"/>
          <a:ext cx="252095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0" name="Формула" r:id="rId9" imgW="444240" imgH="177480" progId="Equation.3">
                  <p:embed/>
                </p:oleObj>
              </mc:Choice>
              <mc:Fallback>
                <p:oleObj name="Формула" r:id="rId9" imgW="444240" imgH="177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653136"/>
                        <a:ext cx="2520950" cy="100806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Grp="1" noChangeAspect="1"/>
          </p:cNvGraphicFramePr>
          <p:nvPr/>
        </p:nvGraphicFramePr>
        <p:xfrm>
          <a:off x="5148263" y="1700213"/>
          <a:ext cx="1704975" cy="176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1" name="Формула" r:id="rId11" imgW="380835" imgH="393529" progId="Equation.3">
                  <p:embed/>
                </p:oleObj>
              </mc:Choice>
              <mc:Fallback>
                <p:oleObj name="Формула" r:id="rId11" imgW="380835" imgH="393529" progId="Equation.3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700213"/>
                        <a:ext cx="1704975" cy="17621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019925" y="2205038"/>
          <a:ext cx="190817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2" name="Формула" r:id="rId13" imgW="393359" imgH="177646" progId="Equation.3">
                  <p:embed/>
                </p:oleObj>
              </mc:Choice>
              <mc:Fallback>
                <p:oleObj name="Формула" r:id="rId13" imgW="393359" imgH="177646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205038"/>
                        <a:ext cx="1908175" cy="86201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93005632"/>
              </p:ext>
            </p:extLst>
          </p:nvPr>
        </p:nvGraphicFramePr>
        <p:xfrm>
          <a:off x="5364088" y="4365104"/>
          <a:ext cx="1774825" cy="183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3" name="Формула" r:id="rId15" imgW="380835" imgH="393529" progId="Equation.3">
                  <p:embed/>
                </p:oleObj>
              </mc:Choice>
              <mc:Fallback>
                <p:oleObj name="Формула" r:id="rId15" imgW="380835" imgH="393529" progId="Equation.3">
                  <p:embed/>
                  <p:pic>
                    <p:nvPicPr>
                      <p:cNvPr id="0" name="Object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365104"/>
                        <a:ext cx="1774825" cy="183356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156564"/>
              </p:ext>
            </p:extLst>
          </p:nvPr>
        </p:nvGraphicFramePr>
        <p:xfrm>
          <a:off x="7092280" y="4725144"/>
          <a:ext cx="19446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" name="Формула" r:id="rId17" imgW="393359" imgH="177646" progId="Equation.3">
                  <p:embed/>
                </p:oleObj>
              </mc:Choice>
              <mc:Fallback>
                <p:oleObj name="Формула" r:id="rId17" imgW="393359" imgH="177646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4725144"/>
                        <a:ext cx="1944687" cy="87788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4" descr="http://img1.liveinternet.ru/images/attach/c/0/38/800/38800662_1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5229225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4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84391"/>
              </p:ext>
            </p:extLst>
          </p:nvPr>
        </p:nvGraphicFramePr>
        <p:xfrm>
          <a:off x="464030" y="3140968"/>
          <a:ext cx="3960443" cy="2088232"/>
        </p:xfrm>
        <a:graphic>
          <a:graphicData uri="http://schemas.openxmlformats.org/drawingml/2006/table">
            <a:tbl>
              <a:tblPr/>
              <a:tblGrid>
                <a:gridCol w="494897"/>
                <a:gridCol w="494897"/>
                <a:gridCol w="494897"/>
                <a:gridCol w="525275"/>
                <a:gridCol w="465786"/>
                <a:gridCol w="494897"/>
                <a:gridCol w="494897"/>
                <a:gridCol w="494897"/>
              </a:tblGrid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0" name="Группа 19"/>
          <p:cNvGrpSpPr/>
          <p:nvPr/>
        </p:nvGrpSpPr>
        <p:grpSpPr>
          <a:xfrm>
            <a:off x="955012" y="3140968"/>
            <a:ext cx="3472972" cy="2088232"/>
            <a:chOff x="955012" y="3140968"/>
            <a:chExt cx="3472972" cy="208823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439652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964369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467180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943526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433727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937783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955012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427984" y="3140968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" y="404664"/>
            <a:ext cx="8229600" cy="1252728"/>
          </a:xfrm>
          <a:noFill/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прямоугольники соответственно и закрасьте 1/8 часть и 1/4.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547481"/>
              </p:ext>
            </p:extLst>
          </p:nvPr>
        </p:nvGraphicFramePr>
        <p:xfrm>
          <a:off x="4707720" y="4227661"/>
          <a:ext cx="3960443" cy="2088230"/>
        </p:xfrm>
        <a:graphic>
          <a:graphicData uri="http://schemas.openxmlformats.org/drawingml/2006/table">
            <a:tbl>
              <a:tblPr/>
              <a:tblGrid>
                <a:gridCol w="494897"/>
                <a:gridCol w="494897"/>
                <a:gridCol w="494897"/>
                <a:gridCol w="525275"/>
                <a:gridCol w="465786"/>
                <a:gridCol w="494897"/>
                <a:gridCol w="494897"/>
                <a:gridCol w="494897"/>
              </a:tblGrid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5724128" y="4227659"/>
            <a:ext cx="1955338" cy="2088232"/>
            <a:chOff x="5724128" y="4227659"/>
            <a:chExt cx="1955338" cy="2088232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7679466" y="4227659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715652" y="4227659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5724128" y="4227659"/>
              <a:ext cx="0" cy="20882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Прямоугольник 20"/>
          <p:cNvSpPr/>
          <p:nvPr/>
        </p:nvSpPr>
        <p:spPr>
          <a:xfrm>
            <a:off x="467544" y="3140968"/>
            <a:ext cx="487468" cy="208823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16016" y="4227659"/>
            <a:ext cx="1008112" cy="208823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2204863"/>
            <a:ext cx="4732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хлеба, 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иждивенцам и </a:t>
            </a:r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детям. </a:t>
            </a:r>
            <a:endParaRPr lang="ru-RU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5057" y="3244334"/>
            <a:ext cx="326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хлеба, рабочим.  </a:t>
            </a:r>
            <a:endParaRPr lang="ru-RU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28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5b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482441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8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жизни</a:t>
            </a:r>
          </a:p>
        </p:txBody>
      </p:sp>
    </p:spTree>
    <p:extLst>
      <p:ext uri="{BB962C8B-B14F-4D97-AF65-F5344CB8AC3E}">
        <p14:creationId xmlns:p14="http://schemas.microsoft.com/office/powerpoint/2010/main" val="72151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23D6AA3F-F321-46F4-B88A-A4924A4D077E}"/>
  <p:tag name="ISPRING_RESOURCE_FOLDER" val="F:\блокада ленинграда\Сравнеие дробей\"/>
  <p:tag name="ISPRING_PRESENTATION_PATH" val="F:\блокада ленинграда\Сравнеие дробей.pptx"/>
  <p:tag name="ISPRING_PROJECT_FOLDER_UPDATED" val="1"/>
  <p:tag name="ISPRING_RESOURCE_PATHS_HASH_PRESENTER" val="b08da53338617b8e3e376db1dcd7ecd4d89112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1897</TotalTime>
  <Words>523</Words>
  <Application>Microsoft Office PowerPoint</Application>
  <PresentationFormat>Экран (4:3)</PresentationFormat>
  <Paragraphs>92</Paragraphs>
  <Slides>22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Волна</vt:lpstr>
      <vt:lpstr>Формула</vt:lpstr>
      <vt:lpstr> </vt:lpstr>
      <vt:lpstr>Р. Рождественский</vt:lpstr>
      <vt:lpstr>Решите устно</vt:lpstr>
      <vt:lpstr>       Задача: Вычислите сколько лет прошло после освобождения города от фашистской блокады?</vt:lpstr>
      <vt:lpstr>За годы войны жители Воркуты отправили на фронт 5168 продовольственных посылок, 40 эшелонов сверхпланового Печорского угля. На фронте действовала танковая колонна «Воркутинский шатер». В фонд обороны с июня 1941 года по 1944 год был внесен 2030591 рубль. </vt:lpstr>
      <vt:lpstr>Презентация PowerPoint</vt:lpstr>
      <vt:lpstr>Пайки блокадного Ленинграда</vt:lpstr>
      <vt:lpstr>Разделите прямоугольники соответственно и закрасьте 1/8 часть и 1/4. </vt:lpstr>
      <vt:lpstr>Дорога жизни</vt:lpstr>
      <vt:lpstr>Презентация PowerPoint</vt:lpstr>
      <vt:lpstr> Закрасьте 2/8 часть прямоугольника. Норма выдачи хлеба с 24 января 1942 года,  иждивенцам и детям. </vt:lpstr>
      <vt:lpstr>Сравните с помощью прямоугольников которые вы закрасили</vt:lpstr>
      <vt:lpstr>Работа по учебнику</vt:lpstr>
      <vt:lpstr>Физминутка </vt:lpstr>
      <vt:lpstr>Самостоятельная работа</vt:lpstr>
      <vt:lpstr>Проверка ответов</vt:lpstr>
      <vt:lpstr>Ю. Воронов. </vt:lpstr>
      <vt:lpstr>Презентация PowerPoint</vt:lpstr>
      <vt:lpstr>641 803 ленинградца умерли во время блокады от голода </vt:lpstr>
      <vt:lpstr>Пискаревское кладбище</vt:lpstr>
      <vt:lpstr>30 лет хранился кусок блокадного хлеба в семье Карпушиных. </vt:lpstr>
      <vt:lpstr>Домашняя работа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Доли и дроби. Хлеб блокадного Ленинграда.</dc:title>
  <dc:creator>Пользователь</dc:creator>
  <cp:lastModifiedBy>Пользователь</cp:lastModifiedBy>
  <cp:revision>67</cp:revision>
  <dcterms:created xsi:type="dcterms:W3CDTF">2014-01-29T09:39:23Z</dcterms:created>
  <dcterms:modified xsi:type="dcterms:W3CDTF">2014-02-06T17:11:45Z</dcterms:modified>
</cp:coreProperties>
</file>