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2" r:id="rId4"/>
    <p:sldId id="258" r:id="rId5"/>
    <p:sldId id="265" r:id="rId6"/>
    <p:sldId id="263" r:id="rId7"/>
    <p:sldId id="264" r:id="rId8"/>
    <p:sldId id="259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мама\Мои рисунки\рамки\44a475518f14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00034" y="357166"/>
            <a:ext cx="5857916" cy="3786214"/>
          </a:xfrm>
          <a:prstGeom prst="rect">
            <a:avLst/>
          </a:prstGeom>
          <a:noFill/>
        </p:spPr>
        <p:txBody>
          <a:bodyPr wrap="none" rtlCol="0">
            <a:prstTxWarp prst="textCanUp">
              <a:avLst/>
            </a:prstTxWarp>
            <a:spAutoFit/>
          </a:bodyPr>
          <a:lstStyle/>
          <a:p>
            <a:pPr algn="ctr"/>
            <a:r>
              <a:rPr lang="ru-RU" sz="7200" b="1" dirty="0" smtClean="0">
                <a:solidFill>
                  <a:srgbClr val="0033CC"/>
                </a:solidFill>
                <a:latin typeface="Monotype Corsiva" pitchFamily="66" charset="0"/>
              </a:rPr>
              <a:t>Бумажный </a:t>
            </a:r>
          </a:p>
          <a:p>
            <a:r>
              <a:rPr lang="ru-RU" sz="7200" b="1" dirty="0" smtClean="0">
                <a:solidFill>
                  <a:srgbClr val="0033CC"/>
                </a:solidFill>
                <a:latin typeface="Monotype Corsiva" pitchFamily="66" charset="0"/>
              </a:rPr>
              <a:t>конструктор</a:t>
            </a:r>
            <a:r>
              <a:rPr lang="ru-RU" sz="7200" b="1" dirty="0" smtClean="0">
                <a:solidFill>
                  <a:srgbClr val="0033CC"/>
                </a:solidFill>
              </a:rPr>
              <a:t> </a:t>
            </a:r>
            <a:endParaRPr lang="ru-RU" sz="7200" b="1" dirty="0">
              <a:solidFill>
                <a:srgbClr val="0033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7356" y="4214818"/>
            <a:ext cx="120577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0033CC"/>
                </a:solidFill>
                <a:latin typeface="Comic Sans MS" pitchFamily="66" charset="0"/>
              </a:rPr>
              <a:t>№</a:t>
            </a:r>
            <a:endParaRPr lang="ru-RU" sz="6600" b="1" dirty="0">
              <a:solidFill>
                <a:srgbClr val="0033CC"/>
              </a:solidFill>
              <a:latin typeface="Comic Sans MS" pitchFamily="66" charset="0"/>
            </a:endParaRPr>
          </a:p>
        </p:txBody>
      </p:sp>
      <p:pic>
        <p:nvPicPr>
          <p:cNvPr id="2050" name="Picture 2" descr="C:\мама\буквы и цифры\Буквы и цифры - 2\33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14678" y="3889846"/>
            <a:ext cx="1000132" cy="1274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мама\мои работы\отправлять работы\новые отравить\уроки Проснякова сканирован\Изображение0007.JPG"/>
          <p:cNvPicPr>
            <a:picLocks noChangeAspect="1" noChangeArrowheads="1"/>
          </p:cNvPicPr>
          <p:nvPr/>
        </p:nvPicPr>
        <p:blipFill>
          <a:blip r:embed="rId2" cstate="email">
            <a:lum contrast="20000"/>
          </a:blip>
          <a:srcRect/>
          <a:stretch>
            <a:fillRect/>
          </a:stretch>
        </p:blipFill>
        <p:spPr bwMode="auto">
          <a:xfrm>
            <a:off x="285720" y="1643050"/>
            <a:ext cx="4643470" cy="342902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282" y="357166"/>
            <a:ext cx="414248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200" b="1" dirty="0" smtClean="0">
                <a:solidFill>
                  <a:srgbClr val="C00000"/>
                </a:solidFill>
                <a:latin typeface="Monotype Corsiva" pitchFamily="66" charset="0"/>
              </a:rPr>
              <a:t>Сундучок  санбо</a:t>
            </a:r>
            <a:endParaRPr lang="ru-RU" sz="5400" b="1" dirty="0">
              <a:solidFill>
                <a:srgbClr val="0033CC"/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6282" y="500042"/>
            <a:ext cx="435771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33CC"/>
                </a:solidFill>
                <a:latin typeface="Monotype Corsiva" pitchFamily="66" charset="0"/>
              </a:rPr>
              <a:t>Такие коробочки санбо  японские монахи ставили в древних храмах на алтари, оставляя в них рыбу и овощи, как символическое подношение божеству.</a:t>
            </a:r>
            <a:endParaRPr lang="ru-RU" sz="4000" b="1" dirty="0" smtClean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мама\мои работы\отправлять работы\новые отравить\уроки Проснякова сканирован\Изображение0007.JPG"/>
          <p:cNvPicPr>
            <a:picLocks noChangeAspect="1" noChangeArrowheads="1"/>
          </p:cNvPicPr>
          <p:nvPr/>
        </p:nvPicPr>
        <p:blipFill>
          <a:blip r:embed="rId2" cstate="email">
            <a:lum contrast="20000"/>
          </a:blip>
          <a:srcRect/>
          <a:stretch>
            <a:fillRect/>
          </a:stretch>
        </p:blipFill>
        <p:spPr bwMode="auto">
          <a:xfrm>
            <a:off x="285720" y="1643050"/>
            <a:ext cx="4643470" cy="342902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282" y="357166"/>
            <a:ext cx="414248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200" b="1" dirty="0" smtClean="0">
                <a:solidFill>
                  <a:srgbClr val="C00000"/>
                </a:solidFill>
                <a:latin typeface="Monotype Corsiva" pitchFamily="66" charset="0"/>
              </a:rPr>
              <a:t>Сундучок  санбо</a:t>
            </a:r>
            <a:endParaRPr lang="ru-RU" sz="5400" b="1" dirty="0">
              <a:solidFill>
                <a:srgbClr val="0033CC"/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428604"/>
            <a:ext cx="435771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33CC"/>
                </a:solidFill>
                <a:latin typeface="Monotype Corsiva" pitchFamily="66" charset="0"/>
              </a:rPr>
              <a:t>Выполненная из красивой бумаги, такая коробочка может быть использована в качестве шкатулки для мелких предметов: сладостей, сувениров.</a:t>
            </a:r>
            <a:endParaRPr lang="ru-RU" sz="4000" b="1" dirty="0" smtClean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мама\мои работы\отправлять работы\новые отравить\уроки Проснякова сканирован\Изображение0007.JPG"/>
          <p:cNvPicPr>
            <a:picLocks noChangeAspect="1" noChangeArrowheads="1"/>
          </p:cNvPicPr>
          <p:nvPr/>
        </p:nvPicPr>
        <p:blipFill>
          <a:blip r:embed="rId2" cstate="email">
            <a:lum contrast="40000"/>
          </a:blip>
          <a:srcRect/>
          <a:stretch>
            <a:fillRect/>
          </a:stretch>
        </p:blipFill>
        <p:spPr bwMode="auto">
          <a:xfrm>
            <a:off x="3286116" y="3714752"/>
            <a:ext cx="2928958" cy="2543569"/>
          </a:xfrm>
          <a:prstGeom prst="rect">
            <a:avLst/>
          </a:prstGeom>
          <a:noFill/>
        </p:spPr>
      </p:pic>
      <p:pic>
        <p:nvPicPr>
          <p:cNvPr id="4" name="Picture 2" descr="C:\мама\мои работы\отправлять работы\новые отравить\уроки Проснякова сканирован\Изображение0007.JPG"/>
          <p:cNvPicPr>
            <a:picLocks noChangeAspect="1" noChangeArrowheads="1"/>
          </p:cNvPicPr>
          <p:nvPr/>
        </p:nvPicPr>
        <p:blipFill>
          <a:blip r:embed="rId3" cstate="email">
            <a:lum contrast="40000"/>
          </a:blip>
          <a:srcRect/>
          <a:stretch>
            <a:fillRect/>
          </a:stretch>
        </p:blipFill>
        <p:spPr bwMode="auto">
          <a:xfrm>
            <a:off x="714348" y="1000108"/>
            <a:ext cx="3071834" cy="3071834"/>
          </a:xfrm>
          <a:prstGeom prst="flowChartDecision">
            <a:avLst/>
          </a:prstGeom>
          <a:noFill/>
        </p:spPr>
      </p:pic>
      <p:pic>
        <p:nvPicPr>
          <p:cNvPr id="5" name="Picture 2" descr="C:\мама\мои работы\отправлять работы\новые отравить\уроки Проснякова сканирован\Изображение0007.JPG"/>
          <p:cNvPicPr>
            <a:picLocks noChangeAspect="1" noChangeArrowheads="1"/>
          </p:cNvPicPr>
          <p:nvPr/>
        </p:nvPicPr>
        <p:blipFill>
          <a:blip r:embed="rId4" cstate="email">
            <a:lum contrast="40000"/>
          </a:blip>
          <a:srcRect/>
          <a:stretch>
            <a:fillRect/>
          </a:stretch>
        </p:blipFill>
        <p:spPr bwMode="auto">
          <a:xfrm rot="204192">
            <a:off x="4567110" y="1117435"/>
            <a:ext cx="4163069" cy="2365777"/>
          </a:xfrm>
          <a:prstGeom prst="snip2SameRect">
            <a:avLst>
              <a:gd name="adj1" fmla="val 50000"/>
              <a:gd name="adj2" fmla="val 0"/>
            </a:avLst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00034" y="1000108"/>
            <a:ext cx="714380" cy="646331"/>
          </a:xfrm>
          <a:prstGeom prst="rect">
            <a:avLst/>
          </a:prstGeom>
          <a:solidFill>
            <a:srgbClr val="008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6248" y="1785926"/>
            <a:ext cx="714380" cy="646331"/>
          </a:xfrm>
          <a:prstGeom prst="rect">
            <a:avLst/>
          </a:prstGeom>
          <a:solidFill>
            <a:srgbClr val="008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28926" y="4500570"/>
            <a:ext cx="714380" cy="646331"/>
          </a:xfrm>
          <a:prstGeom prst="rect">
            <a:avLst/>
          </a:prstGeom>
          <a:solidFill>
            <a:srgbClr val="008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71670" y="214290"/>
            <a:ext cx="503855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8000"/>
                </a:solidFill>
                <a:latin typeface="Monotype Corsiva" pitchFamily="66" charset="0"/>
              </a:rPr>
              <a:t>Сложи  по схемам:</a:t>
            </a:r>
          </a:p>
          <a:p>
            <a:endParaRPr lang="ru-RU" sz="5400" b="1" dirty="0">
              <a:solidFill>
                <a:srgbClr val="008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мама\мои работы\отправлять работы\новые отравить\уроки Проснякова сканирован\Изображение0007.JPG"/>
          <p:cNvPicPr>
            <a:picLocks noChangeAspect="1" noChangeArrowheads="1"/>
          </p:cNvPicPr>
          <p:nvPr/>
        </p:nvPicPr>
        <p:blipFill>
          <a:blip r:embed="rId2" cstate="email">
            <a:lum contrast="40000"/>
          </a:blip>
          <a:srcRect/>
          <a:stretch>
            <a:fillRect/>
          </a:stretch>
        </p:blipFill>
        <p:spPr bwMode="auto">
          <a:xfrm>
            <a:off x="2000232" y="2786058"/>
            <a:ext cx="2857520" cy="3162529"/>
          </a:xfrm>
          <a:prstGeom prst="snip2SameRect">
            <a:avLst>
              <a:gd name="adj1" fmla="val 42774"/>
              <a:gd name="adj2" fmla="val 34065"/>
            </a:avLst>
          </a:prstGeom>
          <a:noFill/>
        </p:spPr>
      </p:pic>
      <p:pic>
        <p:nvPicPr>
          <p:cNvPr id="12" name="Picture 2" descr="C:\мама\мои работы\отправлять работы\новые отравить\уроки Проснякова сканирован\Изображение0007.JPG"/>
          <p:cNvPicPr>
            <a:picLocks noChangeAspect="1" noChangeArrowheads="1"/>
          </p:cNvPicPr>
          <p:nvPr/>
        </p:nvPicPr>
        <p:blipFill>
          <a:blip r:embed="rId3" cstate="email">
            <a:lum contrast="40000"/>
          </a:blip>
          <a:srcRect/>
          <a:stretch>
            <a:fillRect/>
          </a:stretch>
        </p:blipFill>
        <p:spPr bwMode="auto">
          <a:xfrm>
            <a:off x="3643306" y="1142984"/>
            <a:ext cx="1600211" cy="114300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143108" y="5643578"/>
            <a:ext cx="714380" cy="642942"/>
          </a:xfrm>
          <a:prstGeom prst="rect">
            <a:avLst/>
          </a:prstGeom>
          <a:solidFill>
            <a:srgbClr val="008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6</a:t>
            </a:r>
          </a:p>
        </p:txBody>
      </p:sp>
      <p:pic>
        <p:nvPicPr>
          <p:cNvPr id="11" name="Picture 2" descr="C:\мама\мои работы\отправлять работы\новые отравить\уроки Проснякова сканирован\Изображение0007.JPG"/>
          <p:cNvPicPr>
            <a:picLocks noChangeAspect="1" noChangeArrowheads="1"/>
          </p:cNvPicPr>
          <p:nvPr/>
        </p:nvPicPr>
        <p:blipFill>
          <a:blip r:embed="rId4" cstate="email">
            <a:lum contrast="40000"/>
          </a:blip>
          <a:srcRect/>
          <a:stretch>
            <a:fillRect/>
          </a:stretch>
        </p:blipFill>
        <p:spPr bwMode="auto">
          <a:xfrm>
            <a:off x="5643570" y="2928934"/>
            <a:ext cx="3082039" cy="3319119"/>
          </a:xfrm>
          <a:prstGeom prst="rect">
            <a:avLst/>
          </a:prstGeom>
          <a:noFill/>
        </p:spPr>
      </p:pic>
      <p:pic>
        <p:nvPicPr>
          <p:cNvPr id="13" name="Picture 2" descr="C:\мама\мои работы\отправлять работы\новые отравить\уроки Проснякова сканирован\Изображение0007.JPG"/>
          <p:cNvPicPr>
            <a:picLocks noChangeAspect="1" noChangeArrowheads="1"/>
          </p:cNvPicPr>
          <p:nvPr/>
        </p:nvPicPr>
        <p:blipFill>
          <a:blip r:embed="rId5" cstate="email">
            <a:lum contrast="40000"/>
          </a:blip>
          <a:srcRect/>
          <a:stretch>
            <a:fillRect/>
          </a:stretch>
        </p:blipFill>
        <p:spPr bwMode="auto">
          <a:xfrm>
            <a:off x="5000628" y="714356"/>
            <a:ext cx="3571900" cy="2651327"/>
          </a:xfrm>
          <a:prstGeom prst="snip2SameRect">
            <a:avLst>
              <a:gd name="adj1" fmla="val 50000"/>
              <a:gd name="adj2" fmla="val 12149"/>
            </a:avLst>
          </a:prstGeom>
          <a:noFill/>
        </p:spPr>
      </p:pic>
      <p:pic>
        <p:nvPicPr>
          <p:cNvPr id="14" name="Picture 2" descr="C:\мама\мои работы\отправлять работы\новые отравить\уроки Проснякова сканирован\Изображение0007.JPG"/>
          <p:cNvPicPr>
            <a:picLocks noChangeAspect="1" noChangeArrowheads="1"/>
          </p:cNvPicPr>
          <p:nvPr/>
        </p:nvPicPr>
        <p:blipFill>
          <a:blip r:embed="rId6" cstate="email">
            <a:lum contrast="40000"/>
          </a:blip>
          <a:srcRect/>
          <a:stretch>
            <a:fillRect/>
          </a:stretch>
        </p:blipFill>
        <p:spPr bwMode="auto">
          <a:xfrm>
            <a:off x="214282" y="928670"/>
            <a:ext cx="3286148" cy="2383171"/>
          </a:xfrm>
          <a:prstGeom prst="snipRoundRect">
            <a:avLst>
              <a:gd name="adj1" fmla="val 33497"/>
              <a:gd name="adj2" fmla="val 33497"/>
            </a:avLst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5643570" y="5643578"/>
            <a:ext cx="714380" cy="646331"/>
          </a:xfrm>
          <a:prstGeom prst="rect">
            <a:avLst/>
          </a:prstGeom>
          <a:solidFill>
            <a:srgbClr val="008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72066" y="2786058"/>
            <a:ext cx="714380" cy="646331"/>
          </a:xfrm>
          <a:prstGeom prst="rect">
            <a:avLst/>
          </a:prstGeom>
          <a:solidFill>
            <a:srgbClr val="008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2910" y="1000108"/>
            <a:ext cx="714380" cy="646331"/>
          </a:xfrm>
          <a:prstGeom prst="rect">
            <a:avLst/>
          </a:prstGeom>
          <a:solidFill>
            <a:srgbClr val="008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85918" y="142852"/>
            <a:ext cx="5038559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8000"/>
                </a:solidFill>
                <a:latin typeface="Monotype Corsiva" pitchFamily="66" charset="0"/>
              </a:rPr>
              <a:t>Сложи  по схемам:</a:t>
            </a:r>
          </a:p>
          <a:p>
            <a:endParaRPr lang="ru-RU" sz="4400" b="1" dirty="0">
              <a:solidFill>
                <a:srgbClr val="008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мама\мои работы\отправлять работы\новые отравить\уроки Проснякова сканирован\Изображение0007.JPG"/>
          <p:cNvPicPr>
            <a:picLocks noChangeAspect="1" noChangeArrowheads="1"/>
          </p:cNvPicPr>
          <p:nvPr/>
        </p:nvPicPr>
        <p:blipFill>
          <a:blip r:embed="rId2" cstate="email">
            <a:lum contrast="40000"/>
          </a:blip>
          <a:srcRect/>
          <a:stretch>
            <a:fillRect/>
          </a:stretch>
        </p:blipFill>
        <p:spPr bwMode="auto">
          <a:xfrm>
            <a:off x="1357290" y="857232"/>
            <a:ext cx="2549219" cy="2357454"/>
          </a:xfrm>
          <a:prstGeom prst="round2DiagRect">
            <a:avLst>
              <a:gd name="adj1" fmla="val 12287"/>
              <a:gd name="adj2" fmla="val 0"/>
            </a:avLst>
          </a:prstGeom>
          <a:noFill/>
        </p:spPr>
      </p:pic>
      <p:pic>
        <p:nvPicPr>
          <p:cNvPr id="10" name="Picture 2" descr="C:\мама\мои работы\отправлять работы\новые отравить\уроки Проснякова сканирован\Изображение0007.JPG"/>
          <p:cNvPicPr>
            <a:picLocks noChangeAspect="1" noChangeArrowheads="1"/>
          </p:cNvPicPr>
          <p:nvPr/>
        </p:nvPicPr>
        <p:blipFill>
          <a:blip r:embed="rId3" cstate="email">
            <a:lum contrast="40000"/>
          </a:blip>
          <a:srcRect/>
          <a:stretch>
            <a:fillRect/>
          </a:stretch>
        </p:blipFill>
        <p:spPr bwMode="auto">
          <a:xfrm rot="193870">
            <a:off x="5852416" y="856264"/>
            <a:ext cx="2568584" cy="2413261"/>
          </a:xfrm>
          <a:prstGeom prst="round2DiagRect">
            <a:avLst>
              <a:gd name="adj1" fmla="val 12287"/>
              <a:gd name="adj2" fmla="val 0"/>
            </a:avLst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85786" y="785794"/>
            <a:ext cx="714380" cy="646331"/>
          </a:xfrm>
          <a:prstGeom prst="rect">
            <a:avLst/>
          </a:prstGeom>
          <a:solidFill>
            <a:srgbClr val="008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5786" y="4143380"/>
            <a:ext cx="714380" cy="646331"/>
          </a:xfrm>
          <a:prstGeom prst="rect">
            <a:avLst/>
          </a:prstGeom>
          <a:solidFill>
            <a:srgbClr val="008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10</a:t>
            </a:r>
          </a:p>
        </p:txBody>
      </p:sp>
      <p:pic>
        <p:nvPicPr>
          <p:cNvPr id="9" name="Picture 2" descr="C:\мама\мои работы\отправлять работы\новые отравить\уроки Проснякова сканирован\Изображение0007.JPG"/>
          <p:cNvPicPr>
            <a:picLocks noChangeAspect="1" noChangeArrowheads="1"/>
          </p:cNvPicPr>
          <p:nvPr/>
        </p:nvPicPr>
        <p:blipFill>
          <a:blip r:embed="rId4" cstate="email">
            <a:lum contrast="40000"/>
          </a:blip>
          <a:srcRect/>
          <a:stretch>
            <a:fillRect/>
          </a:stretch>
        </p:blipFill>
        <p:spPr bwMode="auto">
          <a:xfrm>
            <a:off x="1571604" y="3286124"/>
            <a:ext cx="2286016" cy="3067225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4714876" y="4071942"/>
            <a:ext cx="714380" cy="646331"/>
          </a:xfrm>
          <a:prstGeom prst="rect">
            <a:avLst/>
          </a:prstGeom>
          <a:solidFill>
            <a:srgbClr val="008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11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0628" y="928670"/>
            <a:ext cx="714380" cy="646331"/>
          </a:xfrm>
          <a:prstGeom prst="rect">
            <a:avLst/>
          </a:prstGeom>
          <a:solidFill>
            <a:srgbClr val="008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9</a:t>
            </a:r>
          </a:p>
        </p:txBody>
      </p:sp>
      <p:pic>
        <p:nvPicPr>
          <p:cNvPr id="15" name="Picture 2" descr="C:\мама\мои работы\отправлять работы\новые отравить\уроки Проснякова сканирован\Изображение0007.JPG"/>
          <p:cNvPicPr>
            <a:picLocks noChangeAspect="1" noChangeArrowheads="1"/>
          </p:cNvPicPr>
          <p:nvPr/>
        </p:nvPicPr>
        <p:blipFill>
          <a:blip r:embed="rId5" cstate="email">
            <a:lum contrast="40000"/>
          </a:blip>
          <a:srcRect/>
          <a:stretch>
            <a:fillRect/>
          </a:stretch>
        </p:blipFill>
        <p:spPr bwMode="auto">
          <a:xfrm>
            <a:off x="5857884" y="3357562"/>
            <a:ext cx="2428892" cy="2899000"/>
          </a:xfrm>
          <a:prstGeom prst="rect">
            <a:avLst/>
          </a:prstGeom>
          <a:noFill/>
        </p:spPr>
      </p:pic>
      <p:sp>
        <p:nvSpPr>
          <p:cNvPr id="16" name="Стрелка вправо 15"/>
          <p:cNvSpPr/>
          <p:nvPr/>
        </p:nvSpPr>
        <p:spPr>
          <a:xfrm>
            <a:off x="4214810" y="4857760"/>
            <a:ext cx="1000132" cy="71438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8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14546" y="0"/>
            <a:ext cx="5038559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8000"/>
                </a:solidFill>
                <a:latin typeface="Monotype Corsiva" pitchFamily="66" charset="0"/>
              </a:rPr>
              <a:t>Сложи  по схемам:</a:t>
            </a:r>
          </a:p>
          <a:p>
            <a:endParaRPr lang="ru-RU" sz="4400" b="1" dirty="0">
              <a:solidFill>
                <a:srgbClr val="0033CC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мама\мои работы\отправлять работы\новые отравить\уроки Проснякова сканирован\Изображение0007.JPG"/>
          <p:cNvPicPr>
            <a:picLocks noChangeAspect="1" noChangeArrowheads="1"/>
          </p:cNvPicPr>
          <p:nvPr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 bwMode="auto">
          <a:xfrm>
            <a:off x="2357422" y="357166"/>
            <a:ext cx="4643470" cy="355999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3857628"/>
            <a:ext cx="82868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33CC"/>
                </a:solidFill>
                <a:latin typeface="Monotype Corsiva" pitchFamily="66" charset="0"/>
              </a:rPr>
              <a:t>Сундучок  самбо  может служить украшением праздничного стола. </a:t>
            </a:r>
          </a:p>
          <a:p>
            <a:pPr algn="ctr"/>
            <a:r>
              <a:rPr lang="ru-RU" sz="4000" b="1" dirty="0" smtClean="0">
                <a:solidFill>
                  <a:srgbClr val="0033CC"/>
                </a:solidFill>
                <a:latin typeface="Monotype Corsiva" pitchFamily="66" charset="0"/>
              </a:rPr>
              <a:t>Такую коробочку можно сложить даже из накрахмаленной салфетки.</a:t>
            </a:r>
            <a:endParaRPr lang="ru-RU" sz="4000" b="1" dirty="0" smtClean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мама\Мои рисунки\рамки\44a475518f14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Выноска-облако 4"/>
          <p:cNvSpPr/>
          <p:nvPr/>
        </p:nvSpPr>
        <p:spPr>
          <a:xfrm>
            <a:off x="142844" y="214290"/>
            <a:ext cx="5786478" cy="4143404"/>
          </a:xfrm>
          <a:prstGeom prst="cloudCallout">
            <a:avLst>
              <a:gd name="adj1" fmla="val 66425"/>
              <a:gd name="adj2" fmla="val 27021"/>
            </a:avLst>
          </a:prstGeom>
          <a:solidFill>
            <a:srgbClr val="00CCFF">
              <a:alpha val="21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rgbClr val="0033CC"/>
                </a:solidFill>
                <a:latin typeface="Monotype Corsiva" pitchFamily="66" charset="0"/>
              </a:rPr>
              <a:t>Устрой с друзьями соревнование: </a:t>
            </a:r>
          </a:p>
          <a:p>
            <a:pPr algn="ctr"/>
            <a:r>
              <a:rPr lang="ru-RU" sz="3800" b="1" dirty="0" smtClean="0">
                <a:solidFill>
                  <a:srgbClr val="0033CC"/>
                </a:solidFill>
                <a:latin typeface="Monotype Corsiva" pitchFamily="66" charset="0"/>
              </a:rPr>
              <a:t>кто сложит самую маленькую коробочку самбо.</a:t>
            </a:r>
            <a:endParaRPr lang="ru-RU" sz="3800" b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1"/>
          <p:cNvSpPr>
            <a:spLocks noChangeArrowheads="1"/>
          </p:cNvSpPr>
          <p:nvPr/>
        </p:nvSpPr>
        <p:spPr bwMode="auto">
          <a:xfrm>
            <a:off x="1071538" y="714356"/>
            <a:ext cx="728667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CC"/>
                </a:solidFill>
                <a:latin typeface="Georgia" pitchFamily="18" charset="0"/>
              </a:rPr>
              <a:t>Источники:</a:t>
            </a:r>
          </a:p>
          <a:p>
            <a:r>
              <a:rPr lang="ru-RU" b="1" dirty="0" smtClean="0">
                <a:solidFill>
                  <a:srgbClr val="0000CC"/>
                </a:solidFill>
                <a:latin typeface="Georgia" pitchFamily="18" charset="0"/>
              </a:rPr>
              <a:t>-</a:t>
            </a:r>
            <a:r>
              <a:rPr lang="ru-RU" b="1" dirty="0">
                <a:solidFill>
                  <a:srgbClr val="0000CC"/>
                </a:solidFill>
                <a:latin typeface="Georgia" pitchFamily="18" charset="0"/>
              </a:rPr>
              <a:t>http://</a:t>
            </a:r>
            <a:r>
              <a:rPr lang="ru-RU" b="1" dirty="0" smtClean="0">
                <a:solidFill>
                  <a:srgbClr val="0000CC"/>
                </a:solidFill>
                <a:latin typeface="Georgia" pitchFamily="18" charset="0"/>
              </a:rPr>
              <a:t>images.google.ru/imghp?hl=ru&amp;tab=wi</a:t>
            </a:r>
            <a:endParaRPr lang="ru-RU" b="1" dirty="0">
              <a:solidFill>
                <a:srgbClr val="0000CC"/>
              </a:solidFill>
              <a:latin typeface="Georgia" pitchFamily="18" charset="0"/>
            </a:endParaRPr>
          </a:p>
          <a:p>
            <a:r>
              <a:rPr lang="ru-RU" b="1" dirty="0" smtClean="0">
                <a:solidFill>
                  <a:srgbClr val="0000CC"/>
                </a:solidFill>
                <a:latin typeface="Georgia" pitchFamily="18" charset="0"/>
              </a:rPr>
              <a:t>-учебник «Уроки мастерства», Т.Н. Проснякова, 2010  г.</a:t>
            </a:r>
          </a:p>
        </p:txBody>
      </p:sp>
      <p:sp>
        <p:nvSpPr>
          <p:cNvPr id="4" name="Прямоугольник 2"/>
          <p:cNvSpPr>
            <a:spLocks noChangeArrowheads="1"/>
          </p:cNvSpPr>
          <p:nvPr/>
        </p:nvSpPr>
        <p:spPr bwMode="auto">
          <a:xfrm>
            <a:off x="1071538" y="2786058"/>
            <a:ext cx="671512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 dirty="0">
                <a:solidFill>
                  <a:srgbClr val="0000CC"/>
                </a:solidFill>
                <a:latin typeface="Georgia" pitchFamily="18" charset="0"/>
              </a:rPr>
              <a:t>Автор презентации</a:t>
            </a:r>
          </a:p>
          <a:p>
            <a:r>
              <a:rPr lang="ru-RU" sz="2000" b="1" i="1" dirty="0">
                <a:solidFill>
                  <a:srgbClr val="0000CC"/>
                </a:solidFill>
                <a:latin typeface="Georgia" pitchFamily="18" charset="0"/>
              </a:rPr>
              <a:t>Берестовская Наталья Александровна,</a:t>
            </a:r>
          </a:p>
          <a:p>
            <a:r>
              <a:rPr lang="ru-RU" sz="2000" b="1" i="1" dirty="0">
                <a:solidFill>
                  <a:srgbClr val="0000CC"/>
                </a:solidFill>
                <a:latin typeface="Georgia" pitchFamily="18" charset="0"/>
              </a:rPr>
              <a:t>учитель начальных классов </a:t>
            </a:r>
          </a:p>
          <a:p>
            <a:r>
              <a:rPr lang="ru-RU" sz="2000" b="1" i="1" smtClean="0">
                <a:solidFill>
                  <a:srgbClr val="0000CC"/>
                </a:solidFill>
                <a:latin typeface="Georgia" pitchFamily="18" charset="0"/>
              </a:rPr>
              <a:t>МБОУ </a:t>
            </a:r>
            <a:r>
              <a:rPr lang="ru-RU" sz="2000" b="1" i="1" dirty="0">
                <a:solidFill>
                  <a:srgbClr val="0000CC"/>
                </a:solidFill>
                <a:latin typeface="Georgia" pitchFamily="18" charset="0"/>
              </a:rPr>
              <a:t>СОШ № 61 п. Персиановский,</a:t>
            </a:r>
          </a:p>
          <a:p>
            <a:r>
              <a:rPr lang="ru-RU" sz="2000" b="1" i="1" dirty="0">
                <a:solidFill>
                  <a:srgbClr val="0000CC"/>
                </a:solidFill>
                <a:latin typeface="Georgia" pitchFamily="18" charset="0"/>
              </a:rPr>
              <a:t>Октябрьского района, Ростовской области</a:t>
            </a:r>
          </a:p>
        </p:txBody>
      </p:sp>
      <p:sp>
        <p:nvSpPr>
          <p:cNvPr id="5" name="Прямоугольник 3"/>
          <p:cNvSpPr>
            <a:spLocks noChangeArrowheads="1"/>
          </p:cNvSpPr>
          <p:nvPr/>
        </p:nvSpPr>
        <p:spPr bwMode="auto">
          <a:xfrm>
            <a:off x="928662" y="5429264"/>
            <a:ext cx="7215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 smtClean="0">
                <a:solidFill>
                  <a:srgbClr val="0000CC"/>
                </a:solidFill>
                <a:latin typeface="Calibri" pitchFamily="34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56</TotalTime>
  <Words>157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 Петровна</dc:creator>
  <cp:lastModifiedBy>Галина Петровна</cp:lastModifiedBy>
  <cp:revision>9</cp:revision>
  <dcterms:modified xsi:type="dcterms:W3CDTF">2012-10-12T10:46:37Z</dcterms:modified>
</cp:coreProperties>
</file>