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4" r:id="rId20"/>
    <p:sldId id="276" r:id="rId21"/>
    <p:sldId id="279" r:id="rId22"/>
    <p:sldId id="281" r:id="rId23"/>
    <p:sldId id="280" r:id="rId24"/>
    <p:sldId id="282" r:id="rId25"/>
    <p:sldId id="283" r:id="rId26"/>
    <p:sldId id="284" r:id="rId27"/>
    <p:sldId id="285" r:id="rId28"/>
    <p:sldId id="286" r:id="rId29"/>
    <p:sldId id="287"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107" d="100"/>
          <a:sy n="107" d="100"/>
        </p:scale>
        <p:origin x="-84" y="-2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33B03E0-B632-4706-A27E-017C9557C5FF}" type="datetimeFigureOut">
              <a:rPr lang="ru-RU" smtClean="0"/>
              <a:pPr/>
              <a:t>26.12.2012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E2C00322-D644-4C3F-B67D-8547641EB887}"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33B03E0-B632-4706-A27E-017C9557C5FF}" type="datetimeFigureOut">
              <a:rPr lang="ru-RU" smtClean="0"/>
              <a:pPr/>
              <a:t>26.12.2012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C00322-D644-4C3F-B67D-8547641EB88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33B03E0-B632-4706-A27E-017C9557C5FF}" type="datetimeFigureOut">
              <a:rPr lang="ru-RU" smtClean="0"/>
              <a:pPr/>
              <a:t>26.12.2012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C00322-D644-4C3F-B67D-8547641EB88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33B03E0-B632-4706-A27E-017C9557C5FF}" type="datetimeFigureOut">
              <a:rPr lang="ru-RU" smtClean="0"/>
              <a:pPr/>
              <a:t>26.12.2012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2C00322-D644-4C3F-B67D-8547641EB88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33B03E0-B632-4706-A27E-017C9557C5FF}" type="datetimeFigureOut">
              <a:rPr lang="ru-RU" smtClean="0"/>
              <a:pPr/>
              <a:t>26.12.2012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E2C00322-D644-4C3F-B67D-8547641EB88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33B03E0-B632-4706-A27E-017C9557C5FF}" type="datetimeFigureOut">
              <a:rPr lang="ru-RU" smtClean="0"/>
              <a:pPr/>
              <a:t>26.12.2012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C00322-D644-4C3F-B67D-8547641EB88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33B03E0-B632-4706-A27E-017C9557C5FF}" type="datetimeFigureOut">
              <a:rPr lang="ru-RU" smtClean="0"/>
              <a:pPr/>
              <a:t>26.12.2012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2C00322-D644-4C3F-B67D-8547641EB88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33B03E0-B632-4706-A27E-017C9557C5FF}" type="datetimeFigureOut">
              <a:rPr lang="ru-RU" smtClean="0"/>
              <a:pPr/>
              <a:t>26.12.2012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2C00322-D644-4C3F-B67D-8547641EB88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33B03E0-B632-4706-A27E-017C9557C5FF}" type="datetimeFigureOut">
              <a:rPr lang="ru-RU" smtClean="0"/>
              <a:pPr/>
              <a:t>26.12.2012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2C00322-D644-4C3F-B67D-8547641EB88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33B03E0-B632-4706-A27E-017C9557C5FF}" type="datetimeFigureOut">
              <a:rPr lang="ru-RU" smtClean="0"/>
              <a:pPr/>
              <a:t>26.12.2012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C00322-D644-4C3F-B67D-8547641EB88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33B03E0-B632-4706-A27E-017C9557C5FF}" type="datetimeFigureOut">
              <a:rPr lang="ru-RU" smtClean="0"/>
              <a:pPr/>
              <a:t>26.12.2012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2C00322-D644-4C3F-B67D-8547641EB88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33B03E0-B632-4706-A27E-017C9557C5FF}" type="datetimeFigureOut">
              <a:rPr lang="ru-RU" smtClean="0"/>
              <a:pPr/>
              <a:t>26.12.2012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2C00322-D644-4C3F-B67D-8547641EB887}"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3600" dirty="0" smtClean="0"/>
              <a:t>ГБОУНПО </a:t>
            </a:r>
            <a:br>
              <a:rPr lang="ru-RU" sz="3600" dirty="0" smtClean="0"/>
            </a:br>
            <a:r>
              <a:rPr lang="ru-RU" sz="3600" dirty="0" smtClean="0"/>
              <a:t>ПЛ «Краснодеревец»</a:t>
            </a:r>
            <a:r>
              <a:rPr lang="ru-RU" sz="3600" dirty="0" err="1" smtClean="0"/>
              <a:t>Спб</a:t>
            </a:r>
            <a:endParaRPr lang="ru-RU" sz="3600" dirty="0"/>
          </a:p>
        </p:txBody>
      </p:sp>
      <p:sp>
        <p:nvSpPr>
          <p:cNvPr id="3" name="Подзаголовок 2"/>
          <p:cNvSpPr>
            <a:spLocks noGrp="1"/>
          </p:cNvSpPr>
          <p:nvPr>
            <p:ph type="subTitle" idx="1"/>
          </p:nvPr>
        </p:nvSpPr>
        <p:spPr/>
        <p:txBody>
          <a:bodyPr>
            <a:normAutofit/>
          </a:bodyPr>
          <a:lstStyle/>
          <a:p>
            <a:r>
              <a:rPr lang="ru-RU" sz="3600" dirty="0" smtClean="0"/>
              <a:t>Урок производственного обучения</a:t>
            </a:r>
            <a:endParaRPr lang="ru-RU" sz="3600" dirty="0"/>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4429156"/>
          </a:xfrm>
        </p:spPr>
        <p:txBody>
          <a:bodyPr/>
          <a:lstStyle/>
          <a:p>
            <a:r>
              <a:rPr lang="ru-RU" dirty="0" smtClean="0"/>
              <a:t>Лезвие рубанков и фуганков образуется задней поверхностью (фаской) с углом заточки 30°</a:t>
            </a:r>
            <a:endParaRPr lang="ru-RU" dirty="0"/>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440378"/>
          </a:xfrm>
        </p:spPr>
        <p:txBody>
          <a:bodyPr>
            <a:normAutofit/>
          </a:bodyPr>
          <a:lstStyle/>
          <a:p>
            <a:r>
              <a:rPr lang="ru-RU" dirty="0" smtClean="0"/>
              <a:t>В зависимости от назначения лезвие ножа могут быть:</a:t>
            </a:r>
            <a:br>
              <a:rPr lang="ru-RU" dirty="0" smtClean="0"/>
            </a:br>
            <a:r>
              <a:rPr lang="ru-RU" sz="3600" dirty="0" smtClean="0"/>
              <a:t>Скругленное</a:t>
            </a:r>
            <a:br>
              <a:rPr lang="ru-RU" sz="3600" dirty="0" smtClean="0"/>
            </a:br>
            <a:r>
              <a:rPr lang="ru-RU" sz="3600" dirty="0" smtClean="0"/>
              <a:t>Прямое</a:t>
            </a:r>
            <a:br>
              <a:rPr lang="ru-RU" sz="3600" dirty="0" smtClean="0"/>
            </a:br>
            <a:r>
              <a:rPr lang="ru-RU" sz="3600" dirty="0" smtClean="0"/>
              <a:t>Скошенное</a:t>
            </a:r>
            <a:br>
              <a:rPr lang="ru-RU" sz="3600" dirty="0" smtClean="0"/>
            </a:br>
            <a:r>
              <a:rPr lang="ru-RU" sz="3600" dirty="0" smtClean="0"/>
              <a:t>С насечкой</a:t>
            </a:r>
            <a:br>
              <a:rPr lang="ru-RU" sz="3600" dirty="0" smtClean="0"/>
            </a:br>
            <a:r>
              <a:rPr lang="ru-RU" sz="3600" dirty="0" smtClean="0"/>
              <a:t>Фигурное.</a:t>
            </a:r>
            <a:r>
              <a:rPr lang="ru-RU" dirty="0" smtClean="0"/>
              <a:t/>
            </a:r>
            <a:br>
              <a:rPr lang="ru-RU" dirty="0" smtClean="0"/>
            </a:b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71546"/>
            <a:ext cx="8229600" cy="3000396"/>
          </a:xfrm>
        </p:spPr>
        <p:txBody>
          <a:bodyPr>
            <a:normAutofit/>
          </a:bodyPr>
          <a:lstStyle/>
          <a:p>
            <a:r>
              <a:rPr lang="ru-RU" dirty="0" smtClean="0"/>
              <a:t>Толщина ножей 3мм</a:t>
            </a:r>
            <a:br>
              <a:rPr lang="ru-RU" dirty="0" smtClean="0"/>
            </a:br>
            <a:r>
              <a:rPr lang="ru-RU" dirty="0" err="1" smtClean="0"/>
              <a:t>Стружколома</a:t>
            </a:r>
            <a:r>
              <a:rPr lang="ru-RU" dirty="0" smtClean="0"/>
              <a:t> 2,5мм</a:t>
            </a:r>
            <a:endParaRPr lang="ru-RU" dirty="0"/>
          </a:p>
        </p:txBody>
      </p:sp>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868742"/>
          </a:xfrm>
        </p:spPr>
        <p:txBody>
          <a:bodyPr/>
          <a:lstStyle/>
          <a:p>
            <a:r>
              <a:rPr lang="ru-RU" dirty="0" err="1" smtClean="0"/>
              <a:t>Стружколомы</a:t>
            </a:r>
            <a:r>
              <a:rPr lang="ru-RU" dirty="0" smtClean="0"/>
              <a:t> изготавливают из стали 20 или 10 </a:t>
            </a:r>
            <a:br>
              <a:rPr lang="ru-RU" dirty="0" smtClean="0"/>
            </a:br>
            <a:r>
              <a:rPr lang="ru-RU" dirty="0" smtClean="0"/>
              <a:t>(ГОСТ1050-74)</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785794"/>
            <a:ext cx="6715172" cy="4801314"/>
          </a:xfrm>
          <a:prstGeom prst="rect">
            <a:avLst/>
          </a:prstGeom>
        </p:spPr>
        <p:txBody>
          <a:bodyPr wrap="square">
            <a:spAutoFit/>
          </a:bodyPr>
          <a:lstStyle/>
          <a:p>
            <a:r>
              <a:rPr lang="ru-RU" dirty="0" smtClean="0"/>
              <a:t>Ножи рубанков, фуганков затачивают на точилах с карборундовым или песчаниковым кругом Точило для заточки ножей представляет собой металлический вал, на котором укреплен круглый точильный камень диаметром около 500 мм. Вал расположен над металлическим корытом, в которое наливают воду для смачивания круга в процессе заточки. Привод вала осуществляется от электродвигателя. При заточке ножей точильный круг вращается против лезвия, при этом нож держат правой рукой под необходимым углом прямо, без перекосов, равномерно прижимая его к кругу, а левой рукой поддерживают нож. Затачивают ножи на мокром точиле до тех пор, пока на противоположной стороне не образуются заусенцы. Если заусенцы незначительны и видны в виде тонких и ровных полосок, затачивание считается удовлетворительным. Большие, крупные заусенцы образуются при сильном нажиме на нож в процессе затачивания. Поэтому нож прижимают к кругу плотно, но не сильно. В процессе заточки надо сохранить угол заострения (25 + 5)°.</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762000" y="985838"/>
            <a:ext cx="7381900" cy="4733643"/>
          </a:xfrm>
          <a:prstGeom prst="rect">
            <a:avLst/>
          </a:prstGeom>
          <a:noFill/>
          <a:ln w="9525">
            <a:noFill/>
            <a:miter lim="800000"/>
            <a:headEnd/>
            <a:tailEnd/>
          </a:ln>
          <a:effectLst/>
        </p:spPr>
      </p:pic>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8229600" cy="2428892"/>
          </a:xfrm>
        </p:spPr>
        <p:txBody>
          <a:bodyPr>
            <a:normAutofit/>
          </a:bodyPr>
          <a:lstStyle/>
          <a:p>
            <a:r>
              <a:rPr lang="ru-RU" sz="6000" dirty="0" smtClean="0"/>
              <a:t>Приемы строгания.</a:t>
            </a:r>
            <a:endParaRPr lang="ru-RU" sz="6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00108"/>
            <a:ext cx="8229600" cy="4357718"/>
          </a:xfrm>
        </p:spPr>
        <p:txBody>
          <a:bodyPr>
            <a:normAutofit/>
          </a:bodyPr>
          <a:lstStyle/>
          <a:p>
            <a:r>
              <a:rPr lang="ru-RU" sz="4000" dirty="0" smtClean="0"/>
              <a:t>Прежде чем преступить к строганию, необходимо подготовить (наладить) инструменты.</a:t>
            </a:r>
            <a:endParaRPr lang="ru-RU" sz="4000" dirty="0"/>
          </a:p>
        </p:txBody>
      </p:sp>
    </p:spTree>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335846"/>
            <a:ext cx="7572428" cy="6370975"/>
          </a:xfrm>
          <a:prstGeom prst="rect">
            <a:avLst/>
          </a:prstGeom>
        </p:spPr>
        <p:txBody>
          <a:bodyPr wrap="square">
            <a:spAutoFit/>
          </a:bodyPr>
          <a:lstStyle/>
          <a:p>
            <a:pPr algn="ctr"/>
            <a:r>
              <a:rPr lang="ru-RU" sz="2400" dirty="0" smtClean="0"/>
              <a:t>Легким ударом киянки выбить нож на одинаковую величину по всей ширине подошвы в зависимости от требуемой шероховатости обработки и толщины стружки (0,2—0,5). Уменьшают выступ лезвия над подошвой Ударом киянки по заднему торцу колодки, увеличивают — ударом по ножу или же по переднему торцу колодки. </a:t>
            </a:r>
            <a:r>
              <a:rPr lang="ru-RU" sz="2400" dirty="0" err="1" smtClean="0"/>
              <a:t>Непараллельность</a:t>
            </a:r>
            <a:r>
              <a:rPr lang="ru-RU" sz="2400" dirty="0" smtClean="0"/>
              <a:t> лезвия и подошвы выправляют ударом молотка по правой или левой кромкам ножа. Закрепить нож легким ударом киянки по торцу клина. Выступ лезвия ножа под подошвой проверяют на глаз. Для этого колодку рубанка поворачивают подошвой вверх и держат в руке против света так, чтобы ее передняя часть была обращена к лицу смотрящего. При этом положении колодки выступ лезвия легко просматривается на блестящей светлой поверхности подошвы в виде темной полоски или тонкой ровной нитки.</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474345"/>
            <a:ext cx="7215238" cy="5016758"/>
          </a:xfrm>
          <a:prstGeom prst="rect">
            <a:avLst/>
          </a:prstGeom>
        </p:spPr>
        <p:txBody>
          <a:bodyPr wrap="square">
            <a:spAutoFit/>
          </a:bodyPr>
          <a:lstStyle/>
          <a:p>
            <a:pPr algn="ctr"/>
            <a:r>
              <a:rPr lang="ru-RU" dirty="0" smtClean="0"/>
              <a:t> </a:t>
            </a:r>
            <a:r>
              <a:rPr lang="ru-RU" sz="2000" dirty="0" smtClean="0"/>
              <a:t>Взять колодку рубанка в левую руку так, чтобы большой палец располагался сверху по задней части колодки, а четыре пальца на подошве около пролета. В правую руку взять нож за кромки, положить его на основание фаской вниз и сдвинуть в пролет до подошвы. Основание должно находиться в горизонтальном положении, а большой палец поддерживает нож. Хватка — четыре пальца на подошве у пролета, большой на ноже через клин.</a:t>
            </a:r>
          </a:p>
          <a:p>
            <a:pPr algn="ctr"/>
            <a:endParaRPr lang="ru-RU" sz="2000" dirty="0" smtClean="0"/>
          </a:p>
          <a:p>
            <a:pPr algn="ctr"/>
            <a:r>
              <a:rPr lang="ru-RU" sz="2000" dirty="0" smtClean="0"/>
              <a:t>Вставить клин в леток и слегка ударить по нему киянкой. Затем рубанок перевернуть рогом к себе, подошвой вверх так, чтобы он находился на расстоянии 25—35 см от глаз и под углом 35—45° к работающему.</a:t>
            </a:r>
          </a:p>
          <a:p>
            <a:pPr algn="ctr"/>
            <a:endParaRPr lang="ru-RU" sz="2000" dirty="0" smtClean="0"/>
          </a:p>
          <a:p>
            <a:pPr algn="ctr"/>
            <a:r>
              <a:rPr lang="ru-RU" sz="2000" dirty="0" smtClean="0"/>
              <a:t>Найти положение, когда подошва в одной плоскости, то есть переднее и заднее ребра подошвы сливаются в одну линию.</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8229600" cy="3357586"/>
          </a:xfrm>
        </p:spPr>
        <p:txBody>
          <a:bodyPr>
            <a:normAutofit/>
          </a:bodyPr>
          <a:lstStyle/>
          <a:p>
            <a:r>
              <a:rPr lang="ru-RU" dirty="0" smtClean="0"/>
              <a:t>Тема урока: </a:t>
            </a:r>
            <a:r>
              <a:rPr lang="ru-RU" dirty="0" smtClean="0">
                <a:solidFill>
                  <a:srgbClr val="FF0000"/>
                </a:solidFill>
              </a:rPr>
              <a:t>Строгание</a:t>
            </a:r>
            <a:r>
              <a:rPr lang="ru-RU" dirty="0" smtClean="0"/>
              <a:t/>
            </a:r>
            <a:br>
              <a:rPr lang="ru-RU" dirty="0" smtClean="0"/>
            </a:br>
            <a:r>
              <a:rPr lang="ru-RU" dirty="0" smtClean="0"/>
              <a:t>Специальность: </a:t>
            </a:r>
            <a:br>
              <a:rPr lang="ru-RU" dirty="0" smtClean="0"/>
            </a:br>
            <a:r>
              <a:rPr lang="ru-RU" dirty="0" smtClean="0">
                <a:solidFill>
                  <a:srgbClr val="FF0000"/>
                </a:solidFill>
              </a:rPr>
              <a:t>Мастер столярного и мебельного производства</a:t>
            </a:r>
            <a:endParaRPr lang="ru-RU" dirty="0">
              <a:solidFill>
                <a:srgbClr val="FF0000"/>
              </a:solidFill>
            </a:endParaRPr>
          </a:p>
        </p:txBody>
      </p:sp>
    </p:spTree>
  </p:cSld>
  <p:clrMapOvr>
    <a:masterClrMapping/>
  </p:clrMapOvr>
  <p:transition>
    <p:cut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1428736"/>
            <a:ext cx="7215238" cy="3539430"/>
          </a:xfrm>
          <a:prstGeom prst="rect">
            <a:avLst/>
          </a:prstGeom>
        </p:spPr>
        <p:txBody>
          <a:bodyPr wrap="square">
            <a:spAutoFit/>
          </a:bodyPr>
          <a:lstStyle/>
          <a:p>
            <a:r>
              <a:rPr lang="ru-RU" sz="2800" dirty="0" smtClean="0"/>
              <a:t>Правильность наладки и выступ лезвия над подошвой можно проверить с помощью пробного строгания. Если нож косо поставлен, он будет оставлять на обрабатываемой поверхности углубления того угла, который больше выступает. Кроме того, стружка будет неодинаковой толщины по всей ширине.</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71546"/>
            <a:ext cx="8229600" cy="4357718"/>
          </a:xfrm>
        </p:spPr>
        <p:txBody>
          <a:bodyPr>
            <a:normAutofit/>
          </a:bodyPr>
          <a:lstStyle/>
          <a:p>
            <a:r>
              <a:rPr lang="ru-RU" sz="4400" dirty="0" smtClean="0"/>
              <a:t>Строгают только движением рук: чем меньше движение корпуса работающего, тем меньше усталость.</a:t>
            </a:r>
            <a:r>
              <a:rPr lang="ru-RU" dirty="0" smtClean="0"/>
              <a:t/>
            </a:r>
            <a:br>
              <a:rPr lang="ru-RU" dirty="0" smtClean="0"/>
            </a:br>
            <a:r>
              <a:rPr lang="ru-RU" dirty="0" smtClean="0"/>
              <a:t/>
            </a:r>
            <a:br>
              <a:rPr lang="ru-RU" dirty="0" smtClean="0"/>
            </a:br>
            <a:endParaRPr lang="ru-RU" sz="2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654560"/>
          </a:xfrm>
        </p:spPr>
        <p:txBody>
          <a:bodyPr>
            <a:normAutofit/>
          </a:bodyPr>
          <a:lstStyle/>
          <a:p>
            <a:r>
              <a:rPr lang="ru-RU" sz="2000" dirty="0" smtClean="0"/>
              <a:t>П</a:t>
            </a:r>
            <a:r>
              <a:rPr lang="ru-RU" sz="2200" dirty="0" smtClean="0"/>
              <a:t>роцесс строгания: начало, ход и конец рабочих движений. Поставить рубанок на передний конец заготовки так, чтобы передняя часть рубанка до пролета находилась на обрабатываемой поверхности. В начале строгания," когда задняя часть рубанка находится на весу, во избежание опрокидывания инструмента назад левая рука сильно прижимает колодку к </a:t>
            </a:r>
            <a:r>
              <a:rPr lang="ru-RU" sz="2200" dirty="0" err="1" smtClean="0"/>
              <a:t>пласти</a:t>
            </a:r>
            <a:r>
              <a:rPr lang="ru-RU" sz="2200" dirty="0" smtClean="0"/>
              <a:t>, но без напряжения, правая поддерживает рубанок в горизонтальном положении и толкает вперед.</a:t>
            </a:r>
            <a:r>
              <a:rPr lang="ru-RU" dirty="0" smtClean="0"/>
              <a:t/>
            </a:r>
            <a:br>
              <a:rPr lang="ru-RU" dirty="0" smtClean="0"/>
            </a:b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725998"/>
          </a:xfrm>
        </p:spPr>
        <p:txBody>
          <a:bodyPr>
            <a:normAutofit/>
          </a:bodyPr>
          <a:lstStyle/>
          <a:p>
            <a:r>
              <a:rPr lang="ru-RU" sz="2400" dirty="0" smtClean="0"/>
              <a:t/>
            </a:r>
            <a:br>
              <a:rPr lang="ru-RU" sz="2400" dirty="0" smtClean="0"/>
            </a:br>
            <a:r>
              <a:rPr lang="ru-RU" sz="2400" dirty="0" smtClean="0"/>
              <a:t>После того как колодка рубанка передвинулась на обрабатываемую плоскость, левая рука делает умеренный нажим на колодку вниз с небольшим направлением вперед, правая рука прижимает рубанок к грани и направляет вперед, то есть сила нажима обеих рук на инструмент в пределах состругиваемого бруска одинакова.</a:t>
            </a:r>
            <a:endParaRPr lang="ru-RU"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t>Строгание заготовок</a:t>
            </a:r>
            <a:endParaRPr lang="ru-RU" dirty="0"/>
          </a:p>
        </p:txBody>
      </p:sp>
      <p:pic>
        <p:nvPicPr>
          <p:cNvPr id="6148" name="Picture 4"/>
          <p:cNvPicPr>
            <a:picLocks noGrp="1" noChangeAspect="1" noChangeArrowheads="1"/>
          </p:cNvPicPr>
          <p:nvPr>
            <p:ph idx="1"/>
          </p:nvPr>
        </p:nvPicPr>
        <p:blipFill>
          <a:blip r:embed="rId2"/>
          <a:srcRect/>
          <a:stretch>
            <a:fillRect/>
          </a:stretch>
        </p:blipFill>
        <p:spPr bwMode="auto">
          <a:xfrm>
            <a:off x="1571604" y="1527036"/>
            <a:ext cx="6000791" cy="4759484"/>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22030" y="928670"/>
            <a:ext cx="8229600" cy="928694"/>
          </a:xfrm>
        </p:spPr>
        <p:txBody>
          <a:bodyPr>
            <a:normAutofit/>
          </a:bodyPr>
          <a:lstStyle/>
          <a:p>
            <a:r>
              <a:rPr lang="ru-RU" sz="3200" dirty="0" smtClean="0"/>
              <a:t>Контроль точности  строгания</a:t>
            </a:r>
            <a:endParaRPr lang="ru-RU" sz="3200" dirty="0"/>
          </a:p>
        </p:txBody>
      </p:sp>
      <p:sp>
        <p:nvSpPr>
          <p:cNvPr id="4" name="Подзаголовок 3"/>
          <p:cNvSpPr>
            <a:spLocks noGrp="1"/>
          </p:cNvSpPr>
          <p:nvPr>
            <p:ph type="subTitle" idx="1"/>
          </p:nvPr>
        </p:nvSpPr>
        <p:spPr/>
        <p:txBody>
          <a:bodyPr>
            <a:normAutofit fontScale="92500" lnSpcReduction="20000"/>
          </a:bodyPr>
          <a:lstStyle/>
          <a:p>
            <a:r>
              <a:rPr lang="ru-RU" sz="3600" dirty="0" smtClean="0"/>
              <a:t>Обработанные строганием заготовки контролируют на прямолинейность, плоскостность и  перпендикулярность</a:t>
            </a:r>
            <a:r>
              <a:rPr lang="ru-RU" dirty="0" smtClean="0"/>
              <a:t>.</a:t>
            </a:r>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357422" y="642918"/>
            <a:ext cx="3429024" cy="5530966"/>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4429156"/>
          </a:xfrm>
        </p:spPr>
        <p:txBody>
          <a:bodyPr>
            <a:normAutofit/>
          </a:bodyPr>
          <a:lstStyle/>
          <a:p>
            <a:r>
              <a:rPr lang="ru-RU" dirty="0" smtClean="0"/>
              <a:t>Правила техники безопасности при работе ручным строгальным инструментом</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69006"/>
          </a:xfrm>
        </p:spPr>
        <p:txBody>
          <a:bodyPr>
            <a:normAutofit/>
          </a:bodyPr>
          <a:lstStyle/>
          <a:p>
            <a:r>
              <a:rPr lang="ru-RU" sz="2800" dirty="0" smtClean="0"/>
              <a:t>При заточке ножей на шлифовальном круге защитный экран заточного станка должен быть закрыт. Пальцы рук нельзя держать близко к шлифовальному кругу или бруску, так как  это может привести к повреждению кожного покрова на пальцах.</a:t>
            </a:r>
            <a:br>
              <a:rPr lang="ru-RU" sz="2800" dirty="0" smtClean="0"/>
            </a:br>
            <a:r>
              <a:rPr lang="ru-RU" sz="2800" dirty="0" smtClean="0"/>
              <a:t>Налаживать инструмент следует только над крышкой верстака, так как падение ножа при его установке может привести к серьезной травме ног рабочего.</a:t>
            </a:r>
            <a:endParaRPr lang="ru-RU"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868874"/>
          </a:xfrm>
        </p:spPr>
        <p:txBody>
          <a:bodyPr/>
          <a:lstStyle/>
          <a:p>
            <a:r>
              <a:rPr lang="ru-RU" dirty="0" smtClean="0"/>
              <a:t>Спасибо </a:t>
            </a:r>
            <a:r>
              <a:rPr lang="ru-RU" smtClean="0"/>
              <a:t>за внимание.</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8229600" cy="4071966"/>
          </a:xfrm>
        </p:spPr>
        <p:txBody>
          <a:bodyPr>
            <a:normAutofit/>
          </a:bodyPr>
          <a:lstStyle/>
          <a:p>
            <a:r>
              <a:rPr lang="ru-RU" sz="3200" dirty="0" smtClean="0">
                <a:solidFill>
                  <a:schemeClr val="accent6">
                    <a:lumMod val="75000"/>
                  </a:schemeClr>
                </a:solidFill>
              </a:rPr>
              <a:t>Строгание</a:t>
            </a:r>
            <a:r>
              <a:rPr lang="ru-RU" sz="3200" b="0" dirty="0" smtClean="0"/>
              <a:t>- Это операция резания древесины резцом (ножом), при которой траектория резания является прямая. Направление прямой совпадает с направлением рабочего движения. При строгании поверхность резания, поверхность обработки и плоскость резания совпадает</a:t>
            </a:r>
            <a:endParaRPr lang="ru-RU" sz="3200"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14"/>
            <a:ext cx="8229600" cy="1785950"/>
          </a:xfrm>
        </p:spPr>
        <p:txBody>
          <a:bodyPr>
            <a:normAutofit/>
          </a:bodyPr>
          <a:lstStyle/>
          <a:p>
            <a:r>
              <a:rPr lang="ru-RU" sz="3200" dirty="0" smtClean="0"/>
              <a:t>Для строгания применяют ручной строгальный инструмент: Рубанки и  фуганки</a:t>
            </a:r>
            <a:endParaRPr lang="ru-RU" sz="3200" dirty="0"/>
          </a:p>
        </p:txBody>
      </p:sp>
      <p:pic>
        <p:nvPicPr>
          <p:cNvPr id="1026" name="Picture 2"/>
          <p:cNvPicPr>
            <a:picLocks noGrp="1" noChangeAspect="1" noChangeArrowheads="1"/>
          </p:cNvPicPr>
          <p:nvPr>
            <p:ph sz="half" idx="1"/>
          </p:nvPr>
        </p:nvPicPr>
        <p:blipFill>
          <a:blip r:embed="rId2"/>
          <a:srcRect/>
          <a:stretch>
            <a:fillRect/>
          </a:stretch>
        </p:blipFill>
        <p:spPr bwMode="auto">
          <a:xfrm>
            <a:off x="605721" y="2143116"/>
            <a:ext cx="3397703" cy="2928958"/>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3"/>
          <a:srcRect/>
          <a:stretch>
            <a:fillRect/>
          </a:stretch>
        </p:blipFill>
        <p:spPr bwMode="auto">
          <a:xfrm>
            <a:off x="5214942" y="2214554"/>
            <a:ext cx="3467096" cy="2863373"/>
          </a:xfrm>
          <a:prstGeom prst="rect">
            <a:avLst/>
          </a:prstGeom>
          <a:noFill/>
          <a:ln w="9525">
            <a:noFill/>
            <a:miter lim="800000"/>
            <a:headEnd/>
            <a:tailEnd/>
          </a:ln>
          <a:effectLst/>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297502"/>
          </a:xfrm>
        </p:spPr>
        <p:txBody>
          <a:bodyPr/>
          <a:lstStyle/>
          <a:p>
            <a:r>
              <a:rPr lang="ru-RU" dirty="0" smtClean="0"/>
              <a:t>Рубанки и фуганки состоят из ножа, корпуса и клина для закрепления ножа в корпусе.</a:t>
            </a:r>
            <a:br>
              <a:rPr lang="ru-RU" dirty="0" smtClean="0"/>
            </a:br>
            <a:r>
              <a:rPr lang="ru-RU" dirty="0" smtClean="0"/>
              <a:t>Для удобства пользования рубанки могут иметь рог и упор</a:t>
            </a:r>
            <a:endParaRPr lang="ru-RU" dirty="0"/>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647825" y="461963"/>
            <a:ext cx="5848350" cy="5934075"/>
          </a:xfrm>
          <a:prstGeom prst="rect">
            <a:avLst/>
          </a:prstGeom>
          <a:noFill/>
          <a:ln w="9525">
            <a:noFill/>
            <a:miter lim="800000"/>
            <a:headEnd/>
            <a:tailEnd/>
          </a:ln>
          <a:effectLst/>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4357718"/>
          </a:xfrm>
        </p:spPr>
        <p:txBody>
          <a:bodyPr/>
          <a:lstStyle/>
          <a:p>
            <a:r>
              <a:rPr lang="ru-RU" dirty="0" smtClean="0"/>
              <a:t>Детали рубанков и фуганков изготавливают из древесины граба, ясеня, клена, бука, груши, яблони.</a:t>
            </a:r>
            <a:endParaRPr lang="ru-RU" dirty="0"/>
          </a:p>
        </p:txBody>
      </p:sp>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440246"/>
          </a:xfrm>
        </p:spPr>
        <p:txBody>
          <a:bodyPr/>
          <a:lstStyle/>
          <a:p>
            <a:r>
              <a:rPr lang="ru-RU" dirty="0" smtClean="0"/>
              <a:t>Ножи рубанка срезают с обрабатываемой заготовки стружки и формируют поверхность обработки.</a:t>
            </a:r>
            <a:endParaRPr lang="ru-RU" dirty="0"/>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238250" y="1438275"/>
            <a:ext cx="6667500" cy="398145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134</TotalTime>
  <Words>766</Words>
  <Application>Microsoft Office PowerPoint</Application>
  <PresentationFormat>Экран (4:3)</PresentationFormat>
  <Paragraphs>31</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Апекс</vt:lpstr>
      <vt:lpstr>ГБОУНПО  ПЛ «Краснодеревец»Спб</vt:lpstr>
      <vt:lpstr>Тема урока: Строгание Специальность:  Мастер столярного и мебельного производства</vt:lpstr>
      <vt:lpstr>Строгание- Это операция резания древесины резцом (ножом), при которой траектория резания является прямая. Направление прямой совпадает с направлением рабочего движения. При строгании поверхность резания, поверхность обработки и плоскость резания совпадает</vt:lpstr>
      <vt:lpstr>Для строгания применяют ручной строгальный инструмент: Рубанки и  фуганки</vt:lpstr>
      <vt:lpstr>Рубанки и фуганки состоят из ножа, корпуса и клина для закрепления ножа в корпусе. Для удобства пользования рубанки могут иметь рог и упор</vt:lpstr>
      <vt:lpstr>Слайд 6</vt:lpstr>
      <vt:lpstr>Детали рубанков и фуганков изготавливают из древесины граба, ясеня, клена, бука, груши, яблони.</vt:lpstr>
      <vt:lpstr>Ножи рубанка срезают с обрабатываемой заготовки стружки и формируют поверхность обработки.</vt:lpstr>
      <vt:lpstr>Слайд 9</vt:lpstr>
      <vt:lpstr>Лезвие рубанков и фуганков образуется задней поверхностью (фаской) с углом заточки 30°</vt:lpstr>
      <vt:lpstr>В зависимости от назначения лезвие ножа могут быть: Скругленное Прямое Скошенное С насечкой Фигурное. </vt:lpstr>
      <vt:lpstr>Толщина ножей 3мм Стружколома 2,5мм</vt:lpstr>
      <vt:lpstr>Стружколомы изготавливают из стали 20 или 10  (ГОСТ1050-74)</vt:lpstr>
      <vt:lpstr>Слайд 14</vt:lpstr>
      <vt:lpstr>Слайд 15</vt:lpstr>
      <vt:lpstr>Приемы строгания.</vt:lpstr>
      <vt:lpstr>Прежде чем преступить к строганию, необходимо подготовить (наладить) инструменты.</vt:lpstr>
      <vt:lpstr>Слайд 18</vt:lpstr>
      <vt:lpstr>Слайд 19</vt:lpstr>
      <vt:lpstr>Слайд 20</vt:lpstr>
      <vt:lpstr>Строгают только движением рук: чем меньше движение корпуса работающего, тем меньше усталость.  </vt:lpstr>
      <vt:lpstr>Процесс строгания: начало, ход и конец рабочих движений. Поставить рубанок на передний конец заготовки так, чтобы передняя часть рубанка до пролета находилась на обрабатываемой поверхности. В начале строгания," когда задняя часть рубанка находится на весу, во избежание опрокидывания инструмента назад левая рука сильно прижимает колодку к пласти, но без напряжения, правая поддерживает рубанок в горизонтальном положении и толкает вперед. </vt:lpstr>
      <vt:lpstr> После того как колодка рубанка передвинулась на обрабатываемую плоскость, левая рука делает умеренный нажим на колодку вниз с небольшим направлением вперед, правая рука прижимает рубанок к грани и направляет вперед, то есть сила нажима обеих рук на инструмент в пределах состругиваемого бруска одинакова.</vt:lpstr>
      <vt:lpstr>Строгание заготовок</vt:lpstr>
      <vt:lpstr>Контроль точности  строгания</vt:lpstr>
      <vt:lpstr>Слайд 26</vt:lpstr>
      <vt:lpstr>Правила техники безопасности при работе ручным строгальным инструментом</vt:lpstr>
      <vt:lpstr>При заточке ножей на шлифовальном круге защитный экран заточного станка должен быть закрыт. Пальцы рук нельзя держать близко к шлифовальному кругу или бруску, так как  это может привести к повреждению кожного покрова на пальцах. Налаживать инструмент следует только над крышкой верстака, так как падение ножа при его установке может привести к серьезной травме ног рабочего.</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ГБОУНПО  ПЛ «Краснодеревец»Спб</dc:title>
  <dc:creator>Сметь_машина</dc:creator>
  <cp:lastModifiedBy>Сметь_машина</cp:lastModifiedBy>
  <cp:revision>17</cp:revision>
  <dcterms:created xsi:type="dcterms:W3CDTF">2012-12-21T16:37:03Z</dcterms:created>
  <dcterms:modified xsi:type="dcterms:W3CDTF">2012-12-26T18:20:53Z</dcterms:modified>
</cp:coreProperties>
</file>