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61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1" d="100"/>
          <a:sy n="91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4" r:id="rId3"/>
    <p:sldLayoutId id="2147483669" r:id="rId4"/>
    <p:sldLayoutId id="2147483670" r:id="rId5"/>
    <p:sldLayoutId id="2147483671" r:id="rId6"/>
    <p:sldLayoutId id="2147483675" r:id="rId7"/>
    <p:sldLayoutId id="2147483676" r:id="rId8"/>
    <p:sldLayoutId id="2147483677" r:id="rId9"/>
    <p:sldLayoutId id="2147483672" r:id="rId10"/>
    <p:sldLayoutId id="2147483678" r:id="rId11"/>
    <p:sldLayoutId id="21474836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3429000"/>
            <a:ext cx="66294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Проценты.</a:t>
            </a:r>
            <a:endParaRPr lang="ru-RU" sz="66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  </a:t>
            </a:r>
            <a:endParaRPr lang="ru-RU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1519230"/>
          </a:xfrm>
        </p:spPr>
        <p:txBody>
          <a:bodyPr/>
          <a:lstStyle/>
          <a:p>
            <a:r>
              <a:rPr lang="ru-RU" sz="4000" dirty="0" smtClean="0"/>
              <a:t>Как мы будем работать на уроке: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cap="all" dirty="0" smtClean="0"/>
              <a:t>читать – вдумчиво</a:t>
            </a:r>
            <a:endParaRPr lang="ru-RU" dirty="0" smtClean="0"/>
          </a:p>
          <a:p>
            <a:r>
              <a:rPr lang="ru-RU" cap="all" dirty="0" smtClean="0"/>
              <a:t>писать – грамотно</a:t>
            </a:r>
            <a:endParaRPr lang="ru-RU" dirty="0" smtClean="0"/>
          </a:p>
          <a:p>
            <a:r>
              <a:rPr lang="ru-RU" cap="all" dirty="0" smtClean="0"/>
              <a:t>слушать – внимательно</a:t>
            </a:r>
            <a:endParaRPr lang="ru-RU" dirty="0" smtClean="0"/>
          </a:p>
          <a:p>
            <a:r>
              <a:rPr lang="ru-RU" cap="all" dirty="0" smtClean="0"/>
              <a:t>говорить – внятно, доступно</a:t>
            </a:r>
            <a:endParaRPr lang="ru-RU" dirty="0" smtClean="0"/>
          </a:p>
          <a:p>
            <a:pPr>
              <a:buNone/>
            </a:pPr>
            <a:r>
              <a:rPr lang="ru-RU" cap="all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143000"/>
          </a:xfrm>
        </p:spPr>
        <p:txBody>
          <a:bodyPr/>
          <a:lstStyle/>
          <a:p>
            <a:pPr>
              <a:buSzPct val="100000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Верите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вы ?</a:t>
            </a:r>
            <a:endParaRPr lang="ru-RU" dirty="0" smtClean="0"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Слово «Процент» происходит от двух латинских слов?</a:t>
            </a:r>
          </a:p>
          <a:p>
            <a:pPr lvl="0"/>
            <a:r>
              <a:rPr lang="ru-RU" sz="2400" dirty="0" smtClean="0"/>
              <a:t>Проценты </a:t>
            </a:r>
            <a:r>
              <a:rPr lang="ru-RU" sz="2400" dirty="0" smtClean="0"/>
              <a:t>дают возможность легко сравнивать между собой части целого, упрощают расчёты.</a:t>
            </a:r>
          </a:p>
          <a:p>
            <a:pPr lvl="0"/>
            <a:r>
              <a:rPr lang="ru-RU" sz="2400" dirty="0" smtClean="0"/>
              <a:t>Широко начали использовать проценты в Древнем Риме.</a:t>
            </a:r>
          </a:p>
          <a:p>
            <a:pPr lvl="0"/>
            <a:r>
              <a:rPr lang="ru-RU" sz="2400" dirty="0" smtClean="0"/>
              <a:t>Обозначение </a:t>
            </a:r>
            <a:r>
              <a:rPr lang="ru-RU" sz="2400" dirty="0" smtClean="0"/>
              <a:t>процентов  произошёл благодаря опечатке.</a:t>
            </a:r>
          </a:p>
          <a:p>
            <a:pPr lvl="0"/>
            <a:r>
              <a:rPr lang="ru-RU" sz="2400" dirty="0" smtClean="0"/>
              <a:t>Проценты обозначают  так </a:t>
            </a:r>
            <a:r>
              <a:rPr lang="ru-RU" sz="2400" dirty="0" smtClean="0"/>
              <a:t>%.</a:t>
            </a:r>
            <a:endParaRPr lang="ru-RU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1 процент от метра-это миллиметр</a:t>
            </a:r>
          </a:p>
          <a:p>
            <a:pPr lvl="0"/>
            <a:r>
              <a:rPr lang="ru-RU" sz="2400" dirty="0" smtClean="0"/>
              <a:t>1 </a:t>
            </a:r>
            <a:r>
              <a:rPr lang="ru-RU" sz="2400" dirty="0" smtClean="0"/>
              <a:t>процент – это половина от всего числа.</a:t>
            </a:r>
          </a:p>
          <a:p>
            <a:pPr lvl="0"/>
            <a:r>
              <a:rPr lang="ru-RU" sz="2400" dirty="0" smtClean="0"/>
              <a:t>Можно обратить любую дробь в проценты.</a:t>
            </a:r>
          </a:p>
          <a:p>
            <a:pPr lvl="0"/>
            <a:r>
              <a:rPr lang="ru-RU" sz="2400" dirty="0" smtClean="0"/>
              <a:t>Вся величина или число – это 100 процентов.</a:t>
            </a:r>
          </a:p>
          <a:p>
            <a:pPr lvl="0"/>
            <a:r>
              <a:rPr lang="ru-RU" sz="2400" dirty="0" smtClean="0"/>
              <a:t>Процентом называют сотую часть числа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Домашнее задание.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</a:t>
            </a:r>
            <a:r>
              <a:rPr lang="ru-RU" dirty="0" err="1" smtClean="0"/>
              <a:t>синквейн</a:t>
            </a:r>
            <a:r>
              <a:rPr lang="ru-RU" dirty="0" smtClean="0"/>
              <a:t> по пройденной теме.</a:t>
            </a:r>
          </a:p>
          <a:p>
            <a:r>
              <a:rPr lang="ru-RU" dirty="0" smtClean="0"/>
              <a:t>№ 1598, 1599.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386BDC-2047-46AF-AE89-3A60F42B5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0</TotalTime>
  <Words>119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TS010336811</vt:lpstr>
      <vt:lpstr>Проценты.</vt:lpstr>
      <vt:lpstr>Как мы будем работать на уроке: </vt:lpstr>
      <vt:lpstr>Верите ли вы ?</vt:lpstr>
      <vt:lpstr>Слайд 4</vt:lpstr>
      <vt:lpstr>Домашнее задание.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2012-03-25T16:38:53Z</dcterms:created>
  <dcterms:modified xsi:type="dcterms:W3CDTF">2012-04-26T06:58:00Z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